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2" r:id="rId3"/>
    <p:sldId id="273" r:id="rId4"/>
    <p:sldId id="270" r:id="rId5"/>
    <p:sldId id="290" r:id="rId6"/>
    <p:sldId id="289" r:id="rId7"/>
    <p:sldId id="287" r:id="rId8"/>
    <p:sldId id="288" r:id="rId9"/>
    <p:sldId id="282" r:id="rId10"/>
    <p:sldId id="283" r:id="rId11"/>
    <p:sldId id="284" r:id="rId12"/>
    <p:sldId id="285" r:id="rId13"/>
    <p:sldId id="278" r:id="rId14"/>
    <p:sldId id="276" r:id="rId15"/>
    <p:sldId id="277" r:id="rId16"/>
    <p:sldId id="275" r:id="rId17"/>
    <p:sldId id="280" r:id="rId18"/>
    <p:sldId id="281" r:id="rId19"/>
    <p:sldId id="279" r:id="rId20"/>
    <p:sldId id="274"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440" autoAdjust="0"/>
    <p:restoredTop sz="94660"/>
  </p:normalViewPr>
  <p:slideViewPr>
    <p:cSldViewPr>
      <p:cViewPr varScale="1">
        <p:scale>
          <a:sx n="64" d="100"/>
          <a:sy n="64" d="100"/>
        </p:scale>
        <p:origin x="-682"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191CC-3458-414B-9160-AC70C3D42DF3}" type="datetimeFigureOut">
              <a:rPr lang="en-GB" smtClean="0"/>
              <a:pPr/>
              <a:t>14/03/2016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AF42F-1182-4DC6-B0BA-864A31331495}" type="slidenum">
              <a:rPr lang="en-GB" smtClean="0"/>
              <a:pPr/>
              <a:t>‹#›</a:t>
            </a:fld>
            <a:endParaRPr lang="en-GB"/>
          </a:p>
        </p:txBody>
      </p:sp>
    </p:spTree>
    <p:extLst>
      <p:ext uri="{BB962C8B-B14F-4D97-AF65-F5344CB8AC3E}">
        <p14:creationId xmlns:p14="http://schemas.microsoft.com/office/powerpoint/2010/main" xmlns="" val="127075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Business</a:t>
            </a:r>
            <a:r>
              <a:rPr lang="en-GB" baseline="0" dirty="0" smtClean="0"/>
              <a:t> Disability Forum and RADAR did a survey into opinions and shopping habits of disabled customers. </a:t>
            </a:r>
            <a:endParaRPr lang="en-GB" dirty="0"/>
          </a:p>
        </p:txBody>
      </p:sp>
      <p:sp>
        <p:nvSpPr>
          <p:cNvPr id="4" name="Slide Number Placeholder 3"/>
          <p:cNvSpPr>
            <a:spLocks noGrp="1"/>
          </p:cNvSpPr>
          <p:nvPr>
            <p:ph type="sldNum" sz="quarter" idx="10"/>
          </p:nvPr>
        </p:nvSpPr>
        <p:spPr/>
        <p:txBody>
          <a:bodyPr/>
          <a:lstStyle/>
          <a:p>
            <a:fld id="{E87AF42F-1182-4DC6-B0BA-864A31331495}" type="slidenum">
              <a:rPr lang="en-GB" smtClean="0"/>
              <a:pPr/>
              <a:t>3</a:t>
            </a:fld>
            <a:endParaRPr lang="en-GB"/>
          </a:p>
        </p:txBody>
      </p:sp>
    </p:spTree>
    <p:extLst>
      <p:ext uri="{BB962C8B-B14F-4D97-AF65-F5344CB8AC3E}">
        <p14:creationId xmlns:p14="http://schemas.microsoft.com/office/powerpoint/2010/main" xmlns="" val="94822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E9BF08-76F3-4051-A5C5-73DDB7FD3015}" type="datetimeFigureOut">
              <a:rPr lang="en-GB" smtClean="0"/>
              <a:pPr/>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120382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9BF08-76F3-4051-A5C5-73DDB7FD3015}" type="datetimeFigureOut">
              <a:rPr lang="en-GB" smtClean="0"/>
              <a:pPr/>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255050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9BF08-76F3-4051-A5C5-73DDB7FD3015}" type="datetimeFigureOut">
              <a:rPr lang="en-GB" smtClean="0"/>
              <a:pPr/>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391363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9BF08-76F3-4051-A5C5-73DDB7FD3015}" type="datetimeFigureOut">
              <a:rPr lang="en-GB" smtClean="0"/>
              <a:pPr/>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314058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9BF08-76F3-4051-A5C5-73DDB7FD3015}" type="datetimeFigureOut">
              <a:rPr lang="en-GB" smtClean="0"/>
              <a:pPr/>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137778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E9BF08-76F3-4051-A5C5-73DDB7FD3015}" type="datetimeFigureOut">
              <a:rPr lang="en-GB" smtClean="0"/>
              <a:pPr/>
              <a:t>14/03/2016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74097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E9BF08-76F3-4051-A5C5-73DDB7FD3015}" type="datetimeFigureOut">
              <a:rPr lang="en-GB" smtClean="0"/>
              <a:pPr/>
              <a:t>14/03/2016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343682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E9BF08-76F3-4051-A5C5-73DDB7FD3015}" type="datetimeFigureOut">
              <a:rPr lang="en-GB" smtClean="0"/>
              <a:pPr/>
              <a:t>14/03/2016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274854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9BF08-76F3-4051-A5C5-73DDB7FD3015}" type="datetimeFigureOut">
              <a:rPr lang="en-GB" smtClean="0"/>
              <a:pPr/>
              <a:t>14/03/2016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77274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9BF08-76F3-4051-A5C5-73DDB7FD3015}" type="datetimeFigureOut">
              <a:rPr lang="en-GB" smtClean="0"/>
              <a:pPr/>
              <a:t>14/03/2016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396991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9BF08-76F3-4051-A5C5-73DDB7FD3015}" type="datetimeFigureOut">
              <a:rPr lang="en-GB" smtClean="0"/>
              <a:pPr/>
              <a:t>14/03/2016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421560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9BF08-76F3-4051-A5C5-73DDB7FD3015}" type="datetimeFigureOut">
              <a:rPr lang="en-GB" smtClean="0"/>
              <a:pPr/>
              <a:t>14/03/2016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31C77-7D21-4C54-8112-44B388A91A6D}" type="slidenum">
              <a:rPr lang="en-GB" smtClean="0"/>
              <a:pPr/>
              <a:t>‹#›</a:t>
            </a:fld>
            <a:endParaRPr lang="en-GB"/>
          </a:p>
        </p:txBody>
      </p:sp>
    </p:spTree>
    <p:extLst>
      <p:ext uri="{BB962C8B-B14F-4D97-AF65-F5344CB8AC3E}">
        <p14:creationId xmlns:p14="http://schemas.microsoft.com/office/powerpoint/2010/main" xmlns="" val="1778740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62200"/>
            <a:ext cx="7772400" cy="1470025"/>
          </a:xfrm>
        </p:spPr>
        <p:txBody>
          <a:bodyPr>
            <a:noAutofit/>
          </a:bodyPr>
          <a:lstStyle/>
          <a:p>
            <a:r>
              <a:rPr lang="en-GB" sz="5400" dirty="0" smtClean="0">
                <a:solidFill>
                  <a:schemeClr val="tx1">
                    <a:lumMod val="65000"/>
                    <a:lumOff val="35000"/>
                  </a:schemeClr>
                </a:solidFill>
              </a:rPr>
              <a:t>‘Every </a:t>
            </a:r>
            <a:r>
              <a:rPr lang="en-GB" sz="4800" dirty="0" smtClean="0">
                <a:solidFill>
                  <a:schemeClr val="tx1">
                    <a:lumMod val="65000"/>
                    <a:lumOff val="35000"/>
                  </a:schemeClr>
                </a:solidFill>
              </a:rPr>
              <a:t>customer</a:t>
            </a:r>
            <a:r>
              <a:rPr lang="en-GB" sz="5400" dirty="0" smtClean="0">
                <a:solidFill>
                  <a:schemeClr val="tx1">
                    <a:lumMod val="65000"/>
                    <a:lumOff val="35000"/>
                  </a:schemeClr>
                </a:solidFill>
              </a:rPr>
              <a:t> counts’ Promoting accessible services</a:t>
            </a:r>
          </a:p>
        </p:txBody>
      </p:sp>
      <p:sp>
        <p:nvSpPr>
          <p:cNvPr id="3" name="Subtitle 2"/>
          <p:cNvSpPr>
            <a:spLocks noGrp="1"/>
          </p:cNvSpPr>
          <p:nvPr>
            <p:ph type="subTitle" idx="1"/>
          </p:nvPr>
        </p:nvSpPr>
        <p:spPr>
          <a:xfrm>
            <a:off x="1678332" y="3657600"/>
            <a:ext cx="6400800" cy="762000"/>
          </a:xfrm>
        </p:spPr>
        <p:txBody>
          <a:bodyPr>
            <a:noAutofit/>
          </a:bodyPr>
          <a:lstStyle/>
          <a:p>
            <a:endParaRPr lang="en-GB" dirty="0">
              <a:solidFill>
                <a:schemeClr val="tx1">
                  <a:lumMod val="65000"/>
                  <a:lumOff val="35000"/>
                </a:schemeClr>
              </a:solidFill>
            </a:endParaRPr>
          </a:p>
          <a:p>
            <a:endParaRPr lang="en-GB" dirty="0">
              <a:solidFill>
                <a:schemeClr val="tx1">
                  <a:lumMod val="65000"/>
                  <a:lumOff val="35000"/>
                </a:schemeClr>
              </a:solidFill>
            </a:endParaRPr>
          </a:p>
        </p:txBody>
      </p:sp>
      <p:sp>
        <p:nvSpPr>
          <p:cNvPr id="4" name="TextBox 3"/>
          <p:cNvSpPr txBox="1"/>
          <p:nvPr/>
        </p:nvSpPr>
        <p:spPr>
          <a:xfrm>
            <a:off x="2209800" y="4419600"/>
            <a:ext cx="184731" cy="369332"/>
          </a:xfrm>
          <a:prstGeom prst="rect">
            <a:avLst/>
          </a:prstGeom>
          <a:noFill/>
        </p:spPr>
        <p:txBody>
          <a:bodyPr wrap="none" rtlCol="0">
            <a:spAutoFit/>
          </a:bodyPr>
          <a:lstStyle/>
          <a:p>
            <a:endParaRPr lang="en-GB" dirty="0"/>
          </a:p>
        </p:txBody>
      </p:sp>
      <p:sp>
        <p:nvSpPr>
          <p:cNvPr id="5" name="TextBox 4"/>
          <p:cNvSpPr txBox="1"/>
          <p:nvPr/>
        </p:nvSpPr>
        <p:spPr>
          <a:xfrm>
            <a:off x="2164325" y="4419600"/>
            <a:ext cx="5404941" cy="1354217"/>
          </a:xfrm>
          <a:prstGeom prst="rect">
            <a:avLst/>
          </a:prstGeom>
          <a:noFill/>
        </p:spPr>
        <p:txBody>
          <a:bodyPr wrap="none" rtlCol="0">
            <a:spAutoFit/>
          </a:bodyPr>
          <a:lstStyle/>
          <a:p>
            <a:pPr algn="ctr"/>
            <a:r>
              <a:rPr lang="en-GB" dirty="0" smtClean="0"/>
              <a:t>Equality Commission Northern Ireland </a:t>
            </a:r>
          </a:p>
          <a:p>
            <a:pPr algn="ctr"/>
            <a:r>
              <a:rPr lang="en-GB" dirty="0" smtClean="0"/>
              <a:t>Employers for Disability</a:t>
            </a:r>
          </a:p>
          <a:p>
            <a:pPr algn="ctr"/>
            <a:endParaRPr lang="en-GB" dirty="0" smtClean="0"/>
          </a:p>
          <a:p>
            <a:pPr algn="ctr"/>
            <a:r>
              <a:rPr lang="en-GB" sz="2800" dirty="0" smtClean="0"/>
              <a:t>Disabled Access Day 10 March 2016</a:t>
            </a:r>
            <a:endParaRPr lang="en-GB" sz="2800" dirty="0"/>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381000"/>
            <a:ext cx="3181350" cy="136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504824"/>
            <a:ext cx="1800225" cy="1114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2905072" y="5902923"/>
            <a:ext cx="3923446" cy="369332"/>
          </a:xfrm>
          <a:prstGeom prst="rect">
            <a:avLst/>
          </a:prstGeom>
          <a:noFill/>
        </p:spPr>
        <p:txBody>
          <a:bodyPr wrap="none" rtlCol="0">
            <a:spAutoFit/>
          </a:bodyPr>
          <a:lstStyle/>
          <a:p>
            <a:r>
              <a:rPr lang="en-GB" dirty="0" smtClean="0"/>
              <a:t>Brenda Puech, NRAC, Access Consultant</a:t>
            </a:r>
            <a:endParaRPr lang="en-GB" dirty="0"/>
          </a:p>
        </p:txBody>
      </p:sp>
    </p:spTree>
    <p:extLst>
      <p:ext uri="{BB962C8B-B14F-4D97-AF65-F5344CB8AC3E}">
        <p14:creationId xmlns:p14="http://schemas.microsoft.com/office/powerpoint/2010/main" xmlns="" val="3385986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Cookiebox</a:t>
            </a:r>
            <a:r>
              <a:rPr lang="en-GB" dirty="0" smtClean="0"/>
              <a:t>, Belfast</a:t>
            </a:r>
            <a:endParaRPr lang="en-GB" dirty="0"/>
          </a:p>
        </p:txBody>
      </p:sp>
      <p:pic>
        <p:nvPicPr>
          <p:cNvPr id="6146" name="Picture 3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676400"/>
            <a:ext cx="3162300" cy="444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3"/>
          <p:cNvSpPr txBox="1">
            <a:spLocks noChangeArrowheads="1"/>
          </p:cNvSpPr>
          <p:nvPr/>
        </p:nvSpPr>
        <p:spPr bwMode="auto">
          <a:xfrm>
            <a:off x="3991069" y="4343400"/>
            <a:ext cx="3962400" cy="2057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400" b="1" i="0" u="none" strike="noStrike" cap="none" normalizeH="0" baseline="0" dirty="0" smtClean="0">
                <a:ln>
                  <a:noFill/>
                </a:ln>
                <a:solidFill>
                  <a:schemeClr val="tx1"/>
                </a:solidFill>
                <a:effectLst/>
                <a:latin typeface="Calibri" pitchFamily="34" charset="0"/>
                <a:cs typeface="Arial" pitchFamily="34" charset="0"/>
              </a:rPr>
              <a:t>Word of Mouth – Great staff means great service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100" b="0" i="0" u="none" strike="noStrike" cap="none" normalizeH="0" baseline="0" dirty="0" smtClean="0">
                <a:ln>
                  <a:noFill/>
                </a:ln>
                <a:solidFill>
                  <a:schemeClr val="tx1"/>
                </a:solidFill>
                <a:effectLst/>
                <a:latin typeface="Calibri" pitchFamily="34" charset="0"/>
                <a:cs typeface="Arial" pitchFamily="34" charset="0"/>
              </a:rPr>
              <a:t>We asked locals who they would recommend: </a:t>
            </a:r>
            <a:endParaRPr kumimoji="0" lang="en-GB" alt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100" b="0" i="0" u="none" strike="noStrike" cap="none" normalizeH="0" baseline="0" dirty="0" smtClean="0">
                <a:ln>
                  <a:noFill/>
                </a:ln>
                <a:solidFill>
                  <a:schemeClr val="tx1"/>
                </a:solidFill>
                <a:effectLst/>
                <a:latin typeface="Calibri" pitchFamily="34" charset="0"/>
                <a:cs typeface="Arial" pitchFamily="34" charset="0"/>
              </a:rPr>
              <a:t>‘A small business I think is excellent is The Cookie Box - they have a number of establishments There's one which has room to sit in - and although it is very small they're great at taking a chair away if it's needed to make space. Staff there are brilliantly trained and will talk directly to me, rather than the person with me.’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100" b="0" i="0" u="none" strike="noStrike" cap="none" normalizeH="0" baseline="0" dirty="0" smtClean="0">
                <a:ln>
                  <a:noFill/>
                </a:ln>
                <a:solidFill>
                  <a:schemeClr val="tx1"/>
                </a:solidFill>
                <a:effectLst/>
                <a:latin typeface="Calibri" pitchFamily="34" charset="0"/>
                <a:cs typeface="Arial" pitchFamily="34" charset="0"/>
              </a:rPr>
              <a:t> - Michaela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100" b="0" i="0" u="none" strike="noStrike" cap="none" normalizeH="0" baseline="0" dirty="0" smtClean="0">
                <a:ln>
                  <a:noFill/>
                </a:ln>
                <a:solidFill>
                  <a:schemeClr val="tx1"/>
                </a:solidFill>
                <a:effectLst/>
                <a:latin typeface="Calibri"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0" y="1676400"/>
            <a:ext cx="2223274"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4063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Eclipse Cinema</a:t>
            </a:r>
            <a:endParaRPr lang="en-GB" dirty="0"/>
          </a:p>
        </p:txBody>
      </p:sp>
      <p:pic>
        <p:nvPicPr>
          <p:cNvPr id="7170" name="Picture 33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1295400"/>
            <a:ext cx="2590800" cy="382451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3"/>
          <p:cNvSpPr txBox="1">
            <a:spLocks noChangeArrowheads="1"/>
          </p:cNvSpPr>
          <p:nvPr/>
        </p:nvSpPr>
        <p:spPr bwMode="auto">
          <a:xfrm>
            <a:off x="1066800" y="1997982"/>
            <a:ext cx="4013200" cy="22669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2000" b="1" i="0" u="none" strike="noStrike" cap="none" normalizeH="0" baseline="0" dirty="0" smtClean="0">
                <a:ln>
                  <a:noFill/>
                </a:ln>
                <a:solidFill>
                  <a:schemeClr val="tx1"/>
                </a:solidFill>
                <a:effectLst/>
                <a:latin typeface="Calibri" pitchFamily="34" charset="0"/>
                <a:cs typeface="Arial" pitchFamily="34" charset="0"/>
              </a:rPr>
              <a:t>“We will most definitely be back”</a:t>
            </a:r>
            <a:endParaRPr kumimoji="0" lang="en-GB" altLang="en-US" sz="20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600" b="0" i="0" u="none" strike="noStrike" cap="none" normalizeH="0" baseline="0" dirty="0" smtClean="0">
                <a:ln>
                  <a:noFill/>
                </a:ln>
                <a:solidFill>
                  <a:schemeClr val="tx1"/>
                </a:solidFill>
                <a:effectLst/>
                <a:latin typeface="Calibri" pitchFamily="34" charset="0"/>
                <a:cs typeface="Arial" pitchFamily="34" charset="0"/>
              </a:rPr>
              <a:t>‘The entrance and foyer are all level and the ramp into the theatre itself is almost level. There is a platform for wheelchairs in the centre of the theatre this is the perfect position to view the screen. To top it off the staff were friendly and helpful. It is an hour and a half drive but I think it’s worth it . 10/10’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600" b="0" i="0" u="none" strike="noStrike" cap="none" normalizeH="0" baseline="0" dirty="0" smtClean="0">
                <a:ln>
                  <a:noFill/>
                </a:ln>
                <a:solidFill>
                  <a:schemeClr val="tx1"/>
                </a:solidFill>
                <a:effectLst/>
                <a:latin typeface="Calibri" pitchFamily="34" charset="0"/>
                <a:cs typeface="Arial" pitchFamily="34" charset="0"/>
              </a:rPr>
              <a:t>Sean, Armagh -review on </a:t>
            </a:r>
            <a:r>
              <a:rPr kumimoji="0" lang="en-GB" altLang="en-US" sz="1600" b="0" i="0" u="none" strike="noStrike" cap="none" normalizeH="0" baseline="0" dirty="0" err="1" smtClean="0">
                <a:ln>
                  <a:noFill/>
                </a:ln>
                <a:solidFill>
                  <a:schemeClr val="tx1"/>
                </a:solidFill>
                <a:effectLst/>
                <a:latin typeface="Calibri" pitchFamily="34" charset="0"/>
                <a:cs typeface="Arial" pitchFamily="34" charset="0"/>
              </a:rPr>
              <a:t>Tripadviser</a:t>
            </a:r>
            <a:endParaRPr kumimoji="0" lang="en-GB" altLang="en-US"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5119913"/>
            <a:ext cx="2590800" cy="15812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92172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Lyric Theatre, Belfast</a:t>
            </a:r>
            <a:endParaRPr lang="en-GB" dirty="0"/>
          </a:p>
        </p:txBody>
      </p:sp>
      <p:sp>
        <p:nvSpPr>
          <p:cNvPr id="14" name="Content Placeholder 13"/>
          <p:cNvSpPr>
            <a:spLocks noGrp="1"/>
          </p:cNvSpPr>
          <p:nvPr>
            <p:ph sz="half" idx="2"/>
          </p:nvPr>
        </p:nvSpPr>
        <p:spPr>
          <a:xfrm>
            <a:off x="5105400" y="1676400"/>
            <a:ext cx="3581400" cy="4525963"/>
          </a:xfrm>
        </p:spPr>
        <p:txBody>
          <a:bodyPr/>
          <a:lstStyle/>
          <a:p>
            <a:r>
              <a:rPr lang="en-GB" dirty="0" smtClean="0"/>
              <a:t>Accessible parking</a:t>
            </a:r>
          </a:p>
          <a:p>
            <a:r>
              <a:rPr lang="en-GB" dirty="0" smtClean="0"/>
              <a:t>Lower bar and dining counter</a:t>
            </a:r>
          </a:p>
          <a:p>
            <a:r>
              <a:rPr lang="en-GB" dirty="0" smtClean="0"/>
              <a:t>Mainly good signage</a:t>
            </a:r>
          </a:p>
          <a:p>
            <a:r>
              <a:rPr lang="en-GB" dirty="0" smtClean="0"/>
              <a:t>Mainly good visual contrast</a:t>
            </a:r>
          </a:p>
          <a:p>
            <a:pPr marL="0" indent="0">
              <a:buNone/>
            </a:pPr>
            <a:endParaRPr lang="en-GB" dirty="0"/>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224635"/>
            <a:ext cx="2376768" cy="1776413"/>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1486110"/>
            <a:ext cx="2247900" cy="1685925"/>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1143211"/>
            <a:ext cx="1619250" cy="2028825"/>
          </a:xfrm>
          <a:prstGeom prst="rect">
            <a:avLst/>
          </a:prstGeom>
          <a:noFill/>
          <a:ln>
            <a:noFill/>
          </a:ln>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 y="5134824"/>
            <a:ext cx="4495800" cy="1513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21333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 1 – Make it Easy</a:t>
            </a:r>
            <a:endParaRPr lang="en-GB" dirty="0"/>
          </a:p>
        </p:txBody>
      </p:sp>
      <p:sp>
        <p:nvSpPr>
          <p:cNvPr id="4" name="Content Placeholder 3"/>
          <p:cNvSpPr>
            <a:spLocks noGrp="1"/>
          </p:cNvSpPr>
          <p:nvPr>
            <p:ph idx="1"/>
          </p:nvPr>
        </p:nvSpPr>
        <p:spPr/>
        <p:txBody>
          <a:bodyPr>
            <a:normAutofit fontScale="85000" lnSpcReduction="20000"/>
          </a:bodyPr>
          <a:lstStyle/>
          <a:p>
            <a:r>
              <a:rPr lang="en-GB" b="1" dirty="0" smtClean="0"/>
              <a:t>Make it easy for people to find you</a:t>
            </a:r>
          </a:p>
          <a:p>
            <a:pPr lvl="1"/>
            <a:r>
              <a:rPr lang="en-GB" dirty="0" smtClean="0"/>
              <a:t>Get a good online presence</a:t>
            </a:r>
          </a:p>
          <a:p>
            <a:pPr lvl="1"/>
            <a:r>
              <a:rPr lang="en-GB" dirty="0" smtClean="0"/>
              <a:t>Install clear overhead signage (not A-boards!)</a:t>
            </a:r>
          </a:p>
          <a:p>
            <a:pPr lvl="1"/>
            <a:r>
              <a:rPr lang="en-GB" dirty="0" smtClean="0"/>
              <a:t>Put safety markings on glass</a:t>
            </a:r>
          </a:p>
          <a:p>
            <a:pPr lvl="1"/>
            <a:endParaRPr lang="en-GB" dirty="0" smtClean="0"/>
          </a:p>
          <a:p>
            <a:r>
              <a:rPr lang="en-GB" b="1" dirty="0" smtClean="0"/>
              <a:t>Make it easy for people to get in</a:t>
            </a:r>
          </a:p>
          <a:p>
            <a:pPr lvl="1"/>
            <a:r>
              <a:rPr lang="en-GB" dirty="0" smtClean="0"/>
              <a:t>Get rid of steps or provide a ramp (even if portable)</a:t>
            </a:r>
          </a:p>
          <a:p>
            <a:pPr lvl="1"/>
            <a:r>
              <a:rPr lang="en-GB" dirty="0" smtClean="0"/>
              <a:t>Make doors wide and LIGHT TO OPEN with easy to use handles</a:t>
            </a:r>
          </a:p>
          <a:p>
            <a:pPr lvl="1"/>
            <a:r>
              <a:rPr lang="en-GB" dirty="0" smtClean="0"/>
              <a:t>If you cannot avoid steps – provide a handrail and sign</a:t>
            </a:r>
          </a:p>
          <a:p>
            <a:pPr lvl="1"/>
            <a:r>
              <a:rPr lang="en-GB" dirty="0" smtClean="0"/>
              <a:t>Remove obstacles that people could walk into</a:t>
            </a:r>
          </a:p>
          <a:p>
            <a:pPr lvl="1"/>
            <a:r>
              <a:rPr lang="en-GB" dirty="0" smtClean="0"/>
              <a:t>Welcome and make it easy for people with assistance dogs</a:t>
            </a:r>
          </a:p>
          <a:p>
            <a:endParaRPr lang="en-GB"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200" y="609600"/>
            <a:ext cx="1533808" cy="2514600"/>
          </a:xfrm>
          <a:prstGeom prst="rect">
            <a:avLst/>
          </a:prstGeom>
          <a:noFill/>
        </p:spPr>
      </p:pic>
    </p:spTree>
    <p:extLst>
      <p:ext uri="{BB962C8B-B14F-4D97-AF65-F5344CB8AC3E}">
        <p14:creationId xmlns:p14="http://schemas.microsoft.com/office/powerpoint/2010/main" xmlns="" val="3253514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 2 </a:t>
            </a:r>
            <a:endParaRPr lang="en-GB" dirty="0"/>
          </a:p>
        </p:txBody>
      </p:sp>
      <p:sp>
        <p:nvSpPr>
          <p:cNvPr id="4" name="Content Placeholder 3"/>
          <p:cNvSpPr>
            <a:spLocks noGrp="1"/>
          </p:cNvSpPr>
          <p:nvPr>
            <p:ph idx="1"/>
          </p:nvPr>
        </p:nvSpPr>
        <p:spPr/>
        <p:txBody>
          <a:bodyPr>
            <a:normAutofit fontScale="85000" lnSpcReduction="20000"/>
          </a:bodyPr>
          <a:lstStyle/>
          <a:p>
            <a:r>
              <a:rPr lang="en-GB" b="1" dirty="0" smtClean="0"/>
              <a:t>Make it easy for people to get around</a:t>
            </a:r>
          </a:p>
          <a:p>
            <a:pPr lvl="1"/>
            <a:r>
              <a:rPr lang="en-GB" dirty="0" smtClean="0"/>
              <a:t>You should be able to see directly from the entrance to the pay counter</a:t>
            </a:r>
          </a:p>
          <a:p>
            <a:pPr lvl="1"/>
            <a:r>
              <a:rPr lang="en-GB" dirty="0" smtClean="0"/>
              <a:t>Provide a clear line of travel to move around (without boxes on the floor)</a:t>
            </a:r>
          </a:p>
          <a:p>
            <a:pPr lvl="1"/>
            <a:r>
              <a:rPr lang="en-GB" dirty="0" smtClean="0"/>
              <a:t>Put products within reach </a:t>
            </a:r>
          </a:p>
          <a:p>
            <a:pPr lvl="1"/>
            <a:endParaRPr lang="en-GB" dirty="0" smtClean="0"/>
          </a:p>
          <a:p>
            <a:r>
              <a:rPr lang="en-GB" b="1" dirty="0" smtClean="0"/>
              <a:t>Make it easy for people to use facilities</a:t>
            </a:r>
          </a:p>
          <a:p>
            <a:pPr lvl="1"/>
            <a:r>
              <a:rPr lang="en-GB" dirty="0" smtClean="0"/>
              <a:t>Provide storage for mobility aids</a:t>
            </a:r>
          </a:p>
          <a:p>
            <a:pPr lvl="1"/>
            <a:r>
              <a:rPr lang="en-GB" dirty="0" smtClean="0"/>
              <a:t>Provide seating – with back and armrests</a:t>
            </a:r>
          </a:p>
          <a:p>
            <a:pPr lvl="1"/>
            <a:r>
              <a:rPr lang="en-GB" dirty="0" smtClean="0"/>
              <a:t>Provide accessible toilets</a:t>
            </a:r>
          </a:p>
          <a:p>
            <a:pPr lvl="1"/>
            <a:r>
              <a:rPr lang="en-GB" dirty="0" smtClean="0"/>
              <a:t>Make your fitting room large enough</a:t>
            </a:r>
          </a:p>
          <a:p>
            <a:endParaRPr lang="en-GB" dirty="0"/>
          </a:p>
        </p:txBody>
      </p:sp>
    </p:spTree>
    <p:extLst>
      <p:ext uri="{BB962C8B-B14F-4D97-AF65-F5344CB8AC3E}">
        <p14:creationId xmlns:p14="http://schemas.microsoft.com/office/powerpoint/2010/main" xmlns="" val="2292490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 3</a:t>
            </a:r>
            <a:endParaRPr lang="en-GB" dirty="0"/>
          </a:p>
        </p:txBody>
      </p:sp>
      <p:sp>
        <p:nvSpPr>
          <p:cNvPr id="4" name="Content Placeholder 3"/>
          <p:cNvSpPr>
            <a:spLocks noGrp="1"/>
          </p:cNvSpPr>
          <p:nvPr>
            <p:ph idx="1"/>
          </p:nvPr>
        </p:nvSpPr>
        <p:spPr/>
        <p:txBody>
          <a:bodyPr>
            <a:normAutofit fontScale="92500" lnSpcReduction="20000"/>
          </a:bodyPr>
          <a:lstStyle/>
          <a:p>
            <a:r>
              <a:rPr lang="en-GB" b="1" dirty="0" smtClean="0"/>
              <a:t>Make it easy to get hold of information</a:t>
            </a:r>
          </a:p>
          <a:p>
            <a:pPr lvl="1"/>
            <a:r>
              <a:rPr lang="en-GB" dirty="0" smtClean="0"/>
              <a:t>Install an induction loop at the counter for hard of hearing customers</a:t>
            </a:r>
          </a:p>
          <a:p>
            <a:pPr lvl="1"/>
            <a:r>
              <a:rPr lang="en-GB" dirty="0" smtClean="0"/>
              <a:t>Have a pen and paper ready to help</a:t>
            </a:r>
          </a:p>
          <a:p>
            <a:pPr lvl="1"/>
            <a:r>
              <a:rPr lang="en-GB" dirty="0" smtClean="0"/>
              <a:t>Make menus, price lists and information easy to read for everyone.  Use large, simple font and good contrast</a:t>
            </a:r>
          </a:p>
          <a:p>
            <a:pPr lvl="1"/>
            <a:r>
              <a:rPr lang="en-GB" dirty="0" smtClean="0"/>
              <a:t>Have captions on any television screens</a:t>
            </a:r>
          </a:p>
          <a:p>
            <a:pPr lvl="1"/>
            <a:r>
              <a:rPr lang="en-GB" dirty="0" smtClean="0"/>
              <a:t>Train staff to read information to customers who cannot see well. Also use aids with pictures of your goods for those who cannot hear well or speak or who may have learning difficulties</a:t>
            </a:r>
            <a:endParaRPr lang="en-GB" dirty="0"/>
          </a:p>
        </p:txBody>
      </p:sp>
    </p:spTree>
    <p:extLst>
      <p:ext uri="{BB962C8B-B14F-4D97-AF65-F5344CB8AC3E}">
        <p14:creationId xmlns:p14="http://schemas.microsoft.com/office/powerpoint/2010/main" xmlns="" val="2997197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Mind your language!</a:t>
            </a:r>
            <a:endParaRPr lang="en-GB" dirty="0"/>
          </a:p>
        </p:txBody>
      </p:sp>
      <p:sp>
        <p:nvSpPr>
          <p:cNvPr id="4" name="Text Placeholder 3"/>
          <p:cNvSpPr>
            <a:spLocks noGrp="1"/>
          </p:cNvSpPr>
          <p:nvPr>
            <p:ph type="body" idx="1"/>
          </p:nvPr>
        </p:nvSpPr>
        <p:spPr>
          <a:xfrm>
            <a:off x="457200" y="1524000"/>
            <a:ext cx="4040188" cy="650875"/>
          </a:xfrm>
        </p:spPr>
        <p:txBody>
          <a:bodyPr/>
          <a:lstStyle/>
          <a:p>
            <a:r>
              <a:rPr lang="en-GB" dirty="0" smtClean="0"/>
              <a:t>Best not to say!</a:t>
            </a:r>
          </a:p>
          <a:p>
            <a:endParaRPr lang="en-GB" dirty="0"/>
          </a:p>
        </p:txBody>
      </p:sp>
      <p:sp>
        <p:nvSpPr>
          <p:cNvPr id="5" name="Content Placeholder 4"/>
          <p:cNvSpPr>
            <a:spLocks noGrp="1"/>
          </p:cNvSpPr>
          <p:nvPr>
            <p:ph sz="half" idx="2"/>
          </p:nvPr>
        </p:nvSpPr>
        <p:spPr>
          <a:xfrm>
            <a:off x="457200" y="2174875"/>
            <a:ext cx="3657600" cy="3951288"/>
          </a:xfrm>
        </p:spPr>
        <p:txBody>
          <a:bodyPr>
            <a:normAutofit fontScale="92500" lnSpcReduction="10000"/>
          </a:bodyPr>
          <a:lstStyle/>
          <a:p>
            <a:r>
              <a:rPr lang="en-GB" dirty="0" smtClean="0"/>
              <a:t>We welcome wheelchairs</a:t>
            </a:r>
          </a:p>
          <a:p>
            <a:r>
              <a:rPr lang="en-GB" dirty="0" smtClean="0"/>
              <a:t>Disabled entrance round the back</a:t>
            </a:r>
          </a:p>
          <a:p>
            <a:r>
              <a:rPr lang="en-GB" dirty="0" smtClean="0"/>
              <a:t>Toilet for disabled customers</a:t>
            </a:r>
          </a:p>
          <a:p>
            <a:r>
              <a:rPr lang="en-GB" dirty="0" smtClean="0"/>
              <a:t>Disabled Toilet</a:t>
            </a:r>
          </a:p>
          <a:p>
            <a:r>
              <a:rPr lang="en-GB" dirty="0" smtClean="0"/>
              <a:t>Disabled Car Parking</a:t>
            </a:r>
          </a:p>
          <a:p>
            <a:r>
              <a:rPr lang="en-GB" dirty="0" smtClean="0"/>
              <a:t>Disabled Lift</a:t>
            </a:r>
          </a:p>
          <a:p>
            <a:r>
              <a:rPr lang="en-GB" dirty="0" smtClean="0"/>
              <a:t>No dogs</a:t>
            </a:r>
          </a:p>
          <a:p>
            <a:r>
              <a:rPr lang="en-GB" dirty="0" smtClean="0"/>
              <a:t>Please ask for large print menus</a:t>
            </a:r>
          </a:p>
          <a:p>
            <a:endParaRPr lang="en-GB" dirty="0" smtClean="0"/>
          </a:p>
          <a:p>
            <a:endParaRPr lang="en-GB" dirty="0"/>
          </a:p>
        </p:txBody>
      </p:sp>
      <p:sp>
        <p:nvSpPr>
          <p:cNvPr id="6" name="Text Placeholder 5"/>
          <p:cNvSpPr>
            <a:spLocks noGrp="1"/>
          </p:cNvSpPr>
          <p:nvPr>
            <p:ph type="body" sz="quarter" idx="3"/>
          </p:nvPr>
        </p:nvSpPr>
        <p:spPr/>
        <p:txBody>
          <a:bodyPr/>
          <a:lstStyle/>
          <a:p>
            <a:r>
              <a:rPr lang="en-GB" dirty="0" smtClean="0"/>
              <a:t>Better to say</a:t>
            </a:r>
          </a:p>
          <a:p>
            <a:endParaRPr lang="en-GB" dirty="0"/>
          </a:p>
        </p:txBody>
      </p:sp>
      <p:sp>
        <p:nvSpPr>
          <p:cNvPr id="7" name="Content Placeholder 6"/>
          <p:cNvSpPr>
            <a:spLocks noGrp="1"/>
          </p:cNvSpPr>
          <p:nvPr>
            <p:ph sz="quarter" idx="4"/>
          </p:nvPr>
        </p:nvSpPr>
        <p:spPr>
          <a:xfrm>
            <a:off x="4391025" y="2209800"/>
            <a:ext cx="4295775" cy="3951288"/>
          </a:xfrm>
        </p:spPr>
        <p:txBody>
          <a:bodyPr>
            <a:normAutofit fontScale="92500" lnSpcReduction="20000"/>
          </a:bodyPr>
          <a:lstStyle/>
          <a:p>
            <a:r>
              <a:rPr lang="en-GB" dirty="0" smtClean="0"/>
              <a:t>We welcome wheelchair users</a:t>
            </a:r>
          </a:p>
          <a:p>
            <a:r>
              <a:rPr lang="en-GB" dirty="0" smtClean="0"/>
              <a:t>The main entrance should be accessible!  Otherwise call it a ‘Step-free entrance’</a:t>
            </a:r>
          </a:p>
          <a:p>
            <a:r>
              <a:rPr lang="en-GB" dirty="0" smtClean="0"/>
              <a:t>Accessible toilet </a:t>
            </a:r>
            <a:r>
              <a:rPr lang="en-GB" i="1" dirty="0" smtClean="0"/>
              <a:t>(for all customers  and is kept unlocked)</a:t>
            </a:r>
          </a:p>
          <a:p>
            <a:endParaRPr lang="en-GB" dirty="0" smtClean="0"/>
          </a:p>
          <a:p>
            <a:r>
              <a:rPr lang="en-GB" dirty="0" smtClean="0"/>
              <a:t>Accessible parking</a:t>
            </a:r>
          </a:p>
          <a:p>
            <a:r>
              <a:rPr lang="en-GB" dirty="0" smtClean="0"/>
              <a:t>Lift to all floors</a:t>
            </a:r>
          </a:p>
          <a:p>
            <a:r>
              <a:rPr lang="en-GB" dirty="0" smtClean="0"/>
              <a:t>Assistance dogs welcome</a:t>
            </a:r>
          </a:p>
          <a:p>
            <a:r>
              <a:rPr lang="en-GB" i="1" dirty="0" smtClean="0"/>
              <a:t>Can say this, but all menus should be clear!</a:t>
            </a:r>
          </a:p>
          <a:p>
            <a:endParaRPr lang="en-GB" dirty="0"/>
          </a:p>
        </p:txBody>
      </p:sp>
      <p:pic>
        <p:nvPicPr>
          <p:cNvPr id="14340" name="Picture 4" descr="C:\Users\Brenda\AppData\Local\Microsoft\Windows\INetCache\IE\8X8AG2T4\red-cross[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1219200"/>
            <a:ext cx="932585" cy="103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4341" name="Picture 5" descr="C:\Users\Brenda\AppData\Local\Microsoft\Windows\INetCache\IE\K7DHVIUD\Kliponious-green-tick[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483727"/>
            <a:ext cx="1374997" cy="15736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522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GB" dirty="0" smtClean="0"/>
              <a:t>Top tips 4 – Good manners</a:t>
            </a:r>
            <a:endParaRPr lang="en-GB" dirty="0"/>
          </a:p>
        </p:txBody>
      </p:sp>
      <p:sp>
        <p:nvSpPr>
          <p:cNvPr id="4" name="Content Placeholder 3"/>
          <p:cNvSpPr>
            <a:spLocks noGrp="1"/>
          </p:cNvSpPr>
          <p:nvPr>
            <p:ph idx="1"/>
          </p:nvPr>
        </p:nvSpPr>
        <p:spPr>
          <a:xfrm>
            <a:off x="990600" y="1981200"/>
            <a:ext cx="7467600" cy="4343400"/>
          </a:xfrm>
        </p:spPr>
        <p:txBody>
          <a:bodyPr>
            <a:normAutofit fontScale="77500" lnSpcReduction="20000"/>
          </a:bodyPr>
          <a:lstStyle/>
          <a:p>
            <a:pPr lvl="0"/>
            <a:r>
              <a:rPr lang="en-GB" dirty="0" smtClean="0"/>
              <a:t>Introduce </a:t>
            </a:r>
            <a:r>
              <a:rPr lang="en-GB" dirty="0"/>
              <a:t>yourself, let customers know you are available to help </a:t>
            </a:r>
          </a:p>
          <a:p>
            <a:pPr lvl="0"/>
            <a:r>
              <a:rPr lang="en-GB" dirty="0" smtClean="0"/>
              <a:t>Talk </a:t>
            </a:r>
            <a:r>
              <a:rPr lang="en-GB" dirty="0"/>
              <a:t>to the customer directly, not who they are with</a:t>
            </a:r>
          </a:p>
          <a:p>
            <a:pPr lvl="0"/>
            <a:r>
              <a:rPr lang="en-GB" dirty="0"/>
              <a:t>Don’t be afraid to ask ‘Can I help?’ or ‘How can I help you?’ </a:t>
            </a:r>
          </a:p>
          <a:p>
            <a:pPr lvl="0"/>
            <a:r>
              <a:rPr lang="en-GB" dirty="0"/>
              <a:t>Be patient and ready to repeat or clarify something</a:t>
            </a:r>
          </a:p>
          <a:p>
            <a:pPr lvl="0"/>
            <a:r>
              <a:rPr lang="en-GB" dirty="0"/>
              <a:t>Speak clearly and face-to-face to people who are lip-reading</a:t>
            </a:r>
          </a:p>
          <a:p>
            <a:pPr lvl="0"/>
            <a:r>
              <a:rPr lang="en-GB" dirty="0"/>
              <a:t>Offer choice and dignity – don’t make assumptions - not everyone wants or needs help.</a:t>
            </a:r>
          </a:p>
          <a:p>
            <a:endParaRPr lang="en-GB" b="1" dirty="0" smtClean="0"/>
          </a:p>
          <a:p>
            <a:pPr lvl="0"/>
            <a:endParaRPr lang="en-GB" dirty="0"/>
          </a:p>
        </p:txBody>
      </p:sp>
      <p:sp>
        <p:nvSpPr>
          <p:cNvPr id="3" name="Content Placeholder 2"/>
          <p:cNvSpPr>
            <a:spLocks noGrp="1"/>
          </p:cNvSpPr>
          <p:nvPr>
            <p:ph sz="half" idx="4294967295"/>
          </p:nvPr>
        </p:nvSpPr>
        <p:spPr>
          <a:xfrm>
            <a:off x="5105400" y="1600200"/>
            <a:ext cx="4038600" cy="4525963"/>
          </a:xfrm>
        </p:spPr>
        <p:txBody>
          <a:bodyPr>
            <a:normAutofit/>
          </a:bodyPr>
          <a:lstStyle/>
          <a:p>
            <a:endParaRPr lang="en-GB" dirty="0" smtClean="0"/>
          </a:p>
          <a:p>
            <a:pPr marL="0" indent="0">
              <a:buNone/>
            </a:pPr>
            <a:endParaRPr lang="en-GB" b="1" dirty="0" smtClean="0"/>
          </a:p>
          <a:p>
            <a:pPr marL="0" indent="0">
              <a:buNone/>
            </a:pPr>
            <a:endParaRPr lang="en-GB" dirty="0"/>
          </a:p>
        </p:txBody>
      </p:sp>
    </p:spTree>
    <p:extLst>
      <p:ext uri="{BB962C8B-B14F-4D97-AF65-F5344CB8AC3E}">
        <p14:creationId xmlns:p14="http://schemas.microsoft.com/office/powerpoint/2010/main" xmlns="" val="3964838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GB" dirty="0" smtClean="0"/>
              <a:t>Top tips 5 – Provide up to date and accurate information</a:t>
            </a:r>
            <a:endParaRPr lang="en-GB" dirty="0"/>
          </a:p>
        </p:txBody>
      </p:sp>
      <p:sp>
        <p:nvSpPr>
          <p:cNvPr id="4" name="Content Placeholder 3"/>
          <p:cNvSpPr>
            <a:spLocks noGrp="1"/>
          </p:cNvSpPr>
          <p:nvPr>
            <p:ph idx="1"/>
          </p:nvPr>
        </p:nvSpPr>
        <p:spPr>
          <a:xfrm>
            <a:off x="533400" y="2133600"/>
            <a:ext cx="7620000" cy="4419600"/>
          </a:xfrm>
        </p:spPr>
        <p:txBody>
          <a:bodyPr>
            <a:normAutofit fontScale="70000" lnSpcReduction="20000"/>
          </a:bodyPr>
          <a:lstStyle/>
          <a:p>
            <a:pPr lvl="0">
              <a:lnSpc>
                <a:spcPct val="134000"/>
              </a:lnSpc>
              <a:spcBef>
                <a:spcPts val="0"/>
              </a:spcBef>
            </a:pPr>
            <a:r>
              <a:rPr lang="en-GB" dirty="0" smtClean="0"/>
              <a:t>Know </a:t>
            </a:r>
            <a:r>
              <a:rPr lang="en-GB" dirty="0"/>
              <a:t>your facilities and services - where is the nearest accessible toilet? </a:t>
            </a:r>
            <a:endParaRPr lang="en-GB" dirty="0" smtClean="0"/>
          </a:p>
          <a:p>
            <a:pPr lvl="0">
              <a:lnSpc>
                <a:spcPct val="134000"/>
              </a:lnSpc>
              <a:spcBef>
                <a:spcPts val="0"/>
              </a:spcBef>
            </a:pPr>
            <a:r>
              <a:rPr lang="en-GB" dirty="0" smtClean="0"/>
              <a:t>Can </a:t>
            </a:r>
            <a:r>
              <a:rPr lang="en-GB" dirty="0"/>
              <a:t>you provide home visits, carry-to-car or delivery services? Are your menus, leaflets and information in a large and clear print</a:t>
            </a:r>
            <a:r>
              <a:rPr lang="en-GB" dirty="0" smtClean="0"/>
              <a:t>?</a:t>
            </a:r>
          </a:p>
          <a:p>
            <a:pPr>
              <a:lnSpc>
                <a:spcPct val="134000"/>
              </a:lnSpc>
              <a:spcBef>
                <a:spcPts val="0"/>
              </a:spcBef>
            </a:pPr>
            <a:r>
              <a:rPr lang="en-GB" dirty="0" smtClean="0"/>
              <a:t>Toilet, changing room or lift out of action? Let customers know. Make sure that your service and facilities information is online and up-to-date so visitors can plan ahead  Save customers wasted journeys by forewarning them.</a:t>
            </a:r>
          </a:p>
          <a:p>
            <a:pPr lvl="0"/>
            <a:endParaRPr lang="en-GB" dirty="0"/>
          </a:p>
        </p:txBody>
      </p:sp>
    </p:spTree>
    <p:extLst>
      <p:ext uri="{BB962C8B-B14F-4D97-AF65-F5344CB8AC3E}">
        <p14:creationId xmlns:p14="http://schemas.microsoft.com/office/powerpoint/2010/main" xmlns="" val="1492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229600" cy="1143000"/>
          </a:xfrm>
        </p:spPr>
        <p:txBody>
          <a:bodyPr>
            <a:normAutofit fontScale="90000"/>
          </a:bodyPr>
          <a:lstStyle/>
          <a:p>
            <a:r>
              <a:rPr lang="en-GB" dirty="0" smtClean="0"/>
              <a:t>Top tips 6 – How to provide practical assistance</a:t>
            </a:r>
            <a:endParaRPr lang="en-GB" dirty="0"/>
          </a:p>
        </p:txBody>
      </p:sp>
      <p:sp>
        <p:nvSpPr>
          <p:cNvPr id="3" name="Content Placeholder 2"/>
          <p:cNvSpPr>
            <a:spLocks noGrp="1"/>
          </p:cNvSpPr>
          <p:nvPr>
            <p:ph idx="1"/>
          </p:nvPr>
        </p:nvSpPr>
        <p:spPr>
          <a:xfrm>
            <a:off x="914400" y="1828800"/>
            <a:ext cx="7086600" cy="4495800"/>
          </a:xfrm>
        </p:spPr>
        <p:txBody>
          <a:bodyPr>
            <a:normAutofit fontScale="77500" lnSpcReduction="20000"/>
          </a:bodyPr>
          <a:lstStyle/>
          <a:p>
            <a:pPr marL="0" indent="0">
              <a:buNone/>
            </a:pPr>
            <a:endParaRPr lang="en-GB" dirty="0" smtClean="0"/>
          </a:p>
          <a:p>
            <a:pPr lvl="0">
              <a:lnSpc>
                <a:spcPct val="134000"/>
              </a:lnSpc>
              <a:spcBef>
                <a:spcPts val="0"/>
              </a:spcBef>
            </a:pPr>
            <a:r>
              <a:rPr lang="en-GB" dirty="0" smtClean="0"/>
              <a:t>Offer to find or reach for items</a:t>
            </a:r>
          </a:p>
          <a:p>
            <a:pPr lvl="0">
              <a:lnSpc>
                <a:spcPct val="134000"/>
              </a:lnSpc>
              <a:spcBef>
                <a:spcPts val="0"/>
              </a:spcBef>
            </a:pPr>
            <a:r>
              <a:rPr lang="en-GB" dirty="0" smtClean="0"/>
              <a:t>Can you carry or put items aside?</a:t>
            </a:r>
          </a:p>
          <a:p>
            <a:pPr lvl="0">
              <a:lnSpc>
                <a:spcPct val="134000"/>
              </a:lnSpc>
              <a:spcBef>
                <a:spcPts val="0"/>
              </a:spcBef>
            </a:pPr>
            <a:r>
              <a:rPr lang="en-GB" dirty="0" smtClean="0"/>
              <a:t>Offer to describe items or help to read labels</a:t>
            </a:r>
          </a:p>
          <a:p>
            <a:pPr lvl="0">
              <a:lnSpc>
                <a:spcPct val="134000"/>
              </a:lnSpc>
              <a:spcBef>
                <a:spcPts val="0"/>
              </a:spcBef>
            </a:pPr>
            <a:r>
              <a:rPr lang="en-GB" dirty="0" smtClean="0"/>
              <a:t>Do you know how to use your induction loop, ramp and other access equipment?</a:t>
            </a:r>
          </a:p>
          <a:p>
            <a:pPr lvl="0">
              <a:lnSpc>
                <a:spcPct val="134000"/>
              </a:lnSpc>
              <a:spcBef>
                <a:spcPts val="0"/>
              </a:spcBef>
            </a:pPr>
            <a:r>
              <a:rPr lang="en-GB" dirty="0" smtClean="0"/>
              <a:t>Offer a seat to waiting customers or to rearrange furniture for people who are wheelchair users, have an assistance dog or mobility aid users</a:t>
            </a:r>
          </a:p>
          <a:p>
            <a:pPr lvl="0">
              <a:lnSpc>
                <a:spcPct val="134000"/>
              </a:lnSpc>
              <a:spcBef>
                <a:spcPts val="0"/>
              </a:spcBef>
            </a:pPr>
            <a:r>
              <a:rPr lang="en-GB" dirty="0" smtClean="0"/>
              <a:t>Turn any music down to improve communication</a:t>
            </a:r>
            <a:endParaRPr lang="en-GB" dirty="0"/>
          </a:p>
        </p:txBody>
      </p:sp>
    </p:spTree>
    <p:extLst>
      <p:ext uri="{BB962C8B-B14F-4D97-AF65-F5344CB8AC3E}">
        <p14:creationId xmlns:p14="http://schemas.microsoft.com/office/powerpoint/2010/main" xmlns="" val="4152470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market you cannot ignore</a:t>
            </a:r>
            <a:endParaRPr lang="en-GB" dirty="0"/>
          </a:p>
        </p:txBody>
      </p:sp>
      <p:sp>
        <p:nvSpPr>
          <p:cNvPr id="4" name="Content Placeholder 3"/>
          <p:cNvSpPr>
            <a:spLocks noGrp="1"/>
          </p:cNvSpPr>
          <p:nvPr>
            <p:ph idx="1"/>
          </p:nvPr>
        </p:nvSpPr>
        <p:spPr>
          <a:xfrm>
            <a:off x="3429000" y="1524000"/>
            <a:ext cx="5257800" cy="4876800"/>
          </a:xfrm>
        </p:spPr>
        <p:txBody>
          <a:bodyPr>
            <a:normAutofit lnSpcReduction="10000"/>
          </a:bodyPr>
          <a:lstStyle/>
          <a:p>
            <a:r>
              <a:rPr lang="en-GB" sz="2200" dirty="0" smtClean="0"/>
              <a:t>They are 360,000 of them in Northern Ireland and 20% of the population</a:t>
            </a:r>
          </a:p>
          <a:p>
            <a:r>
              <a:rPr lang="en-GB" sz="2200" dirty="0" smtClean="0"/>
              <a:t>They spend £212 billion a year in the UK</a:t>
            </a:r>
          </a:p>
          <a:p>
            <a:pPr marL="285750" indent="-285750"/>
            <a:r>
              <a:rPr lang="en-GB" sz="2200" dirty="0" smtClean="0"/>
              <a:t>They are often responsible for household spending as well</a:t>
            </a:r>
          </a:p>
          <a:p>
            <a:pPr marL="285750" indent="-285750"/>
            <a:r>
              <a:rPr lang="en-GB" sz="2200" dirty="0" smtClean="0"/>
              <a:t>They are demanding and will quickly walk away if they don’t get good service</a:t>
            </a:r>
          </a:p>
          <a:p>
            <a:pPr marL="285750" indent="-285750"/>
            <a:r>
              <a:rPr lang="en-GB" sz="2200" dirty="0" smtClean="0"/>
              <a:t>They have money to spend when they get the service and products they need </a:t>
            </a:r>
          </a:p>
          <a:p>
            <a:pPr marL="285750" indent="-285750"/>
            <a:r>
              <a:rPr lang="en-GB" sz="2200" dirty="0" smtClean="0"/>
              <a:t>They are loyal and will come back again and again</a:t>
            </a:r>
          </a:p>
          <a:p>
            <a:pPr marL="285750" indent="-285750"/>
            <a:r>
              <a:rPr lang="en-GB" sz="2200" dirty="0" smtClean="0"/>
              <a:t>They are influential in how their friends and relatives buy products and services. </a:t>
            </a:r>
          </a:p>
          <a:p>
            <a:pPr marL="285750" indent="-285750"/>
            <a:r>
              <a:rPr lang="en-GB" sz="2200" dirty="0" smtClean="0"/>
              <a:t>These people are all disabled</a:t>
            </a:r>
          </a:p>
        </p:txBody>
      </p:sp>
      <p:sp>
        <p:nvSpPr>
          <p:cNvPr id="3" name="Rectangle 2"/>
          <p:cNvSpPr/>
          <p:nvPr/>
        </p:nvSpPr>
        <p:spPr>
          <a:xfrm>
            <a:off x="2133600" y="5486400"/>
            <a:ext cx="6172200" cy="646331"/>
          </a:xfrm>
          <a:prstGeom prst="rect">
            <a:avLst/>
          </a:prstGeom>
        </p:spPr>
        <p:txBody>
          <a:bodyPr wrap="square">
            <a:spAutoFit/>
          </a:bodyPr>
          <a:lstStyle/>
          <a:p>
            <a:pPr marL="285750" indent="-285750">
              <a:buFont typeface="Arial" panose="020B0604020202020204" pitchFamily="34" charset="0"/>
              <a:buChar char="•"/>
            </a:pPr>
            <a:r>
              <a:rPr lang="en-GB" dirty="0" smtClean="0"/>
              <a:t>. </a:t>
            </a:r>
          </a:p>
          <a:p>
            <a:endParaRPr lang="en-GB"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4522" y="4038600"/>
            <a:ext cx="3115764" cy="22300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3595" y="1218396"/>
            <a:ext cx="1578809" cy="24756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8096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r>
              <a:rPr lang="en-GB" i="1" dirty="0" smtClean="0"/>
              <a:t>Marketing to disabled people</a:t>
            </a:r>
            <a:r>
              <a:rPr lang="en-GB" dirty="0" smtClean="0"/>
              <a:t/>
            </a:r>
            <a:br>
              <a:rPr lang="en-GB" dirty="0" smtClean="0"/>
            </a:br>
            <a:r>
              <a:rPr lang="en-GB" dirty="0" smtClean="0"/>
              <a:t>5 things to ensure when providing online information</a:t>
            </a:r>
            <a:endParaRPr lang="en-GB"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286000"/>
            <a:ext cx="8021918" cy="3764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63573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Reminders</a:t>
            </a:r>
            <a:endParaRPr lang="en-GB"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981200"/>
            <a:ext cx="4486275" cy="40114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1981200"/>
            <a:ext cx="2006600" cy="26161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990600" y="1339334"/>
            <a:ext cx="4093621" cy="461665"/>
          </a:xfrm>
          <a:prstGeom prst="rect">
            <a:avLst/>
          </a:prstGeom>
          <a:noFill/>
        </p:spPr>
        <p:txBody>
          <a:bodyPr wrap="none" rtlCol="0">
            <a:spAutoFit/>
          </a:bodyPr>
          <a:lstStyle/>
          <a:p>
            <a:r>
              <a:rPr lang="en-GB" sz="2400" dirty="0" smtClean="0"/>
              <a:t>Simple reasonable adjustments</a:t>
            </a:r>
            <a:endParaRPr lang="en-GB" sz="2400" dirty="0"/>
          </a:p>
        </p:txBody>
      </p:sp>
      <p:sp>
        <p:nvSpPr>
          <p:cNvPr id="7" name="TextBox 6"/>
          <p:cNvSpPr txBox="1"/>
          <p:nvPr/>
        </p:nvSpPr>
        <p:spPr>
          <a:xfrm>
            <a:off x="5927889" y="1339334"/>
            <a:ext cx="3045642" cy="461665"/>
          </a:xfrm>
          <a:prstGeom prst="rect">
            <a:avLst/>
          </a:prstGeom>
          <a:noFill/>
        </p:spPr>
        <p:txBody>
          <a:bodyPr wrap="none" rtlCol="0">
            <a:spAutoFit/>
          </a:bodyPr>
          <a:lstStyle/>
          <a:p>
            <a:r>
              <a:rPr lang="en-GB" sz="2400" dirty="0" smtClean="0"/>
              <a:t>Good</a:t>
            </a:r>
            <a:r>
              <a:rPr lang="en-GB" sz="2000" dirty="0" smtClean="0"/>
              <a:t> </a:t>
            </a:r>
            <a:r>
              <a:rPr lang="en-GB" sz="2400" dirty="0" smtClean="0"/>
              <a:t>customer service</a:t>
            </a:r>
            <a:endParaRPr lang="en-GB" sz="2400" dirty="0"/>
          </a:p>
        </p:txBody>
      </p:sp>
    </p:spTree>
    <p:extLst>
      <p:ext uri="{BB962C8B-B14F-4D97-AF65-F5344CB8AC3E}">
        <p14:creationId xmlns:p14="http://schemas.microsoft.com/office/powerpoint/2010/main" xmlns="" val="1474232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Walk Away £</a:t>
            </a:r>
            <a:endParaRPr lang="en-GB" dirty="0"/>
          </a:p>
        </p:txBody>
      </p:sp>
      <p:sp>
        <p:nvSpPr>
          <p:cNvPr id="3" name="Content Placeholder 2"/>
          <p:cNvSpPr>
            <a:spLocks noGrp="1"/>
          </p:cNvSpPr>
          <p:nvPr>
            <p:ph idx="1"/>
          </p:nvPr>
        </p:nvSpPr>
        <p:spPr>
          <a:xfrm>
            <a:off x="533400" y="1447800"/>
            <a:ext cx="7467600" cy="3048000"/>
          </a:xfrm>
        </p:spPr>
        <p:txBody>
          <a:bodyPr>
            <a:normAutofit fontScale="70000" lnSpcReduction="20000"/>
          </a:bodyPr>
          <a:lstStyle/>
          <a:p>
            <a:r>
              <a:rPr lang="en-GB" dirty="0" smtClean="0"/>
              <a:t>They are informed customers who will reward good customer service and reject businesses who don’t make any effort to meet their needs</a:t>
            </a:r>
          </a:p>
          <a:p>
            <a:r>
              <a:rPr lang="en-GB" dirty="0" smtClean="0"/>
              <a:t>75% of disabled people had ‘walked away’ from making a purchase due to inaccessible premises.</a:t>
            </a:r>
          </a:p>
          <a:p>
            <a:r>
              <a:rPr lang="en-GB" dirty="0" smtClean="0"/>
              <a:t>2/3</a:t>
            </a:r>
            <a:r>
              <a:rPr lang="en-GB" baseline="30000" dirty="0" smtClean="0"/>
              <a:t>rds</a:t>
            </a:r>
            <a:r>
              <a:rPr lang="en-GB" dirty="0" smtClean="0"/>
              <a:t> say they go back to businesses where they have received a good disability customer service. </a:t>
            </a:r>
          </a:p>
          <a:p>
            <a:r>
              <a:rPr lang="en-GB" dirty="0" smtClean="0"/>
              <a:t>Businesses need to tell disabled people about accessibility of their products and services</a:t>
            </a:r>
            <a:endParaRPr lang="en-GB" dirty="0"/>
          </a:p>
        </p:txBody>
      </p:sp>
      <p:sp>
        <p:nvSpPr>
          <p:cNvPr id="4" name="TextBox 3"/>
          <p:cNvSpPr txBox="1"/>
          <p:nvPr/>
        </p:nvSpPr>
        <p:spPr>
          <a:xfrm>
            <a:off x="4800600" y="5029200"/>
            <a:ext cx="3886200" cy="1200329"/>
          </a:xfrm>
          <a:prstGeom prst="rect">
            <a:avLst/>
          </a:prstGeom>
          <a:noFill/>
        </p:spPr>
        <p:txBody>
          <a:bodyPr wrap="square" rtlCol="0">
            <a:spAutoFit/>
          </a:bodyPr>
          <a:lstStyle/>
          <a:p>
            <a:r>
              <a:rPr lang="en-GB" dirty="0" smtClean="0"/>
              <a:t>Business</a:t>
            </a:r>
            <a:r>
              <a:rPr lang="en-GB" baseline="0" dirty="0" smtClean="0"/>
              <a:t> Disability Forum and RADAR survey into opinions and shopping habits of disabled customers,</a:t>
            </a:r>
            <a:r>
              <a:rPr lang="en-GB" dirty="0" smtClean="0"/>
              <a:t> 2012</a:t>
            </a:r>
            <a:r>
              <a:rPr lang="en-GB" baseline="0" dirty="0" smtClean="0"/>
              <a:t>. </a:t>
            </a:r>
            <a:endParaRPr lang="en-GB" dirty="0" smtClean="0"/>
          </a:p>
          <a:p>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4344122"/>
            <a:ext cx="3200400" cy="2155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7212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rmAutofit fontScale="90000"/>
          </a:bodyPr>
          <a:lstStyle/>
          <a:p>
            <a:r>
              <a:rPr lang="en-GB" dirty="0" smtClean="0"/>
              <a:t>Where do disabled people find it the hardest to spend their money?</a:t>
            </a:r>
            <a:endParaRPr lang="en-GB" dirty="0"/>
          </a:p>
        </p:txBody>
      </p:sp>
    </p:spTree>
    <p:extLst>
      <p:ext uri="{BB962C8B-B14F-4D97-AF65-F5344CB8AC3E}">
        <p14:creationId xmlns:p14="http://schemas.microsoft.com/office/powerpoint/2010/main" xmlns="" val="4281343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fontScale="90000"/>
          </a:bodyPr>
          <a:lstStyle/>
          <a:p>
            <a:r>
              <a:rPr lang="en-GB" dirty="0" smtClean="0"/>
              <a:t>Where do disabled people find it the hardest to spend their money?</a:t>
            </a:r>
            <a:endParaRPr lang="en-GB" dirty="0"/>
          </a:p>
        </p:txBody>
      </p:sp>
      <p:sp>
        <p:nvSpPr>
          <p:cNvPr id="3" name="Content Placeholder 2"/>
          <p:cNvSpPr>
            <a:spLocks noGrp="1"/>
          </p:cNvSpPr>
          <p:nvPr>
            <p:ph idx="1"/>
          </p:nvPr>
        </p:nvSpPr>
        <p:spPr>
          <a:xfrm>
            <a:off x="533400" y="2057400"/>
            <a:ext cx="8229600" cy="4525963"/>
          </a:xfrm>
        </p:spPr>
        <p:txBody>
          <a:bodyPr>
            <a:normAutofit/>
          </a:bodyPr>
          <a:lstStyle/>
          <a:p>
            <a:pPr marL="0" indent="0">
              <a:buNone/>
            </a:pPr>
            <a:r>
              <a:rPr lang="en-GB" dirty="0" smtClean="0"/>
              <a:t>Most difficult	Finding shopping that is 				accessible</a:t>
            </a:r>
          </a:p>
          <a:p>
            <a:pPr marL="0" indent="0">
              <a:buNone/>
            </a:pPr>
            <a:endParaRPr lang="en-GB" dirty="0"/>
          </a:p>
          <a:p>
            <a:pPr marL="0" indent="0">
              <a:buNone/>
            </a:pPr>
            <a:r>
              <a:rPr lang="en-GB" dirty="0" smtClean="0"/>
              <a:t>2</a:t>
            </a:r>
            <a:r>
              <a:rPr lang="en-GB" baseline="30000" dirty="0" smtClean="0"/>
              <a:t>nd</a:t>
            </a:r>
            <a:r>
              <a:rPr lang="en-GB" dirty="0" smtClean="0"/>
              <a:t> hardest	Going to cinemas and theatres</a:t>
            </a:r>
          </a:p>
          <a:p>
            <a:pPr marL="0" indent="0">
              <a:buNone/>
            </a:pPr>
            <a:endParaRPr lang="en-GB" dirty="0"/>
          </a:p>
          <a:p>
            <a:pPr marL="0" indent="0">
              <a:buNone/>
            </a:pPr>
            <a:r>
              <a:rPr lang="en-GB" dirty="0" smtClean="0"/>
              <a:t>3</a:t>
            </a:r>
            <a:r>
              <a:rPr lang="en-GB" baseline="30000" dirty="0" smtClean="0"/>
              <a:t>rd</a:t>
            </a:r>
            <a:r>
              <a:rPr lang="en-GB" dirty="0" smtClean="0"/>
              <a:t> hardest		Eating out at pubs and 				restaurants</a:t>
            </a:r>
          </a:p>
          <a:p>
            <a:pPr marL="0" indent="0">
              <a:buNone/>
            </a:pPr>
            <a:r>
              <a:rPr lang="en-GB" dirty="0"/>
              <a:t>	</a:t>
            </a:r>
            <a:r>
              <a:rPr lang="en-GB" dirty="0" smtClean="0"/>
              <a:t>			</a:t>
            </a:r>
            <a:r>
              <a:rPr lang="en-GB" sz="1800" dirty="0" smtClean="0"/>
              <a:t>Source </a:t>
            </a:r>
            <a:r>
              <a:rPr lang="en-GB" sz="1800" dirty="0" err="1" smtClean="0"/>
              <a:t>Dept</a:t>
            </a:r>
            <a:r>
              <a:rPr lang="en-GB" sz="1800" dirty="0" smtClean="0"/>
              <a:t> of Work&amp; Pensions DWP 2012</a:t>
            </a:r>
            <a:endParaRPr lang="en-GB" sz="1800" dirty="0"/>
          </a:p>
        </p:txBody>
      </p:sp>
    </p:spTree>
    <p:extLst>
      <p:ext uri="{BB962C8B-B14F-4D97-AF65-F5344CB8AC3E}">
        <p14:creationId xmlns:p14="http://schemas.microsoft.com/office/powerpoint/2010/main" xmlns="" val="1446558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GB" dirty="0" smtClean="0"/>
              <a:t>What did we find in businesses in Northern Ireland in 2014?</a:t>
            </a:r>
            <a:endParaRPr lang="en-GB" dirty="0"/>
          </a:p>
        </p:txBody>
      </p:sp>
    </p:spTree>
    <p:extLst>
      <p:ext uri="{BB962C8B-B14F-4D97-AF65-F5344CB8AC3E}">
        <p14:creationId xmlns:p14="http://schemas.microsoft.com/office/powerpoint/2010/main" xmlns="" val="1182699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Accessible </a:t>
            </a:r>
            <a:r>
              <a:rPr lang="en-GB" dirty="0" err="1" smtClean="0"/>
              <a:t>Translink</a:t>
            </a:r>
            <a:endParaRPr lang="en-GB" dirty="0"/>
          </a:p>
        </p:txBody>
      </p:sp>
      <p:pic>
        <p:nvPicPr>
          <p:cNvPr id="3074"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524000"/>
            <a:ext cx="2366657" cy="505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29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3861492"/>
            <a:ext cx="3549592" cy="2710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886200" y="1547812"/>
            <a:ext cx="4724400" cy="1754326"/>
          </a:xfrm>
          <a:prstGeom prst="rect">
            <a:avLst/>
          </a:prstGeom>
          <a:noFill/>
        </p:spPr>
        <p:txBody>
          <a:bodyPr wrap="square" rtlCol="0">
            <a:spAutoFit/>
          </a:bodyPr>
          <a:lstStyle/>
          <a:p>
            <a:r>
              <a:rPr lang="en-GB" dirty="0" smtClean="0"/>
              <a:t>Accessible facilities at stations</a:t>
            </a:r>
          </a:p>
          <a:p>
            <a:pPr marL="285750" indent="-285750">
              <a:buFont typeface="Arial" panose="020B0604020202020204" pitchFamily="34" charset="0"/>
              <a:buChar char="•"/>
            </a:pPr>
            <a:r>
              <a:rPr lang="en-GB" dirty="0" smtClean="0"/>
              <a:t>Automatic entrance doors</a:t>
            </a:r>
          </a:p>
          <a:p>
            <a:pPr marL="285750" indent="-285750">
              <a:buFont typeface="Arial" panose="020B0604020202020204" pitchFamily="34" charset="0"/>
              <a:buChar char="•"/>
            </a:pPr>
            <a:r>
              <a:rPr lang="en-GB" dirty="0" smtClean="0"/>
              <a:t>Accessible lifts and staircases</a:t>
            </a:r>
          </a:p>
          <a:p>
            <a:pPr marL="285750" indent="-285750">
              <a:buFont typeface="Arial" panose="020B0604020202020204" pitchFamily="34" charset="0"/>
              <a:buChar char="•"/>
            </a:pPr>
            <a:r>
              <a:rPr lang="en-GB" dirty="0" smtClean="0"/>
              <a:t>Accessible counters, ticket machines, seating</a:t>
            </a:r>
          </a:p>
          <a:p>
            <a:pPr marL="285750" indent="-285750">
              <a:buFont typeface="Arial" panose="020B0604020202020204" pitchFamily="34" charset="0"/>
              <a:buChar char="•"/>
            </a:pPr>
            <a:r>
              <a:rPr lang="en-GB" dirty="0" smtClean="0"/>
              <a:t>Accessible toilets</a:t>
            </a:r>
          </a:p>
          <a:p>
            <a:pPr marL="285750" indent="-285750">
              <a:buFont typeface="Arial" panose="020B0604020202020204" pitchFamily="34" charset="0"/>
              <a:buChar char="•"/>
            </a:pPr>
            <a:r>
              <a:rPr lang="en-GB" dirty="0" smtClean="0"/>
              <a:t>Good visual contrast and use of tactile paving </a:t>
            </a:r>
            <a:endParaRPr lang="en-GB" dirty="0"/>
          </a:p>
        </p:txBody>
      </p:sp>
    </p:spTree>
    <p:extLst>
      <p:ext uri="{BB962C8B-B14F-4D97-AF65-F5344CB8AC3E}">
        <p14:creationId xmlns:p14="http://schemas.microsoft.com/office/powerpoint/2010/main" xmlns="" val="224950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 &amp; Q</a:t>
            </a:r>
            <a:endParaRPr lang="en-GB" dirty="0"/>
          </a:p>
        </p:txBody>
      </p:sp>
      <p:sp>
        <p:nvSpPr>
          <p:cNvPr id="5" name="Content Placeholder 4"/>
          <p:cNvSpPr>
            <a:spLocks noGrp="1"/>
          </p:cNvSpPr>
          <p:nvPr>
            <p:ph sz="half" idx="2"/>
          </p:nvPr>
        </p:nvSpPr>
        <p:spPr/>
        <p:txBody>
          <a:bodyPr>
            <a:normAutofit fontScale="92500" lnSpcReduction="20000"/>
          </a:bodyPr>
          <a:lstStyle/>
          <a:p>
            <a:r>
              <a:rPr lang="en-GB" dirty="0" smtClean="0"/>
              <a:t>Actively welcomes older and disabled customers</a:t>
            </a:r>
          </a:p>
          <a:p>
            <a:r>
              <a:rPr lang="en-GB" dirty="0" smtClean="0"/>
              <a:t>Provides manual wheelchairs</a:t>
            </a:r>
          </a:p>
          <a:p>
            <a:r>
              <a:rPr lang="en-GB" dirty="0" smtClean="0"/>
              <a:t>Provides trolleys to clip onto wheelchairs</a:t>
            </a:r>
          </a:p>
          <a:p>
            <a:r>
              <a:rPr lang="en-GB" dirty="0" smtClean="0"/>
              <a:t>Has a lowered counter for assistance and one at checkout, with an induction loop</a:t>
            </a:r>
          </a:p>
          <a:p>
            <a:r>
              <a:rPr lang="en-GB" dirty="0" smtClean="0"/>
              <a:t>Has accessible toilet</a:t>
            </a:r>
          </a:p>
          <a:p>
            <a:r>
              <a:rPr lang="en-GB" dirty="0" smtClean="0"/>
              <a:t>Good customer service</a:t>
            </a:r>
          </a:p>
          <a:p>
            <a:endParaRPr lang="en-GB" dirty="0"/>
          </a:p>
        </p:txBody>
      </p:sp>
      <p:pic>
        <p:nvPicPr>
          <p:cNvPr id="2051" name="Picture 15"/>
          <p:cNvPicPr>
            <a:picLocks noChangeAspect="1" noChangeArrowheads="1"/>
          </p:cNvPicPr>
          <p:nvPr/>
        </p:nvPicPr>
        <p:blipFill>
          <a:blip r:embed="rId2" cstate="print">
            <a:extLst>
              <a:ext uri="{28A0092B-C50C-407E-A947-70E740481C1C}">
                <a14:useLocalDpi xmlns:a14="http://schemas.microsoft.com/office/drawing/2010/main" xmlns="" val="0"/>
              </a:ext>
            </a:extLst>
          </a:blip>
          <a:srcRect l="16579"/>
          <a:stretch>
            <a:fillRect/>
          </a:stretch>
        </p:blipFill>
        <p:spPr bwMode="auto">
          <a:xfrm>
            <a:off x="507749" y="5029200"/>
            <a:ext cx="1419225" cy="1536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b="10889"/>
          <a:stretch>
            <a:fillRect/>
          </a:stretch>
        </p:blipFill>
        <p:spPr bwMode="auto">
          <a:xfrm>
            <a:off x="2111296" y="4618798"/>
            <a:ext cx="2460703" cy="1947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32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748" y="3048000"/>
            <a:ext cx="1549651" cy="18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32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 y="1294745"/>
            <a:ext cx="4038600" cy="1642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4082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Ulster Bank, Belfast City</a:t>
            </a:r>
            <a:endParaRPr lang="en-GB" dirty="0"/>
          </a:p>
        </p:txBody>
      </p:sp>
      <p:sp>
        <p:nvSpPr>
          <p:cNvPr id="5" name="Content Placeholder 4"/>
          <p:cNvSpPr>
            <a:spLocks noGrp="1"/>
          </p:cNvSpPr>
          <p:nvPr>
            <p:ph sz="half" idx="2"/>
          </p:nvPr>
        </p:nvSpPr>
        <p:spPr>
          <a:xfrm>
            <a:off x="4953000" y="1600201"/>
            <a:ext cx="3733800" cy="4191000"/>
          </a:xfrm>
        </p:spPr>
        <p:txBody>
          <a:bodyPr>
            <a:normAutofit lnSpcReduction="10000"/>
          </a:bodyPr>
          <a:lstStyle/>
          <a:p>
            <a:r>
              <a:rPr lang="en-GB" dirty="0" smtClean="0"/>
              <a:t>Step free wide entrance</a:t>
            </a:r>
          </a:p>
          <a:p>
            <a:r>
              <a:rPr lang="en-GB" dirty="0" smtClean="0"/>
              <a:t>Automatic doors</a:t>
            </a:r>
          </a:p>
          <a:p>
            <a:r>
              <a:rPr lang="en-GB" dirty="0" smtClean="0"/>
              <a:t>Excellent signage</a:t>
            </a:r>
          </a:p>
          <a:p>
            <a:r>
              <a:rPr lang="en-GB" dirty="0" smtClean="0"/>
              <a:t>Lowered writing tables</a:t>
            </a:r>
          </a:p>
          <a:p>
            <a:r>
              <a:rPr lang="en-GB" dirty="0" smtClean="0"/>
              <a:t>Lowered counters and induction loops</a:t>
            </a:r>
          </a:p>
          <a:p>
            <a:r>
              <a:rPr lang="en-GB" dirty="0" smtClean="0"/>
              <a:t>Good visual contrast</a:t>
            </a:r>
          </a:p>
        </p:txBody>
      </p:sp>
      <p:pic>
        <p:nvPicPr>
          <p:cNvPr id="4098"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401778"/>
            <a:ext cx="1447799" cy="3422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28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2157564"/>
            <a:ext cx="2739081"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6122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1171</Words>
  <Application>Microsoft Office PowerPoint</Application>
  <PresentationFormat>On-screen Show (4:3)</PresentationFormat>
  <Paragraphs>142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‘Every customer counts’ Promoting accessible services</vt:lpstr>
      <vt:lpstr>The market you cannot ignore</vt:lpstr>
      <vt:lpstr>The Walk Away £</vt:lpstr>
      <vt:lpstr>Where do disabled people find it the hardest to spend their money?</vt:lpstr>
      <vt:lpstr>Where do disabled people find it the hardest to spend their money?</vt:lpstr>
      <vt:lpstr>What did we find in businesses in Northern Ireland in 2014?</vt:lpstr>
      <vt:lpstr>Accessible Translink</vt:lpstr>
      <vt:lpstr>B &amp; Q</vt:lpstr>
      <vt:lpstr>Ulster Bank, Belfast City</vt:lpstr>
      <vt:lpstr>Cookiebox, Belfast</vt:lpstr>
      <vt:lpstr>Eclipse Cinema</vt:lpstr>
      <vt:lpstr>Lyric Theatre, Belfast</vt:lpstr>
      <vt:lpstr>Top tips 1 – Make it Easy</vt:lpstr>
      <vt:lpstr>Top tips 2 </vt:lpstr>
      <vt:lpstr>Top tips 3</vt:lpstr>
      <vt:lpstr>Mind your language!</vt:lpstr>
      <vt:lpstr>Top tips 4 – Good manners</vt:lpstr>
      <vt:lpstr>Top tips 5 – Provide up to date and accurate information</vt:lpstr>
      <vt:lpstr>Top tips 6 – How to provide practical assistance</vt:lpstr>
      <vt:lpstr>Marketing to disabled people 5 things to ensure when providing online information</vt:lpstr>
      <vt:lpstr>Reminders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access means business</dc:title>
  <dc:creator>Brenda Puech</dc:creator>
  <cp:lastModifiedBy>LMcGregor</cp:lastModifiedBy>
  <cp:revision>24</cp:revision>
  <dcterms:created xsi:type="dcterms:W3CDTF">2016-03-07T21:46:24Z</dcterms:created>
  <dcterms:modified xsi:type="dcterms:W3CDTF">2016-03-14T08:44:11Z</dcterms:modified>
</cp:coreProperties>
</file>