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0"/>
  </p:notesMasterIdLst>
  <p:sldIdLst>
    <p:sldId id="256" r:id="rId2"/>
    <p:sldId id="257" r:id="rId3"/>
    <p:sldId id="263" r:id="rId4"/>
    <p:sldId id="258" r:id="rId5"/>
    <p:sldId id="259" r:id="rId6"/>
    <p:sldId id="260" r:id="rId7"/>
    <p:sldId id="261" r:id="rId8"/>
    <p:sldId id="262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9388D5-1D09-4197-BEF8-3681C576A313}" type="datetimeFigureOut">
              <a:rPr lang="en-GB" smtClean="0"/>
              <a:t>23/12/2020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EFEC97-BEBF-4D27-BEA9-A049779D8E2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633972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DA3A49-32EF-4471-82EC-5A889526F0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6CE1D19-CF77-4E65-8BAB-1083A22FEB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2EEF44-15BA-4339-9982-927A9DD7DD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7B497-3B2C-4BD2-AC11-B973ACD8EDAA}" type="datetime1">
              <a:rPr lang="en-GB" smtClean="0"/>
              <a:t>23/12/2020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28EC0D-8344-46A1-B49F-2CF512C74F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A2190C-F2BB-46A7-B69F-C282523241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AC6EDD8-1D39-44C4-9E35-E9F10421204E}" type="slidenum">
              <a:rPr lang="en-GB" smtClean="0"/>
              <a:pPr/>
              <a:t>‹#›</a:t>
            </a:fld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E8FDCC5-C548-4D53-AE96-B17FA8112E80}"/>
              </a:ext>
            </a:extLst>
          </p:cNvPr>
          <p:cNvPicPr/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5829300"/>
            <a:ext cx="2286000" cy="8921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118864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D2AD8D-0093-4641-BD91-C49F7958DC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C0647AA-2762-4E9B-BA2E-567DF3E8D0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54F7D7-4905-477B-B194-DD1250A421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49A34-BF13-4D99-B69F-A6D390FD82A7}" type="datetime1">
              <a:rPr lang="en-GB" smtClean="0"/>
              <a:t>23/12/2020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A5C4FF-24C3-4B27-8F20-8139377876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D74356-511C-4E22-BCF3-39926AAA4A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6EDD8-1D39-44C4-9E35-E9F10421204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5422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6623D10-DE46-4FBA-A444-803D146F8DD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D210863-6AD1-4A56-A9B0-378663D543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8CEFF7-89FA-455A-AE6F-0844934862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AF291-8E87-4050-9A54-84CFACB9857B}" type="datetime1">
              <a:rPr lang="en-GB" smtClean="0"/>
              <a:t>23/12/2020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9BDB59-B224-43B1-BB0E-6779534DD3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B3546B-1023-4323-A2FC-255C0EDEC3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6EDD8-1D39-44C4-9E35-E9F10421204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03573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3E464D-3F89-43A1-BC11-88F246542D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C76C85-C391-4148-AE64-D6F91F4954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19829D-868F-4B18-8270-770EAD2197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46E86C-49CF-46B0-B827-01C68E416C8C}" type="datetime1">
              <a:rPr lang="en-GB" smtClean="0"/>
              <a:t>23/12/2020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86968B-9701-44F8-B527-9DFB69D8FF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F86E60-5193-4077-837C-99028D7D9A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6EDD8-1D39-44C4-9E35-E9F10421204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865694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6023EA-7A03-4490-AE5E-E0FA566805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60FCB8-D229-4A97-9BF8-362B555164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60C633-A594-4DCE-9C54-47C04544EB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58B7FE-CD5D-472C-AF5E-2E670914AC5F}" type="datetime1">
              <a:rPr lang="en-GB" smtClean="0"/>
              <a:t>23/12/2020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F0114D-1E49-4B71-8E66-A6DDDC84C4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57F0EC-3801-466B-8F34-D6415393E8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6EDD8-1D39-44C4-9E35-E9F10421204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38365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B771FF-DC63-4168-82D8-5CB4E2FC11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51D668-0BC6-4330-BFD0-94092235E1A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5B8604F-F60D-4B34-BBF8-2039B25F0E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0B0A64-01AD-4D8F-ABBC-98C42ED453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652F-FA51-4C35-A889-CA0BA2D5CC20}" type="datetime1">
              <a:rPr lang="en-GB" smtClean="0"/>
              <a:t>23/12/2020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AD86C4-984C-4057-A4AF-148A97D60A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394374-3A77-48B2-BD78-E27AB59C52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6EDD8-1D39-44C4-9E35-E9F10421204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470235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EB64AC-D1D4-4632-8228-8BE3F7AF69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88B352-4DCE-4EF0-A524-66BA2337EE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D079394-2506-4557-90A0-BCE6412989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B0B4ADA-CF4D-42D3-8760-7C953491051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CE91908-51E2-4758-9998-FEF986DC64D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E50E19B-2772-4373-A1A3-9B04DF69CF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50D759-5207-46C9-B759-8E18EE155DE0}" type="datetime1">
              <a:rPr lang="en-GB" smtClean="0"/>
              <a:t>23/12/2020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0ADD460-E9C5-4A82-966E-5031C5A3DB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7B6329D-A7D4-4AF9-9985-BE1A8E6006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6EDD8-1D39-44C4-9E35-E9F10421204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917351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1260FC-DD5B-49D0-B75E-189FF25991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220F249-6C51-431B-ADB3-54144B524E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7FE248-76E4-4B52-A92A-BAA4C48DA599}" type="datetime1">
              <a:rPr lang="en-GB" smtClean="0"/>
              <a:t>23/12/2020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7F2AA9E-7124-4527-B4F1-6F5B52FD7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AB286E-6A79-45DC-A254-B2DC2E620B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6EDD8-1D39-44C4-9E35-E9F10421204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121164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29A683F-0A85-4322-9A6F-65057491F7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2FC96-62D7-431F-9C81-E798C29B7E86}" type="datetime1">
              <a:rPr lang="en-GB" smtClean="0"/>
              <a:t>23/12/2020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4B1A3A0-E1C3-45BE-88A0-CE4C24CF78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F626D9-7E30-4B35-AE6F-5D700717BB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6EDD8-1D39-44C4-9E35-E9F10421204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04636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5AA3C6-46DF-4428-B6C1-9F70FC6890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519A87-4D16-4693-BF52-D51AC37223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E1E55F9-C4E7-492C-9D34-151421961F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7F9F8B3-8B89-48A5-9D2D-58FDB7FFF7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4D7BE7-A1E3-48C1-AE4A-EF11683F0EB9}" type="datetime1">
              <a:rPr lang="en-GB" smtClean="0"/>
              <a:t>23/12/2020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977951-6515-4673-AE9E-8FF1F8C8EF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2568F4-B833-45EF-AC7D-BD775DFBF2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6EDD8-1D39-44C4-9E35-E9F10421204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769909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5920CA-C008-423F-8497-7F8519E6CF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11E86F1-68A8-4365-85E2-C5F6278764E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BA070F9-F4DE-43FD-A9B2-CB8E73529F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E48ED59-EDF8-43AB-A726-C6596384C8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6447A8-8A43-49EB-BACD-92267C521798}" type="datetime1">
              <a:rPr lang="en-GB" smtClean="0"/>
              <a:t>23/12/2020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591D988-DEB2-49EC-BEBF-30E3E7A056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3E2424-2B82-48EA-9780-29E0796AD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6EDD8-1D39-44C4-9E35-E9F10421204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39995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77C891B-E669-4409-8534-2D8B17B9B6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E47C16-3634-4B94-8377-D8045F44AA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21C427-992A-4019-8296-731C89796EC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441382-A971-4A21-A203-25237CE2F1BB}" type="datetime1">
              <a:rPr lang="en-GB" smtClean="0"/>
              <a:t>23/12/2020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00A39D-F9AD-4BE1-AFC7-CD7C5E2DAFB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05BF71-84B5-489E-9427-93036F9019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C6EDD8-1D39-44C4-9E35-E9F10421204E}" type="slidenum">
              <a:rPr lang="en-GB" smtClean="0"/>
              <a:t>‹#›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C6B0E12-59A6-4C14-A468-35FB18D744D8}"/>
              </a:ext>
            </a:extLst>
          </p:cNvPr>
          <p:cNvPicPr/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5829300"/>
            <a:ext cx="2286000" cy="8921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740184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sv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5" Type="http://schemas.openxmlformats.org/officeDocument/2006/relationships/hyperlink" Target="mailto:dhowe@equalityni.org" TargetMode="External"/><Relationship Id="rId4" Type="http://schemas.openxmlformats.org/officeDocument/2006/relationships/hyperlink" Target="http://www.equalityni.org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4.xml"/><Relationship Id="rId7" Type="http://schemas.openxmlformats.org/officeDocument/2006/relationships/hyperlink" Target="https://www.equalityni.org/ECNI/media/ECNI/Publications/Delivering%20Equality/FETO%20Monitoring%20Reports/No29/MonReportNo29.pdf" TargetMode="Externa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hyperlink" Target="https://www.equalityni.org/Delivering-Equality/Addressing-inequality/Social-attitudes-good-relations/Research-investigations/Public-opinion-survey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4.png"/><Relationship Id="rId5" Type="http://schemas.openxmlformats.org/officeDocument/2006/relationships/hyperlink" Target="https://www.equalityni.org/Delivering-Equality/Addressing-inequality/Employment/Research-investigations/Welcoming-and-inclusive-workplaces" TargetMode="Externa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equalityni.org/Delivering-Equality/Addressing-inequality/Participation-in-public-life/Research-investigations" TargetMode="External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www.equalityni.org/KeyInequalities-housing" TargetMode="Externa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3.jpeg"/><Relationship Id="rId5" Type="http://schemas.openxmlformats.org/officeDocument/2006/relationships/image" Target="../media/image12.png"/><Relationship Id="rId10" Type="http://schemas.openxmlformats.org/officeDocument/2006/relationships/image" Target="../media/image4.png"/><Relationship Id="rId4" Type="http://schemas.openxmlformats.org/officeDocument/2006/relationships/image" Target="../media/image11.jpeg"/><Relationship Id="rId9" Type="http://schemas.openxmlformats.org/officeDocument/2006/relationships/hyperlink" Target="https://www.equalityni.org/KeyInequalities-education" TargetMode="Externa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equalityni.org/Delivering-Equality/Addressing-inequality/Participation-in-public-life/Research-investigations" TargetMode="External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www.equalityni.org/KeyInequalities-housing" TargetMode="Externa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3.jpeg"/><Relationship Id="rId5" Type="http://schemas.openxmlformats.org/officeDocument/2006/relationships/image" Target="../media/image12.png"/><Relationship Id="rId10" Type="http://schemas.openxmlformats.org/officeDocument/2006/relationships/image" Target="../media/image4.png"/><Relationship Id="rId4" Type="http://schemas.openxmlformats.org/officeDocument/2006/relationships/image" Target="../media/image11.jpeg"/><Relationship Id="rId9" Type="http://schemas.openxmlformats.org/officeDocument/2006/relationships/hyperlink" Target="https://www.equalityni.org/KeyInequalities-education" TargetMode="Externa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equalityni.org/Delivering-Equality/Addressing-inequality/Participation-in-public-life/Research-investigations" TargetMode="External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www.equalityni.org/housingpolicy" TargetMode="Externa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3.jpeg"/><Relationship Id="rId11" Type="http://schemas.openxmlformats.org/officeDocument/2006/relationships/image" Target="../media/image4.png"/><Relationship Id="rId5" Type="http://schemas.openxmlformats.org/officeDocument/2006/relationships/image" Target="../media/image12.png"/><Relationship Id="rId10" Type="http://schemas.openxmlformats.org/officeDocument/2006/relationships/hyperlink" Target="https://www.equalityni.org/Education/Policy" TargetMode="External"/><Relationship Id="rId4" Type="http://schemas.openxmlformats.org/officeDocument/2006/relationships/image" Target="../media/image11.jpeg"/><Relationship Id="rId9" Type="http://schemas.openxmlformats.org/officeDocument/2006/relationships/hyperlink" Target="https://www.equalityni.org/ParticipationPolicy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18">
            <a:extLst>
              <a:ext uri="{FF2B5EF4-FFF2-40B4-BE49-F238E27FC236}">
                <a16:creationId xmlns:a16="http://schemas.microsoft.com/office/drawing/2014/main" id="{CDA1A2E9-63FE-408D-A803-8E306ECAB4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2058" y="450221"/>
            <a:ext cx="8997696" cy="3918123"/>
          </a:xfrm>
          <a:prstGeom prst="rect">
            <a:avLst/>
          </a:prstGeom>
          <a:solidFill>
            <a:srgbClr val="595959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29B6134-A5AF-4EEC-B221-E122B62772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00669" y="1111086"/>
            <a:ext cx="7690104" cy="2623885"/>
          </a:xfrm>
        </p:spPr>
        <p:txBody>
          <a:bodyPr anchor="ctr">
            <a:normAutofit/>
          </a:bodyPr>
          <a:lstStyle/>
          <a:p>
            <a:pPr algn="l"/>
            <a:r>
              <a:rPr lang="en-GB" sz="4600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 / information sources on the ECNI website </a:t>
            </a:r>
            <a:r>
              <a:rPr lang="en-GB" sz="4600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www.equalityni.org</a:t>
            </a:r>
            <a:r>
              <a:rPr lang="en-GB" sz="4600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sz="46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Rectangle 20">
            <a:extLst>
              <a:ext uri="{FF2B5EF4-FFF2-40B4-BE49-F238E27FC236}">
                <a16:creationId xmlns:a16="http://schemas.microsoft.com/office/drawing/2014/main" id="{FBE9F90C-C163-435B-9A68-D15C92D1CF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7200" y="4521269"/>
            <a:ext cx="11277600" cy="1877811"/>
          </a:xfrm>
          <a:prstGeom prst="rect">
            <a:avLst/>
          </a:prstGeom>
          <a:solidFill>
            <a:srgbClr val="7F7F7F">
              <a:alpha val="20000"/>
            </a:srgb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57934ED-E9CD-45E9-AE81-6F4198F53D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679543" y="4843002"/>
            <a:ext cx="3055257" cy="1234345"/>
          </a:xfrm>
        </p:spPr>
        <p:txBody>
          <a:bodyPr anchor="ctr">
            <a:normAutofit/>
          </a:bodyPr>
          <a:lstStyle/>
          <a:p>
            <a:pPr algn="l">
              <a:spcBef>
                <a:spcPts val="0"/>
              </a:spcBef>
              <a:spcAft>
                <a:spcPts val="600"/>
              </a:spcAft>
            </a:pPr>
            <a:r>
              <a:rPr lang="en-GB" sz="2200" dirty="0">
                <a:solidFill>
                  <a:srgbClr val="1B1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Deborah Howe</a:t>
            </a:r>
          </a:p>
          <a:p>
            <a:pPr algn="l">
              <a:spcBef>
                <a:spcPts val="0"/>
              </a:spcBef>
              <a:spcAft>
                <a:spcPts val="600"/>
              </a:spcAft>
            </a:pPr>
            <a:r>
              <a:rPr lang="en-GB" sz="2200" dirty="0">
                <a:solidFill>
                  <a:srgbClr val="1B1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Senior Policy Officer</a:t>
            </a:r>
          </a:p>
          <a:p>
            <a:pPr algn="l">
              <a:spcBef>
                <a:spcPts val="0"/>
              </a:spcBef>
              <a:spcAft>
                <a:spcPts val="600"/>
              </a:spcAft>
            </a:pPr>
            <a:r>
              <a:rPr lang="en-GB" sz="2200" dirty="0">
                <a:solidFill>
                  <a:srgbClr val="1B1B1B"/>
                </a:solidFill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dhowe@equalityni.org</a:t>
            </a:r>
            <a:r>
              <a:rPr lang="en-GB" sz="2200" dirty="0">
                <a:solidFill>
                  <a:srgbClr val="1B1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l">
              <a:spcBef>
                <a:spcPts val="0"/>
              </a:spcBef>
              <a:spcAft>
                <a:spcPts val="600"/>
              </a:spcAft>
            </a:pPr>
            <a:endParaRPr lang="en-GB" sz="2200" dirty="0">
              <a:solidFill>
                <a:srgbClr val="1B1B1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A882A9F-F4E9-4E23-8F0B-20B5DF42EA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19345" y="450221"/>
            <a:ext cx="2115455" cy="1890204"/>
          </a:xfrm>
          <a:prstGeom prst="rect">
            <a:avLst/>
          </a:prstGeom>
          <a:solidFill>
            <a:schemeClr val="accent1">
              <a:alpha val="95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Graphic 6" descr="Research">
            <a:extLst>
              <a:ext uri="{FF2B5EF4-FFF2-40B4-BE49-F238E27FC236}">
                <a16:creationId xmlns:a16="http://schemas.microsoft.com/office/drawing/2014/main" id="{64AC9083-C0CA-4B59-AF1D-34E86B46554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857725" y="2612676"/>
            <a:ext cx="1632648" cy="163264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4346EAB-F9D2-42E5-9088-5293D581249B}"/>
              </a:ext>
            </a:extLst>
          </p:cNvPr>
          <p:cNvSpPr txBox="1"/>
          <p:nvPr/>
        </p:nvSpPr>
        <p:spPr>
          <a:xfrm flipH="1">
            <a:off x="9813524" y="1897812"/>
            <a:ext cx="19164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0"/>
              </a:spcBef>
              <a:spcAft>
                <a:spcPts val="600"/>
              </a:spcAft>
            </a:pPr>
            <a:r>
              <a:rPr lang="en-GB" sz="1800">
                <a:solidFill>
                  <a:srgbClr val="1B1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January 2020</a:t>
            </a:r>
            <a:endParaRPr lang="en-GB" sz="1800" dirty="0">
              <a:solidFill>
                <a:srgbClr val="1B1B1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0F66BC54-D151-4A30-AE3D-EA7EADD7477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0553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381"/>
    </mc:Choice>
    <mc:Fallback>
      <p:transition spd="slow" advTm="603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DCDFB3-937E-4C3C-9CB3-B6C5E77089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629266"/>
            <a:ext cx="3505495" cy="1622321"/>
          </a:xfrm>
        </p:spPr>
        <p:txBody>
          <a:bodyPr>
            <a:normAutofit/>
          </a:bodyPr>
          <a:lstStyle/>
          <a:p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Data / information sources at equalityni.org</a:t>
            </a:r>
            <a:r>
              <a:rPr lang="en-GB" sz="2800" dirty="0"/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DB9D6C-F57D-48C4-AAF4-6002EF6A04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1" y="2438400"/>
            <a:ext cx="3505494" cy="3785419"/>
          </a:xfrm>
        </p:spPr>
        <p:txBody>
          <a:bodyPr>
            <a:normAutofit/>
          </a:bodyPr>
          <a:lstStyle/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ECNI has some primary quantitative and qualitative research.</a:t>
            </a: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ECNI has a significant body of policy and research analysis. </a:t>
            </a: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Available mainly in the </a:t>
            </a:r>
            <a:r>
              <a:rPr lang="en-GB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Delivering Equality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section of the site.  </a:t>
            </a:r>
          </a:p>
          <a:p>
            <a:pPr marL="0" indent="0">
              <a:buNone/>
            </a:pP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E39A796-BE83-48B1-B33F-35C4A32AAB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056" y="0"/>
            <a:ext cx="7552944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9">
            <a:extLst>
              <a:ext uri="{FF2B5EF4-FFF2-40B4-BE49-F238E27FC236}">
                <a16:creationId xmlns:a16="http://schemas.microsoft.com/office/drawing/2014/main" id="{72F84B47-E267-4194-8194-831DB7B55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23688" y="557784"/>
            <a:ext cx="6584098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C798B77-55AC-4194-BE28-7822B9361E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05862" y="1659199"/>
            <a:ext cx="6019331" cy="3536356"/>
          </a:xfrm>
          <a:prstGeom prst="rect">
            <a:avLst/>
          </a:prstGeom>
          <a:effectLst/>
        </p:spPr>
      </p:pic>
      <p:sp>
        <p:nvSpPr>
          <p:cNvPr id="6" name="Arrow: Down 5">
            <a:extLst>
              <a:ext uri="{FF2B5EF4-FFF2-40B4-BE49-F238E27FC236}">
                <a16:creationId xmlns:a16="http://schemas.microsoft.com/office/drawing/2014/main" id="{867F1386-F693-4B79-B297-D58BD2297240}"/>
              </a:ext>
            </a:extLst>
          </p:cNvPr>
          <p:cNvSpPr/>
          <p:nvPr/>
        </p:nvSpPr>
        <p:spPr>
          <a:xfrm>
            <a:off x="10145486" y="798289"/>
            <a:ext cx="711200" cy="110495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Arrow: Up 6">
            <a:extLst>
              <a:ext uri="{FF2B5EF4-FFF2-40B4-BE49-F238E27FC236}">
                <a16:creationId xmlns:a16="http://schemas.microsoft.com/office/drawing/2014/main" id="{D7153276-3074-4221-B822-66757DF4D131}"/>
              </a:ext>
            </a:extLst>
          </p:cNvPr>
          <p:cNvSpPr/>
          <p:nvPr/>
        </p:nvSpPr>
        <p:spPr>
          <a:xfrm>
            <a:off x="10145485" y="5123538"/>
            <a:ext cx="711201" cy="1104958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BD67DA-7E88-47D4-A3E7-D04FC4300B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6EDD8-1D39-44C4-9E35-E9F10421204E}" type="slidenum">
              <a:rPr lang="en-GB" smtClean="0"/>
              <a:t>2</a:t>
            </a:fld>
            <a:endParaRPr lang="en-GB"/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92F8D475-601F-4484-BA60-12C3439CED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1031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395"/>
    </mc:Choice>
    <mc:Fallback>
      <p:transition spd="slow" advTm="403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BEE73255-8084-4DF9-BB0B-15EAC92E2C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E5D252C-5F27-4AE7-A21E-9FCCF4F00E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938" y="640081"/>
            <a:ext cx="2608655" cy="525779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Data / information sources at equalityni.org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800" dirty="0">
              <a:solidFill>
                <a:srgbClr val="2C2C2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ounded Rectangle 9">
            <a:extLst>
              <a:ext uri="{FF2B5EF4-FFF2-40B4-BE49-F238E27FC236}">
                <a16:creationId xmlns:a16="http://schemas.microsoft.com/office/drawing/2014/main" id="{67048353-8981-459A-9BC6-9711CE462E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80067" y="484632"/>
            <a:ext cx="8129016" cy="5724144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FE44C505-0930-454B-A7E6-D1A11CCFA60B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4"/>
          <a:srcRect b="2717"/>
          <a:stretch/>
        </p:blipFill>
        <p:spPr>
          <a:xfrm>
            <a:off x="4062964" y="942538"/>
            <a:ext cx="7163222" cy="4808332"/>
          </a:xfrm>
          <a:prstGeom prst="rect">
            <a:avLst/>
          </a:prstGeom>
          <a:effectLst/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A70232D-9EC3-4E3B-A0F2-0B280FC0AC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3938" y="5641771"/>
            <a:ext cx="2286198" cy="896190"/>
          </a:xfrm>
          <a:prstGeom prst="rect">
            <a:avLst/>
          </a:prstGeom>
        </p:spPr>
      </p:pic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8CDF2B6F-8468-4B46-886E-3C61CDB950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6EDD8-1D39-44C4-9E35-E9F10421204E}" type="slidenum">
              <a:rPr lang="en-GB" smtClean="0"/>
              <a:t>3</a:t>
            </a:fld>
            <a:endParaRPr lang="en-GB"/>
          </a:p>
        </p:txBody>
      </p:sp>
      <p:pic>
        <p:nvPicPr>
          <p:cNvPr id="16" name="Audio 15">
            <a:hlinkClick r:id="" action="ppaction://media"/>
            <a:extLst>
              <a:ext uri="{FF2B5EF4-FFF2-40B4-BE49-F238E27FC236}">
                <a16:creationId xmlns:a16="http://schemas.microsoft.com/office/drawing/2014/main" id="{83836817-48E4-41D3-A419-C0D29789FDB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72797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4824"/>
    </mc:Choice>
    <mc:Fallback>
      <p:transition spd="slow" advTm="448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45E8DB-8D82-4DA0-8433-37ACB4361A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b="1" dirty="0">
                <a:latin typeface="Arial" panose="020B0604020202020204" pitchFamily="34" charset="0"/>
                <a:cs typeface="Arial" panose="020B0604020202020204" pitchFamily="34" charset="0"/>
              </a:rPr>
              <a:t>Primary research sources at equalityni.org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898991-4501-460F-B712-727D7E7FB92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>
            <a:normAutofit/>
          </a:bodyPr>
          <a:lstStyle/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Annual survey of 500 people. </a:t>
            </a: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Attitudes to / views around equality, discrimination, workplaces, education.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ECNI - Public opinion survey - Equality in Northern Ireland (equalityni.org)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CBF44846-8959-497D-8C8F-5230863A5CB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6019800" y="1690688"/>
            <a:ext cx="5181600" cy="1566832"/>
          </a:xfr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389D0DA-BFB4-4549-96CA-8873514A58C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8200" y="1690688"/>
            <a:ext cx="4865913" cy="214806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87D135B-8D1B-482D-972D-E4084EB4AEC4}"/>
              </a:ext>
            </a:extLst>
          </p:cNvPr>
          <p:cNvSpPr txBox="1"/>
          <p:nvPr/>
        </p:nvSpPr>
        <p:spPr>
          <a:xfrm>
            <a:off x="6019800" y="3429000"/>
            <a:ext cx="51816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Annual analysis of Fair Employment Monitoring Returns – accounting for over 560k workers. </a:t>
            </a:r>
          </a:p>
          <a:p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Data on the religious and gender composition of the monitored workforce by private and public sectors. </a:t>
            </a:r>
          </a:p>
          <a:p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  <a:hlinkClick r:id="rId7"/>
              </a:rPr>
              <a:t>Fair Employment Monitoring Report No.29 (equalityni.org)</a:t>
            </a: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2996EE-4C0D-4AD6-AEA1-01D5A7B757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6EDD8-1D39-44C4-9E35-E9F10421204E}" type="slidenum">
              <a:rPr lang="en-GB" smtClean="0"/>
              <a:t>4</a:t>
            </a:fld>
            <a:endParaRPr lang="en-GB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647E071A-F87C-4AB6-BA1F-F74B7BB2B54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6629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9414"/>
    </mc:Choice>
    <mc:Fallback>
      <p:transition spd="slow" advTm="694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B5F60DF1-0B67-45FC-9C9C-6C521EB193D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043112" y="1426369"/>
            <a:ext cx="8105775" cy="1695450"/>
          </a:xfr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217009DC-1DD7-4972-87B3-96428BD1AC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GB" sz="3200" b="1" dirty="0">
                <a:latin typeface="Arial" panose="020B0604020202020204" pitchFamily="34" charset="0"/>
                <a:cs typeface="Arial" panose="020B0604020202020204" pitchFamily="34" charset="0"/>
              </a:rPr>
              <a:t>Primary research sources at equalityni.org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9EF461E-079C-4412-A932-F40D8ECE8DB0}"/>
              </a:ext>
            </a:extLst>
          </p:cNvPr>
          <p:cNvSpPr txBox="1"/>
          <p:nvPr/>
        </p:nvSpPr>
        <p:spPr>
          <a:xfrm>
            <a:off x="653144" y="3585029"/>
            <a:ext cx="105156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Online survey completed by 3500 employees and almost 300 employers.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Experiences within the workplace.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Case studies developed from the surveys.  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  <a:hlinkClick r:id="rId5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r>
              <a:rPr lang="en-US" sz="2000" dirty="0">
                <a:solidFill>
                  <a:srgbClr val="0563C1"/>
                </a:solidFill>
                <a:latin typeface="Arial" panose="020B0604020202020204" pitchFamily="34" charset="0"/>
                <a:cs typeface="Arial" panose="020B0604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ECNI - Research and investigations into employment and equality in Northern Ireland (equalityni.org)</a:t>
            </a: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2E2C66B-9F63-4C36-9147-0CB8A8A8AF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6EDD8-1D39-44C4-9E35-E9F10421204E}" type="slidenum">
              <a:rPr lang="en-GB" smtClean="0"/>
              <a:t>5</a:t>
            </a:fld>
            <a:endParaRPr lang="en-GB"/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0E34426A-9310-45D9-86C1-75EC19A51A0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7734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2595"/>
    </mc:Choice>
    <mc:Fallback>
      <p:transition spd="slow" advTm="425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955D43-AD9B-46AE-A538-11DFC5767E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36008" y="629266"/>
            <a:ext cx="6903720" cy="1676603"/>
          </a:xfrm>
        </p:spPr>
        <p:txBody>
          <a:bodyPr>
            <a:normAutofit/>
          </a:bodyPr>
          <a:lstStyle/>
          <a:p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Key Inequalities Research </a:t>
            </a: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F88DA1F7-243F-4238-B2E5-D9BC0A53C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059080" cy="6858000"/>
          </a:xfrm>
          <a:prstGeom prst="rect">
            <a:avLst/>
          </a:prstGeom>
          <a:solidFill>
            <a:srgbClr val="4B5D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ounded Rectangle 9">
            <a:extLst>
              <a:ext uri="{FF2B5EF4-FFF2-40B4-BE49-F238E27FC236}">
                <a16:creationId xmlns:a16="http://schemas.microsoft.com/office/drawing/2014/main" id="{A7FC5E3B-10AB-47E5-A8FC-14E8B42CE5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4632" y="484632"/>
            <a:ext cx="3131819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8" name="Picture 4" descr="Key Inequalities logo">
            <a:extLst>
              <a:ext uri="{FF2B5EF4-FFF2-40B4-BE49-F238E27FC236}">
                <a16:creationId xmlns:a16="http://schemas.microsoft.com/office/drawing/2014/main" id="{5AA49657-6A79-4853-B6BB-710EBB28E0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4673" y="818738"/>
            <a:ext cx="2518316" cy="1603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Public Life logo">
            <a:extLst>
              <a:ext uri="{FF2B5EF4-FFF2-40B4-BE49-F238E27FC236}">
                <a16:creationId xmlns:a16="http://schemas.microsoft.com/office/drawing/2014/main" id="{2854CC25-0533-479B-B213-D4DDDABFF2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4672" y="3119143"/>
            <a:ext cx="2518317" cy="472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Key inequalities in education">
            <a:extLst>
              <a:ext uri="{FF2B5EF4-FFF2-40B4-BE49-F238E27FC236}">
                <a16:creationId xmlns:a16="http://schemas.microsoft.com/office/drawing/2014/main" id="{453872FB-5ACF-413A-BC73-AE2871B71E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4672" y="4870383"/>
            <a:ext cx="2518317" cy="47218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715DD5-FACA-4071-A18F-18740CAC36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36007" y="2438400"/>
            <a:ext cx="6903721" cy="3785419"/>
          </a:xfrm>
        </p:spPr>
        <p:txBody>
          <a:bodyPr>
            <a:normAutofit/>
          </a:bodyPr>
          <a:lstStyle/>
          <a:p>
            <a:endParaRPr lang="en-GB" sz="2000"/>
          </a:p>
          <a:p>
            <a:endParaRPr lang="en-GB" sz="2000"/>
          </a:p>
          <a:p>
            <a:endParaRPr lang="en-GB" sz="2000"/>
          </a:p>
          <a:p>
            <a:endParaRPr lang="en-GB" sz="2000"/>
          </a:p>
          <a:p>
            <a:endParaRPr lang="en-GB" sz="200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0AB7DCC-F14E-4A32-ABE6-949E71C16ACB}"/>
              </a:ext>
            </a:extLst>
          </p:cNvPr>
          <p:cNvSpPr txBox="1"/>
          <p:nvPr/>
        </p:nvSpPr>
        <p:spPr>
          <a:xfrm flipH="1">
            <a:off x="4937033" y="2438400"/>
            <a:ext cx="660269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ECNI - Housing &amp; Communities: Research - Equality Commission NI (equalityni.org)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  <a:hlinkClick r:id="rId8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  <a:hlinkClick r:id="rId8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ECNI - Participation in Public Life - Research and investigations, Equality Commission NI (equalityni.org)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ECNI - Key Inequalities in Education - Equality Commission for Northern Ireland (equalityni.org)</a:t>
            </a: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043F80B-6447-4EB7-8C72-D61FF62DC2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6EDD8-1D39-44C4-9E35-E9F10421204E}" type="slidenum">
              <a:rPr lang="en-GB" smtClean="0"/>
              <a:t>6</a:t>
            </a:fld>
            <a:endParaRPr lang="en-GB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FC4862CD-6476-485E-A145-34E3828D047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3382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1896"/>
    </mc:Choice>
    <mc:Fallback>
      <p:transition spd="slow" advTm="818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955D43-AD9B-46AE-A538-11DFC5767E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36008" y="629266"/>
            <a:ext cx="6903720" cy="1676603"/>
          </a:xfrm>
        </p:spPr>
        <p:txBody>
          <a:bodyPr>
            <a:normAutofit/>
          </a:bodyPr>
          <a:lstStyle/>
          <a:p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Key Inequalities </a:t>
            </a:r>
            <a:b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Statements </a:t>
            </a: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F88DA1F7-243F-4238-B2E5-D9BC0A53C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059080" cy="6858000"/>
          </a:xfrm>
          <a:prstGeom prst="rect">
            <a:avLst/>
          </a:prstGeom>
          <a:solidFill>
            <a:srgbClr val="4B5D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ounded Rectangle 9">
            <a:extLst>
              <a:ext uri="{FF2B5EF4-FFF2-40B4-BE49-F238E27FC236}">
                <a16:creationId xmlns:a16="http://schemas.microsoft.com/office/drawing/2014/main" id="{A7FC5E3B-10AB-47E5-A8FC-14E8B42CE5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4632" y="484632"/>
            <a:ext cx="3131819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8" name="Picture 4" descr="Key Inequalities logo">
            <a:extLst>
              <a:ext uri="{FF2B5EF4-FFF2-40B4-BE49-F238E27FC236}">
                <a16:creationId xmlns:a16="http://schemas.microsoft.com/office/drawing/2014/main" id="{5AA49657-6A79-4853-B6BB-710EBB28E0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4673" y="818738"/>
            <a:ext cx="2518316" cy="1603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Public Life logo">
            <a:extLst>
              <a:ext uri="{FF2B5EF4-FFF2-40B4-BE49-F238E27FC236}">
                <a16:creationId xmlns:a16="http://schemas.microsoft.com/office/drawing/2014/main" id="{2854CC25-0533-479B-B213-D4DDDABFF2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4672" y="3119143"/>
            <a:ext cx="2518317" cy="472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Key inequalities in education">
            <a:extLst>
              <a:ext uri="{FF2B5EF4-FFF2-40B4-BE49-F238E27FC236}">
                <a16:creationId xmlns:a16="http://schemas.microsoft.com/office/drawing/2014/main" id="{453872FB-5ACF-413A-BC73-AE2871B71E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4672" y="4870383"/>
            <a:ext cx="2518317" cy="47218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715DD5-FACA-4071-A18F-18740CAC36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36007" y="2438400"/>
            <a:ext cx="6903721" cy="3785419"/>
          </a:xfrm>
        </p:spPr>
        <p:txBody>
          <a:bodyPr>
            <a:normAutofit/>
          </a:bodyPr>
          <a:lstStyle/>
          <a:p>
            <a:endParaRPr lang="en-GB" sz="2000"/>
          </a:p>
          <a:p>
            <a:endParaRPr lang="en-GB" sz="2000"/>
          </a:p>
          <a:p>
            <a:endParaRPr lang="en-GB" sz="2000"/>
          </a:p>
          <a:p>
            <a:endParaRPr lang="en-GB" sz="2000"/>
          </a:p>
          <a:p>
            <a:endParaRPr lang="en-GB" sz="200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0AB7DCC-F14E-4A32-ABE6-949E71C16ACB}"/>
              </a:ext>
            </a:extLst>
          </p:cNvPr>
          <p:cNvSpPr txBox="1"/>
          <p:nvPr/>
        </p:nvSpPr>
        <p:spPr>
          <a:xfrm flipH="1">
            <a:off x="4937033" y="2438400"/>
            <a:ext cx="660269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ECNI - Housing &amp; Communities: Research - Equality Commission NI (equalityni.org)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  <a:hlinkClick r:id="rId8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  <a:hlinkClick r:id="rId8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ECNI - Participation in Public Life - Research and investigations, Equality Commission NI (equalityni.org)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ECNI - Key Inequalities in Education - Equality Commission for Northern Ireland (equalityni.org)</a:t>
            </a: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FA3FBE6-1B90-4782-9E2F-32EBBFAAB1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6EDD8-1D39-44C4-9E35-E9F10421204E}" type="slidenum">
              <a:rPr lang="en-GB" smtClean="0"/>
              <a:t>7</a:t>
            </a:fld>
            <a:endParaRPr lang="en-GB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06DE87ED-E914-4272-98A7-C0EE76CBC4E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51825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3772"/>
    </mc:Choice>
    <mc:Fallback>
      <p:transition spd="slow" advTm="637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955D43-AD9B-46AE-A538-11DFC5767E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36008" y="629266"/>
            <a:ext cx="6903720" cy="1676603"/>
          </a:xfrm>
        </p:spPr>
        <p:txBody>
          <a:bodyPr>
            <a:normAutofit fontScale="90000"/>
          </a:bodyPr>
          <a:lstStyle/>
          <a:p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Key Inequalities </a:t>
            </a:r>
            <a:b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Policy Recommendations </a:t>
            </a: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F88DA1F7-243F-4238-B2E5-D9BC0A53C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059080" cy="6858000"/>
          </a:xfrm>
          <a:prstGeom prst="rect">
            <a:avLst/>
          </a:prstGeom>
          <a:solidFill>
            <a:srgbClr val="4B5D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ounded Rectangle 9">
            <a:extLst>
              <a:ext uri="{FF2B5EF4-FFF2-40B4-BE49-F238E27FC236}">
                <a16:creationId xmlns:a16="http://schemas.microsoft.com/office/drawing/2014/main" id="{A7FC5E3B-10AB-47E5-A8FC-14E8B42CE5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4632" y="484632"/>
            <a:ext cx="3131819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8" name="Picture 4" descr="Key Inequalities logo">
            <a:extLst>
              <a:ext uri="{FF2B5EF4-FFF2-40B4-BE49-F238E27FC236}">
                <a16:creationId xmlns:a16="http://schemas.microsoft.com/office/drawing/2014/main" id="{5AA49657-6A79-4853-B6BB-710EBB28E0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4673" y="818738"/>
            <a:ext cx="2518316" cy="1603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Public Life logo">
            <a:extLst>
              <a:ext uri="{FF2B5EF4-FFF2-40B4-BE49-F238E27FC236}">
                <a16:creationId xmlns:a16="http://schemas.microsoft.com/office/drawing/2014/main" id="{2854CC25-0533-479B-B213-D4DDDABFF2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4672" y="3119143"/>
            <a:ext cx="2518317" cy="472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Key inequalities in education">
            <a:extLst>
              <a:ext uri="{FF2B5EF4-FFF2-40B4-BE49-F238E27FC236}">
                <a16:creationId xmlns:a16="http://schemas.microsoft.com/office/drawing/2014/main" id="{453872FB-5ACF-413A-BC73-AE2871B71E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4672" y="4870383"/>
            <a:ext cx="2518317" cy="47218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715DD5-FACA-4071-A18F-18740CAC36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36007" y="2438400"/>
            <a:ext cx="6903721" cy="3785419"/>
          </a:xfrm>
        </p:spPr>
        <p:txBody>
          <a:bodyPr>
            <a:normAutofit/>
          </a:bodyPr>
          <a:lstStyle/>
          <a:p>
            <a:endParaRPr lang="en-GB" sz="2000"/>
          </a:p>
          <a:p>
            <a:endParaRPr lang="en-GB" sz="2000"/>
          </a:p>
          <a:p>
            <a:endParaRPr lang="en-GB" sz="2000"/>
          </a:p>
          <a:p>
            <a:endParaRPr lang="en-GB" sz="2000"/>
          </a:p>
          <a:p>
            <a:endParaRPr lang="en-GB" sz="200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0AB7DCC-F14E-4A32-ABE6-949E71C16ACB}"/>
              </a:ext>
            </a:extLst>
          </p:cNvPr>
          <p:cNvSpPr txBox="1"/>
          <p:nvPr/>
        </p:nvSpPr>
        <p:spPr>
          <a:xfrm flipH="1">
            <a:off x="4937033" y="2438400"/>
            <a:ext cx="660269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ECNI - housing and Communities Policy - Addressing Inequality, Equality Commission NI (equalityni.org)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  <a:hlinkClick r:id="rId8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ECNI - Participation in Public Life - Addressing Inequality, Equality Commission NI (equalityni.org)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ECNI - The Equality Commission's education policy priorities and recommendations for Northern Ireland (equalityni.org)</a:t>
            </a: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453016F-891B-4D4B-A437-BE80B7CE41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6EDD8-1D39-44C4-9E35-E9F10421204E}" type="slidenum">
              <a:rPr lang="en-GB" smtClean="0"/>
              <a:t>8</a:t>
            </a:fld>
            <a:endParaRPr lang="en-GB"/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268B7734-92FF-4A85-95C5-DA6D2F73B0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45618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505"/>
    </mc:Choice>
    <mc:Fallback>
      <p:transition spd="slow" advTm="1005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</TotalTime>
  <Words>380</Words>
  <Application>Microsoft Office PowerPoint</Application>
  <PresentationFormat>Widescreen</PresentationFormat>
  <Paragraphs>62</Paragraphs>
  <Slides>8</Slides>
  <Notes>0</Notes>
  <HiddenSlides>0</HiddenSlides>
  <MMClips>8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Calibri</vt:lpstr>
      <vt:lpstr>Calibri Light</vt:lpstr>
      <vt:lpstr>Office Theme</vt:lpstr>
      <vt:lpstr>Data / information sources on the ECNI website www.equalityni.org </vt:lpstr>
      <vt:lpstr>Data / information sources at equalityni.org </vt:lpstr>
      <vt:lpstr>Data / information sources at equalityni.org </vt:lpstr>
      <vt:lpstr>Primary research sources at equalityni.org </vt:lpstr>
      <vt:lpstr>Primary research sources at equalityni.org </vt:lpstr>
      <vt:lpstr>Key Inequalities Research </vt:lpstr>
      <vt:lpstr>Key Inequalities  Statements </vt:lpstr>
      <vt:lpstr>Key Inequalities  Policy Recommendations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Data / information sources on the ECNI website www.equalityni.org </dc:title>
  <dc:creator>Deborah Howe</dc:creator>
  <cp:lastModifiedBy>Deborah Howe</cp:lastModifiedBy>
  <cp:revision>2</cp:revision>
  <dcterms:created xsi:type="dcterms:W3CDTF">2020-12-23T08:31:03Z</dcterms:created>
  <dcterms:modified xsi:type="dcterms:W3CDTF">2020-12-23T10:18:55Z</dcterms:modified>
</cp:coreProperties>
</file>