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673" r:id="rId6"/>
    <p:sldMasterId id="2147483685" r:id="rId7"/>
    <p:sldMasterId id="2147483661" r:id="rId8"/>
    <p:sldMasterId id="2147483697" r:id="rId9"/>
    <p:sldMasterId id="2147483721" r:id="rId10"/>
  </p:sldMasterIdLst>
  <p:notesMasterIdLst>
    <p:notesMasterId r:id="rId29"/>
  </p:notesMasterIdLst>
  <p:handoutMasterIdLst>
    <p:handoutMasterId r:id="rId30"/>
  </p:handoutMasterIdLst>
  <p:sldIdLst>
    <p:sldId id="274" r:id="rId11"/>
    <p:sldId id="299" r:id="rId12"/>
    <p:sldId id="283" r:id="rId13"/>
    <p:sldId id="300" r:id="rId14"/>
    <p:sldId id="293" r:id="rId15"/>
    <p:sldId id="292" r:id="rId16"/>
    <p:sldId id="260" r:id="rId17"/>
    <p:sldId id="286" r:id="rId18"/>
    <p:sldId id="287" r:id="rId19"/>
    <p:sldId id="273" r:id="rId20"/>
    <p:sldId id="285" r:id="rId21"/>
    <p:sldId id="289" r:id="rId22"/>
    <p:sldId id="296" r:id="rId23"/>
    <p:sldId id="298" r:id="rId24"/>
    <p:sldId id="294" r:id="rId25"/>
    <p:sldId id="301" r:id="rId26"/>
    <p:sldId id="290" r:id="rId27"/>
    <p:sldId id="297"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60075" autoAdjust="0"/>
  </p:normalViewPr>
  <p:slideViewPr>
    <p:cSldViewPr snapToGrid="0">
      <p:cViewPr varScale="1">
        <p:scale>
          <a:sx n="41" d="100"/>
          <a:sy n="41" d="100"/>
        </p:scale>
        <p:origin x="1436"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A5CE91F-7644-4A50-A31E-0300FAADCCB7}" type="datetimeFigureOut">
              <a:rPr lang="en-GB" smtClean="0"/>
              <a:t>18/01/2021</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3F46CB2-12D5-440C-927E-9653AC6EF8E6}" type="slidenum">
              <a:rPr lang="en-GB" smtClean="0"/>
              <a:t>‹#›</a:t>
            </a:fld>
            <a:endParaRPr lang="en-GB"/>
          </a:p>
        </p:txBody>
      </p:sp>
    </p:spTree>
    <p:extLst>
      <p:ext uri="{BB962C8B-B14F-4D97-AF65-F5344CB8AC3E}">
        <p14:creationId xmlns:p14="http://schemas.microsoft.com/office/powerpoint/2010/main" val="2094943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C5508AF-F05C-43A2-9968-2B715C926BE3}" type="datetimeFigureOut">
              <a:rPr lang="en-GB" smtClean="0"/>
              <a:t>18/01/2021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1BE229E-7C98-43CB-81BA-F92E78BC271A}" type="slidenum">
              <a:rPr lang="en-GB" smtClean="0"/>
              <a:t>‹#›</a:t>
            </a:fld>
            <a:endParaRPr lang="en-GB"/>
          </a:p>
        </p:txBody>
      </p:sp>
    </p:spTree>
    <p:extLst>
      <p:ext uri="{BB962C8B-B14F-4D97-AF65-F5344CB8AC3E}">
        <p14:creationId xmlns:p14="http://schemas.microsoft.com/office/powerpoint/2010/main" val="2904948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solidFill>
                <a:schemeClr val="tx1"/>
              </a:solidFill>
            </a:endParaRPr>
          </a:p>
        </p:txBody>
      </p:sp>
      <p:sp>
        <p:nvSpPr>
          <p:cNvPr id="4" name="Slide Number Placeholder 3"/>
          <p:cNvSpPr>
            <a:spLocks noGrp="1"/>
          </p:cNvSpPr>
          <p:nvPr>
            <p:ph type="sldNum" sz="quarter" idx="10"/>
          </p:nvPr>
        </p:nvSpPr>
        <p:spPr/>
        <p:txBody>
          <a:bodyPr/>
          <a:lstStyle/>
          <a:p>
            <a:fld id="{F1BE229E-7C98-43CB-81BA-F92E78BC271A}" type="slidenum">
              <a:rPr lang="en-GB" smtClean="0"/>
              <a:t>1</a:t>
            </a:fld>
            <a:endParaRPr lang="en-GB"/>
          </a:p>
        </p:txBody>
      </p:sp>
    </p:spTree>
    <p:extLst>
      <p:ext uri="{BB962C8B-B14F-4D97-AF65-F5344CB8AC3E}">
        <p14:creationId xmlns:p14="http://schemas.microsoft.com/office/powerpoint/2010/main" val="52708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Patrice</a:t>
            </a:r>
            <a:endParaRPr lang="en-GB" dirty="0"/>
          </a:p>
        </p:txBody>
      </p:sp>
      <p:sp>
        <p:nvSpPr>
          <p:cNvPr id="4" name="Slide Number Placeholder 3"/>
          <p:cNvSpPr>
            <a:spLocks noGrp="1"/>
          </p:cNvSpPr>
          <p:nvPr>
            <p:ph type="sldNum" sz="quarter" idx="10"/>
          </p:nvPr>
        </p:nvSpPr>
        <p:spPr/>
        <p:txBody>
          <a:bodyPr/>
          <a:lstStyle/>
          <a:p>
            <a:fld id="{F1BE229E-7C98-43CB-81BA-F92E78BC271A}" type="slidenum">
              <a:rPr lang="en-GB" smtClean="0"/>
              <a:t>10</a:t>
            </a:fld>
            <a:endParaRPr lang="en-GB"/>
          </a:p>
        </p:txBody>
      </p:sp>
    </p:spTree>
    <p:extLst>
      <p:ext uri="{BB962C8B-B14F-4D97-AF65-F5344CB8AC3E}">
        <p14:creationId xmlns:p14="http://schemas.microsoft.com/office/powerpoint/2010/main" val="391409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Patrice</a:t>
            </a:r>
            <a:endParaRPr lang="en-GB" baseline="0" dirty="0"/>
          </a:p>
        </p:txBody>
      </p:sp>
      <p:sp>
        <p:nvSpPr>
          <p:cNvPr id="4" name="Slide Number Placeholder 3"/>
          <p:cNvSpPr>
            <a:spLocks noGrp="1"/>
          </p:cNvSpPr>
          <p:nvPr>
            <p:ph type="sldNum" sz="quarter" idx="10"/>
          </p:nvPr>
        </p:nvSpPr>
        <p:spPr/>
        <p:txBody>
          <a:bodyPr/>
          <a:lstStyle/>
          <a:p>
            <a:fld id="{F1BE229E-7C98-43CB-81BA-F92E78BC271A}" type="slidenum">
              <a:rPr lang="en-GB" smtClean="0"/>
              <a:t>11</a:t>
            </a:fld>
            <a:endParaRPr lang="en-GB"/>
          </a:p>
        </p:txBody>
      </p:sp>
    </p:spTree>
    <p:extLst>
      <p:ext uri="{BB962C8B-B14F-4D97-AF65-F5344CB8AC3E}">
        <p14:creationId xmlns:p14="http://schemas.microsoft.com/office/powerpoint/2010/main" val="393060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Patrice</a:t>
            </a:r>
            <a:endParaRPr lang="en-GB" dirty="0"/>
          </a:p>
        </p:txBody>
      </p:sp>
      <p:sp>
        <p:nvSpPr>
          <p:cNvPr id="4" name="Slide Number Placeholder 3"/>
          <p:cNvSpPr>
            <a:spLocks noGrp="1"/>
          </p:cNvSpPr>
          <p:nvPr>
            <p:ph type="sldNum" sz="quarter" idx="10"/>
          </p:nvPr>
        </p:nvSpPr>
        <p:spPr/>
        <p:txBody>
          <a:bodyPr/>
          <a:lstStyle/>
          <a:p>
            <a:fld id="{F1BE229E-7C98-43CB-81BA-F92E78BC271A}" type="slidenum">
              <a:rPr lang="en-GB" smtClean="0"/>
              <a:t>12</a:t>
            </a:fld>
            <a:endParaRPr lang="en-GB"/>
          </a:p>
        </p:txBody>
      </p:sp>
    </p:spTree>
    <p:extLst>
      <p:ext uri="{BB962C8B-B14F-4D97-AF65-F5344CB8AC3E}">
        <p14:creationId xmlns:p14="http://schemas.microsoft.com/office/powerpoint/2010/main" val="189856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E229E-7C98-43CB-81BA-F92E78BC271A}" type="slidenum">
              <a:rPr lang="en-GB" smtClean="0"/>
              <a:t>13</a:t>
            </a:fld>
            <a:endParaRPr lang="en-GB"/>
          </a:p>
        </p:txBody>
      </p:sp>
    </p:spTree>
    <p:extLst>
      <p:ext uri="{BB962C8B-B14F-4D97-AF65-F5344CB8AC3E}">
        <p14:creationId xmlns:p14="http://schemas.microsoft.com/office/powerpoint/2010/main" val="341912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E229E-7C98-43CB-81BA-F92E78BC27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563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E229E-7C98-43CB-81BA-F92E78BC271A}" type="slidenum">
              <a:rPr lang="en-GB" smtClean="0"/>
              <a:t>15</a:t>
            </a:fld>
            <a:endParaRPr lang="en-GB"/>
          </a:p>
        </p:txBody>
      </p:sp>
    </p:spTree>
    <p:extLst>
      <p:ext uri="{BB962C8B-B14F-4D97-AF65-F5344CB8AC3E}">
        <p14:creationId xmlns:p14="http://schemas.microsoft.com/office/powerpoint/2010/main" val="422003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Evelyn – 5-10 minutes for Q’s if time permits </a:t>
            </a:r>
          </a:p>
          <a:p>
            <a:r>
              <a:rPr lang="en-GB" dirty="0" smtClean="0"/>
              <a:t>We will answer any questions not answered in</a:t>
            </a:r>
            <a:r>
              <a:rPr lang="en-GB" baseline="0" dirty="0" smtClean="0"/>
              <a:t> writing after the event.</a:t>
            </a:r>
            <a:endParaRPr lang="en-GB" dirty="0"/>
          </a:p>
        </p:txBody>
      </p:sp>
      <p:sp>
        <p:nvSpPr>
          <p:cNvPr id="4" name="Slide Number Placeholder 3"/>
          <p:cNvSpPr>
            <a:spLocks noGrp="1"/>
          </p:cNvSpPr>
          <p:nvPr>
            <p:ph type="sldNum" sz="quarter" idx="5"/>
          </p:nvPr>
        </p:nvSpPr>
        <p:spPr/>
        <p:txBody>
          <a:bodyPr/>
          <a:lstStyle/>
          <a:p>
            <a:fld id="{F1BE229E-7C98-43CB-81BA-F92E78BC271A}" type="slidenum">
              <a:rPr lang="en-GB" smtClean="0"/>
              <a:t>16</a:t>
            </a:fld>
            <a:endParaRPr lang="en-GB"/>
          </a:p>
        </p:txBody>
      </p:sp>
    </p:spTree>
    <p:extLst>
      <p:ext uri="{BB962C8B-B14F-4D97-AF65-F5344CB8AC3E}">
        <p14:creationId xmlns:p14="http://schemas.microsoft.com/office/powerpoint/2010/main" val="2605984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rPr lang="en-GB" dirty="0"/>
              <a:t>Evelyn – </a:t>
            </a:r>
            <a:r>
              <a:rPr lang="en-GB" dirty="0" smtClean="0"/>
              <a:t>2</a:t>
            </a:r>
            <a:r>
              <a:rPr lang="en-GB" baseline="0" dirty="0" smtClean="0"/>
              <a:t> -3 </a:t>
            </a:r>
            <a:r>
              <a:rPr lang="en-GB" dirty="0" smtClean="0"/>
              <a:t> </a:t>
            </a:r>
            <a:r>
              <a:rPr lang="en-GB" dirty="0"/>
              <a:t>minutes:</a:t>
            </a:r>
          </a:p>
          <a:p>
            <a:endParaRPr lang="en-GB" dirty="0"/>
          </a:p>
          <a:p>
            <a:pPr marL="171450" indent="-171450">
              <a:buFont typeface="Arial" panose="020B0604020202020204" pitchFamily="34" charset="0"/>
              <a:buChar char="•"/>
            </a:pPr>
            <a:r>
              <a:rPr lang="en-GB" dirty="0"/>
              <a:t>S75 Data signposting Guide </a:t>
            </a:r>
            <a:r>
              <a:rPr lang="en-GB" b="1" dirty="0"/>
              <a:t>-  is a starting point </a:t>
            </a:r>
            <a:r>
              <a:rPr lang="en-GB" dirty="0"/>
              <a:t>for use by policymakers/decision makers but by no means is it</a:t>
            </a:r>
            <a:r>
              <a:rPr lang="en-GB" baseline="0" dirty="0"/>
              <a:t> the end of a policymakers search for S75 data relevant to all policies/decisions/services</a:t>
            </a: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b="1" dirty="0"/>
              <a:t>Seek advice /Support</a:t>
            </a:r>
            <a:r>
              <a:rPr lang="en-GB" dirty="0"/>
              <a:t>: Use the data and support that is there and ask statisticians in NISRA, Departmental statisticians and the Commission resources on our website.  All of this mostly population level data. </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Establish your S75 monitoring systems</a:t>
            </a:r>
            <a:r>
              <a:rPr lang="en-GB" dirty="0"/>
              <a:t>: It is important to establish your organisational level/service level Section 75 category monitoring mechanisms policy by policy and use the screening process to identify gaps in equality data and take action to address any gaps in data so that you have it next time you revise/develop a policy in that policy area</a:t>
            </a:r>
          </a:p>
          <a:p>
            <a:endParaRPr lang="en-GB" dirty="0"/>
          </a:p>
        </p:txBody>
      </p:sp>
    </p:spTree>
    <p:extLst>
      <p:ext uri="{BB962C8B-B14F-4D97-AF65-F5344CB8AC3E}">
        <p14:creationId xmlns:p14="http://schemas.microsoft.com/office/powerpoint/2010/main" val="1811071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Evelyn – 2.5 minutes: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latin typeface="Arial" panose="020B0604020202020204" pitchFamily="34" charset="0"/>
                <a:cs typeface="Arial" panose="020B0604020202020204" pitchFamily="34" charset="0"/>
              </a:rPr>
              <a:t>Use the S75 Data signposting Guide!  </a:t>
            </a:r>
            <a:r>
              <a:rPr lang="en-GB" b="0" dirty="0">
                <a:latin typeface="Arial" panose="020B0604020202020204" pitchFamily="34" charset="0"/>
                <a:cs typeface="Arial" panose="020B0604020202020204" pitchFamily="34" charset="0"/>
              </a:rPr>
              <a:t>Encourage other to use it in your organisation</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You will be emailed link to the Guide, recording of this webinar, 3 additional more detailed voiceover presentations ECNI will send you three short videos NISRA, Longitudinal Survey and ECNI colleagues have kindly developed, a link to the recording of this event and a short evaluation form</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Recording of this session: Encourage others to watch the webinar, view the short videos and try to fill any data gaps by setting up monitoring systems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Evaluation – short survey monkey – we need feedback to see if these types of webinars are useful or not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Leadership – make sure your organisation is proactively addressing the need for equality data broken down by S75 categories – relating to the functions of your organisation.</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Thankyou for attending.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speakers have also very kindly recorded videos which explain in more detail and in a step-by-step approach, how you can use their web sites.  Links to all of the videos will be emailed to you after this launch event and will be uploaded to the ECNI web site.</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In</a:t>
            </a:r>
            <a:r>
              <a:rPr lang="en-GB" baseline="0" dirty="0"/>
              <a:t> addition to the speakers today,….</a:t>
            </a:r>
          </a:p>
          <a:p>
            <a:pPr marL="171450" indent="-171450">
              <a:buFont typeface="Arial" panose="020B0604020202020204" pitchFamily="34" charset="0"/>
              <a:buChar char="•"/>
            </a:pPr>
            <a:r>
              <a:rPr lang="en-GB" baseline="0" dirty="0"/>
              <a:t>NISRA, ECNI and NI Longitudinal Study have developed a supplementary video presentation ( which we will circulate after the event) which bring you through how to access Section 75 data form the respective sources</a:t>
            </a:r>
          </a:p>
          <a:p>
            <a:endParaRPr lang="en-GB" baseline="0" dirty="0">
              <a:solidFill>
                <a:schemeClr val="tx1"/>
              </a:solidFill>
            </a:endParaRPr>
          </a:p>
          <a:p>
            <a:r>
              <a:rPr lang="en-GB" baseline="0" dirty="0">
                <a:solidFill>
                  <a:schemeClr val="tx1"/>
                </a:solidFill>
              </a:rPr>
              <a:t>take a few moments to thank all of our speakers today and thank you for giving of your time today</a:t>
            </a:r>
          </a:p>
          <a:p>
            <a:r>
              <a:rPr lang="en-GB" baseline="0" dirty="0">
                <a:solidFill>
                  <a:schemeClr val="tx1"/>
                </a:solidFill>
              </a:rPr>
              <a:t>We will be in touch using the email address you supplied at registration.</a:t>
            </a:r>
          </a:p>
          <a:p>
            <a:r>
              <a:rPr lang="en-GB" baseline="0" dirty="0">
                <a:solidFill>
                  <a:schemeClr val="tx1"/>
                </a:solidFill>
              </a:rPr>
              <a:t>Thankyou for attending.</a:t>
            </a:r>
            <a:endParaRPr lang="en-GB" dirty="0"/>
          </a:p>
        </p:txBody>
      </p:sp>
      <p:sp>
        <p:nvSpPr>
          <p:cNvPr id="4" name="Slide Number Placeholder 3"/>
          <p:cNvSpPr>
            <a:spLocks noGrp="1"/>
          </p:cNvSpPr>
          <p:nvPr>
            <p:ph type="sldNum" sz="quarter" idx="5"/>
          </p:nvPr>
        </p:nvSpPr>
        <p:spPr/>
        <p:txBody>
          <a:bodyPr/>
          <a:lstStyle/>
          <a:p>
            <a:fld id="{F1BE229E-7C98-43CB-81BA-F92E78BC271A}" type="slidenum">
              <a:rPr lang="en-GB" smtClean="0"/>
              <a:t>18</a:t>
            </a:fld>
            <a:endParaRPr lang="en-GB"/>
          </a:p>
        </p:txBody>
      </p:sp>
    </p:spTree>
    <p:extLst>
      <p:ext uri="{BB962C8B-B14F-4D97-AF65-F5344CB8AC3E}">
        <p14:creationId xmlns:p14="http://schemas.microsoft.com/office/powerpoint/2010/main" val="46838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E229E-7C98-43CB-81BA-F92E78BC271A}" type="slidenum">
              <a:rPr lang="en-GB" smtClean="0"/>
              <a:t>2</a:t>
            </a:fld>
            <a:endParaRPr lang="en-GB"/>
          </a:p>
        </p:txBody>
      </p:sp>
    </p:spTree>
    <p:extLst>
      <p:ext uri="{BB962C8B-B14F-4D97-AF65-F5344CB8AC3E}">
        <p14:creationId xmlns:p14="http://schemas.microsoft.com/office/powerpoint/2010/main" val="154299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mj-lt"/>
              <a:buNone/>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200" b="1" kern="1200" dirty="0">
              <a:solidFill>
                <a:schemeClr val="tx1"/>
              </a:solidFill>
              <a:effectLst/>
              <a:latin typeface="+mn-lt"/>
              <a:ea typeface="+mn-ea"/>
              <a:cs typeface="+mn-cs"/>
            </a:endParaRP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1BE229E-7C98-43CB-81BA-F92E78BC271A}" type="slidenum">
              <a:rPr lang="en-GB" smtClean="0"/>
              <a:t>3</a:t>
            </a:fld>
            <a:endParaRPr lang="en-GB"/>
          </a:p>
        </p:txBody>
      </p:sp>
    </p:spTree>
    <p:extLst>
      <p:ext uri="{BB962C8B-B14F-4D97-AF65-F5344CB8AC3E}">
        <p14:creationId xmlns:p14="http://schemas.microsoft.com/office/powerpoint/2010/main" val="320437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Evelyn – 5-10 minutes for Q’s if time permits </a:t>
            </a:r>
          </a:p>
          <a:p>
            <a:r>
              <a:rPr lang="en-GB" dirty="0" smtClean="0"/>
              <a:t>We will answer any questions not answered in</a:t>
            </a:r>
            <a:r>
              <a:rPr lang="en-GB" baseline="0" dirty="0" smtClean="0"/>
              <a:t> writing after the event.</a:t>
            </a:r>
            <a:endParaRPr lang="en-GB" dirty="0"/>
          </a:p>
        </p:txBody>
      </p:sp>
      <p:sp>
        <p:nvSpPr>
          <p:cNvPr id="4" name="Slide Number Placeholder 3"/>
          <p:cNvSpPr>
            <a:spLocks noGrp="1"/>
          </p:cNvSpPr>
          <p:nvPr>
            <p:ph type="sldNum" sz="quarter" idx="5"/>
          </p:nvPr>
        </p:nvSpPr>
        <p:spPr/>
        <p:txBody>
          <a:bodyPr/>
          <a:lstStyle/>
          <a:p>
            <a:fld id="{F1BE229E-7C98-43CB-81BA-F92E78BC271A}" type="slidenum">
              <a:rPr lang="en-GB" smtClean="0"/>
              <a:t>4</a:t>
            </a:fld>
            <a:endParaRPr lang="en-GB"/>
          </a:p>
        </p:txBody>
      </p:sp>
    </p:spTree>
    <p:extLst>
      <p:ext uri="{BB962C8B-B14F-4D97-AF65-F5344CB8AC3E}">
        <p14:creationId xmlns:p14="http://schemas.microsoft.com/office/powerpoint/2010/main" val="272044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Siobhan Broderick slide</a:t>
            </a:r>
            <a:endParaRPr lang="en-GB" dirty="0"/>
          </a:p>
        </p:txBody>
      </p:sp>
      <p:sp>
        <p:nvSpPr>
          <p:cNvPr id="4" name="Slide Number Placeholder 3"/>
          <p:cNvSpPr>
            <a:spLocks noGrp="1"/>
          </p:cNvSpPr>
          <p:nvPr>
            <p:ph type="sldNum" sz="quarter" idx="10"/>
          </p:nvPr>
        </p:nvSpPr>
        <p:spPr/>
        <p:txBody>
          <a:bodyPr/>
          <a:lstStyle/>
          <a:p>
            <a:fld id="{F1BE229E-7C98-43CB-81BA-F92E78BC271A}" type="slidenum">
              <a:rPr lang="en-GB" smtClean="0"/>
              <a:t>5</a:t>
            </a:fld>
            <a:endParaRPr lang="en-GB"/>
          </a:p>
        </p:txBody>
      </p:sp>
    </p:spTree>
    <p:extLst>
      <p:ext uri="{BB962C8B-B14F-4D97-AF65-F5344CB8AC3E}">
        <p14:creationId xmlns:p14="http://schemas.microsoft.com/office/powerpoint/2010/main" val="401955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Patrice</a:t>
            </a:r>
            <a:endParaRPr lang="en-GB" dirty="0"/>
          </a:p>
        </p:txBody>
      </p:sp>
      <p:sp>
        <p:nvSpPr>
          <p:cNvPr id="4" name="Slide Number Placeholder 3"/>
          <p:cNvSpPr>
            <a:spLocks noGrp="1"/>
          </p:cNvSpPr>
          <p:nvPr>
            <p:ph type="sldNum" sz="quarter" idx="10"/>
          </p:nvPr>
        </p:nvSpPr>
        <p:spPr/>
        <p:txBody>
          <a:bodyPr/>
          <a:lstStyle/>
          <a:p>
            <a:fld id="{F1BE229E-7C98-43CB-81BA-F92E78BC271A}" type="slidenum">
              <a:rPr lang="en-GB" smtClean="0"/>
              <a:t>6</a:t>
            </a:fld>
            <a:endParaRPr lang="en-GB"/>
          </a:p>
        </p:txBody>
      </p:sp>
    </p:spTree>
    <p:extLst>
      <p:ext uri="{BB962C8B-B14F-4D97-AF65-F5344CB8AC3E}">
        <p14:creationId xmlns:p14="http://schemas.microsoft.com/office/powerpoint/2010/main" val="316999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u="sng" dirty="0" smtClean="0"/>
              <a:t>Patrice</a:t>
            </a:r>
            <a:endParaRPr lang="en-GB" b="1" u="sng" dirty="0"/>
          </a:p>
        </p:txBody>
      </p:sp>
      <p:sp>
        <p:nvSpPr>
          <p:cNvPr id="4" name="Slide Number Placeholder 3"/>
          <p:cNvSpPr>
            <a:spLocks noGrp="1"/>
          </p:cNvSpPr>
          <p:nvPr>
            <p:ph type="sldNum" sz="quarter" idx="10"/>
          </p:nvPr>
        </p:nvSpPr>
        <p:spPr/>
        <p:txBody>
          <a:bodyPr/>
          <a:lstStyle/>
          <a:p>
            <a:fld id="{F1BE229E-7C98-43CB-81BA-F92E78BC271A}" type="slidenum">
              <a:rPr lang="en-GB" smtClean="0"/>
              <a:t>7</a:t>
            </a:fld>
            <a:endParaRPr lang="en-GB"/>
          </a:p>
        </p:txBody>
      </p:sp>
    </p:spTree>
    <p:extLst>
      <p:ext uri="{BB962C8B-B14F-4D97-AF65-F5344CB8AC3E}">
        <p14:creationId xmlns:p14="http://schemas.microsoft.com/office/powerpoint/2010/main" val="155624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smtClean="0"/>
              <a:t>Patrice</a:t>
            </a:r>
            <a:endParaRPr lang="en-GB" b="1" dirty="0"/>
          </a:p>
        </p:txBody>
      </p:sp>
      <p:sp>
        <p:nvSpPr>
          <p:cNvPr id="4" name="Slide Number Placeholder 3"/>
          <p:cNvSpPr>
            <a:spLocks noGrp="1"/>
          </p:cNvSpPr>
          <p:nvPr>
            <p:ph type="sldNum" sz="quarter" idx="10"/>
          </p:nvPr>
        </p:nvSpPr>
        <p:spPr/>
        <p:txBody>
          <a:bodyPr/>
          <a:lstStyle/>
          <a:p>
            <a:fld id="{F1BE229E-7C98-43CB-81BA-F92E78BC271A}" type="slidenum">
              <a:rPr lang="en-GB" smtClean="0"/>
              <a:t>8</a:t>
            </a:fld>
            <a:endParaRPr lang="en-GB"/>
          </a:p>
        </p:txBody>
      </p:sp>
    </p:spTree>
    <p:extLst>
      <p:ext uri="{BB962C8B-B14F-4D97-AF65-F5344CB8AC3E}">
        <p14:creationId xmlns:p14="http://schemas.microsoft.com/office/powerpoint/2010/main" val="190713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smtClean="0">
                <a:solidFill>
                  <a:schemeClr val="tx1"/>
                </a:solidFill>
                <a:effectLst/>
                <a:latin typeface="+mn-lt"/>
                <a:ea typeface="+mn-ea"/>
                <a:cs typeface="+mn-cs"/>
              </a:rPr>
              <a:t>Patrice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BE229E-7C98-43CB-81BA-F92E78BC271A}" type="slidenum">
              <a:rPr lang="en-GB" smtClean="0"/>
              <a:t>9</a:t>
            </a:fld>
            <a:endParaRPr lang="en-GB"/>
          </a:p>
        </p:txBody>
      </p:sp>
    </p:spTree>
    <p:extLst>
      <p:ext uri="{BB962C8B-B14F-4D97-AF65-F5344CB8AC3E}">
        <p14:creationId xmlns:p14="http://schemas.microsoft.com/office/powerpoint/2010/main" val="2785290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7F1C41-02AF-4225-A3DA-B6A68BF5FB1D}" type="datetime1">
              <a:rPr lang="en-GB" smtClean="0"/>
              <a:t>18/01/2021</a:t>
            </a:fld>
            <a:endParaRPr lang="en-GB"/>
          </a:p>
        </p:txBody>
      </p:sp>
      <p:sp>
        <p:nvSpPr>
          <p:cNvPr id="5" name="Footer Placeholder 4"/>
          <p:cNvSpPr>
            <a:spLocks noGrp="1"/>
          </p:cNvSpPr>
          <p:nvPr>
            <p:ph type="ftr" sz="quarter" idx="11"/>
          </p:nvPr>
        </p:nvSpPr>
        <p:spPr/>
        <p:txBody>
          <a:bodyPr/>
          <a:lstStyle/>
          <a:p>
            <a:r>
              <a:rPr lang="en-GB"/>
              <a:t>Equality Commission for Northern Ireland</a:t>
            </a:r>
          </a:p>
        </p:txBody>
      </p:sp>
      <p:sp>
        <p:nvSpPr>
          <p:cNvPr id="6" name="Slide Number Placeholder 5"/>
          <p:cNvSpPr>
            <a:spLocks noGrp="1"/>
          </p:cNvSpPr>
          <p:nvPr>
            <p:ph type="sldNum" sz="quarter" idx="12"/>
          </p:nvPr>
        </p:nvSpPr>
        <p:spPr/>
        <p:txBody>
          <a:bodyPr/>
          <a:lstStyle/>
          <a:p>
            <a:fld id="{66B93A34-2A6C-466D-A8BA-4D27B59BF39E}"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4599" y="6057900"/>
            <a:ext cx="2057400" cy="800100"/>
          </a:xfrm>
          <a:prstGeom prst="rect">
            <a:avLst/>
          </a:prstGeom>
        </p:spPr>
      </p:pic>
    </p:spTree>
    <p:extLst>
      <p:ext uri="{BB962C8B-B14F-4D97-AF65-F5344CB8AC3E}">
        <p14:creationId xmlns:p14="http://schemas.microsoft.com/office/powerpoint/2010/main" val="111114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6DE32B-BE1D-4E2F-B721-E38A99C8F01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174083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6DE32B-BE1D-4E2F-B721-E38A99C8F01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170562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6DE32B-BE1D-4E2F-B721-E38A99C8F01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207921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6DE32B-BE1D-4E2F-B721-E38A99C8F011}"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107344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6DE32B-BE1D-4E2F-B721-E38A99C8F011}"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4131185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6DE32B-BE1D-4E2F-B721-E38A99C8F011}"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2875579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DE32B-BE1D-4E2F-B721-E38A99C8F011}"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3670234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6DE32B-BE1D-4E2F-B721-E38A99C8F011}"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4256680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6DE32B-BE1D-4E2F-B721-E38A99C8F011}"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1842415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6DE32B-BE1D-4E2F-B721-E38A99C8F01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158527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058946C-1AF6-4B62-816F-27B63EFA1031}" type="datetime1">
              <a:rPr lang="en-GB" smtClean="0"/>
              <a:t>18/01/2021</a:t>
            </a:fld>
            <a:endParaRPr lang="en-GB"/>
          </a:p>
        </p:txBody>
      </p:sp>
      <p:sp>
        <p:nvSpPr>
          <p:cNvPr id="5" name="Footer Placeholder 4"/>
          <p:cNvSpPr>
            <a:spLocks noGrp="1"/>
          </p:cNvSpPr>
          <p:nvPr>
            <p:ph type="ftr" sz="quarter" idx="11"/>
          </p:nvPr>
        </p:nvSpPr>
        <p:spPr/>
        <p:txBody>
          <a:bodyPr/>
          <a:lstStyle/>
          <a:p>
            <a:r>
              <a:rPr lang="en-GB"/>
              <a:t>Equality Commission for Northern Ireland</a:t>
            </a:r>
          </a:p>
        </p:txBody>
      </p:sp>
      <p:sp>
        <p:nvSpPr>
          <p:cNvPr id="6" name="Slide Number Placeholder 5"/>
          <p:cNvSpPr>
            <a:spLocks noGrp="1"/>
          </p:cNvSpPr>
          <p:nvPr>
            <p:ph type="sldNum" sz="quarter" idx="12"/>
          </p:nvPr>
        </p:nvSpPr>
        <p:spPr/>
        <p:txBody>
          <a:bodyPr/>
          <a:lstStyle/>
          <a:p>
            <a:fld id="{66B93A34-2A6C-466D-A8BA-4D27B59BF39E}" type="slidenum">
              <a:rPr lang="en-GB" smtClean="0"/>
              <a:t>‹#›</a:t>
            </a:fld>
            <a:endParaRPr lang="en-GB"/>
          </a:p>
        </p:txBody>
      </p:sp>
    </p:spTree>
    <p:extLst>
      <p:ext uri="{BB962C8B-B14F-4D97-AF65-F5344CB8AC3E}">
        <p14:creationId xmlns:p14="http://schemas.microsoft.com/office/powerpoint/2010/main" val="329892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6DE32B-BE1D-4E2F-B721-E38A99C8F01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00F87-EEEC-4415-94C8-DBAC96161B76}" type="slidenum">
              <a:rPr lang="en-GB" smtClean="0"/>
              <a:t>‹#›</a:t>
            </a:fld>
            <a:endParaRPr lang="en-GB"/>
          </a:p>
        </p:txBody>
      </p:sp>
    </p:spTree>
    <p:extLst>
      <p:ext uri="{BB962C8B-B14F-4D97-AF65-F5344CB8AC3E}">
        <p14:creationId xmlns:p14="http://schemas.microsoft.com/office/powerpoint/2010/main" val="3684848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949A0C-B897-4E5C-8AF3-2AB3FFC72819}"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1431523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949A0C-B897-4E5C-8AF3-2AB3FFC72819}"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2461806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949A0C-B897-4E5C-8AF3-2AB3FFC72819}"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271185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949A0C-B897-4E5C-8AF3-2AB3FFC72819}"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2379999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949A0C-B897-4E5C-8AF3-2AB3FFC72819}"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985502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949A0C-B897-4E5C-8AF3-2AB3FFC72819}"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1391332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49A0C-B897-4E5C-8AF3-2AB3FFC72819}"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2145662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949A0C-B897-4E5C-8AF3-2AB3FFC72819}"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1800040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949A0C-B897-4E5C-8AF3-2AB3FFC72819}"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42346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F2846C-C008-4DB1-8BC0-815A2C6ADE48}" type="datetime1">
              <a:rPr lang="en-GB" smtClean="0"/>
              <a:t>18/01/2021</a:t>
            </a:fld>
            <a:endParaRPr lang="en-GB"/>
          </a:p>
        </p:txBody>
      </p:sp>
      <p:sp>
        <p:nvSpPr>
          <p:cNvPr id="6" name="Footer Placeholder 5"/>
          <p:cNvSpPr>
            <a:spLocks noGrp="1"/>
          </p:cNvSpPr>
          <p:nvPr>
            <p:ph type="ftr" sz="quarter" idx="11"/>
          </p:nvPr>
        </p:nvSpPr>
        <p:spPr/>
        <p:txBody>
          <a:bodyPr/>
          <a:lstStyle/>
          <a:p>
            <a:r>
              <a:rPr lang="en-GB"/>
              <a:t>Equality Commission for Northern Ireland</a:t>
            </a:r>
          </a:p>
        </p:txBody>
      </p:sp>
      <p:sp>
        <p:nvSpPr>
          <p:cNvPr id="7" name="Slide Number Placeholder 6"/>
          <p:cNvSpPr>
            <a:spLocks noGrp="1"/>
          </p:cNvSpPr>
          <p:nvPr>
            <p:ph type="sldNum" sz="quarter" idx="12"/>
          </p:nvPr>
        </p:nvSpPr>
        <p:spPr/>
        <p:txBody>
          <a:bodyPr/>
          <a:lstStyle/>
          <a:p>
            <a:fld id="{66B93A34-2A6C-466D-A8BA-4D27B59BF39E}" type="slidenum">
              <a:rPr lang="en-GB" smtClean="0"/>
              <a:t>‹#›</a:t>
            </a:fld>
            <a:endParaRPr lang="en-GB"/>
          </a:p>
        </p:txBody>
      </p:sp>
    </p:spTree>
    <p:extLst>
      <p:ext uri="{BB962C8B-B14F-4D97-AF65-F5344CB8AC3E}">
        <p14:creationId xmlns:p14="http://schemas.microsoft.com/office/powerpoint/2010/main" val="3580215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949A0C-B897-4E5C-8AF3-2AB3FFC72819}"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3221105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949A0C-B897-4E5C-8AF3-2AB3FFC72819}"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594DF0-6AF3-489D-A0F3-E1A77873F0AE}" type="slidenum">
              <a:rPr lang="en-GB" smtClean="0"/>
              <a:t>‹#›</a:t>
            </a:fld>
            <a:endParaRPr lang="en-GB"/>
          </a:p>
        </p:txBody>
      </p:sp>
    </p:spTree>
    <p:extLst>
      <p:ext uri="{BB962C8B-B14F-4D97-AF65-F5344CB8AC3E}">
        <p14:creationId xmlns:p14="http://schemas.microsoft.com/office/powerpoint/2010/main" val="1556732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FC833C-62F4-4D24-8DB7-58D45689B7C6}"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171971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FC833C-62F4-4D24-8DB7-58D45689B7C6}"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1670697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FC833C-62F4-4D24-8DB7-58D45689B7C6}"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2091054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FC833C-62F4-4D24-8DB7-58D45689B7C6}"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197146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FC833C-62F4-4D24-8DB7-58D45689B7C6}"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3480513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FC833C-62F4-4D24-8DB7-58D45689B7C6}"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2322235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833C-62F4-4D24-8DB7-58D45689B7C6}"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348773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C833C-62F4-4D24-8DB7-58D45689B7C6}"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411047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EADC3-5669-4F56-95BF-3AFF13001E2D}" type="datetime1">
              <a:rPr lang="en-GB" smtClean="0"/>
              <a:t>18/01/2021</a:t>
            </a:fld>
            <a:endParaRPr lang="en-GB"/>
          </a:p>
        </p:txBody>
      </p:sp>
      <p:sp>
        <p:nvSpPr>
          <p:cNvPr id="3" name="Footer Placeholder 2"/>
          <p:cNvSpPr>
            <a:spLocks noGrp="1"/>
          </p:cNvSpPr>
          <p:nvPr>
            <p:ph type="ftr" sz="quarter" idx="11"/>
          </p:nvPr>
        </p:nvSpPr>
        <p:spPr/>
        <p:txBody>
          <a:bodyPr/>
          <a:lstStyle/>
          <a:p>
            <a:r>
              <a:rPr lang="en-GB"/>
              <a:t>Equality Commission for Northern Ireland</a:t>
            </a:r>
          </a:p>
        </p:txBody>
      </p:sp>
      <p:sp>
        <p:nvSpPr>
          <p:cNvPr id="4" name="Slide Number Placeholder 3"/>
          <p:cNvSpPr>
            <a:spLocks noGrp="1"/>
          </p:cNvSpPr>
          <p:nvPr>
            <p:ph type="sldNum" sz="quarter" idx="12"/>
          </p:nvPr>
        </p:nvSpPr>
        <p:spPr/>
        <p:txBody>
          <a:bodyPr/>
          <a:lstStyle/>
          <a:p>
            <a:fld id="{66B93A34-2A6C-466D-A8BA-4D27B59BF39E}" type="slidenum">
              <a:rPr lang="en-GB" smtClean="0"/>
              <a:t>‹#›</a:t>
            </a:fld>
            <a:endParaRPr lang="en-GB"/>
          </a:p>
        </p:txBody>
      </p:sp>
    </p:spTree>
    <p:extLst>
      <p:ext uri="{BB962C8B-B14F-4D97-AF65-F5344CB8AC3E}">
        <p14:creationId xmlns:p14="http://schemas.microsoft.com/office/powerpoint/2010/main" val="3285984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C833C-62F4-4D24-8DB7-58D45689B7C6}"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1071840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FC833C-62F4-4D24-8DB7-58D45689B7C6}"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1819341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FC833C-62F4-4D24-8DB7-58D45689B7C6}"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04C7-8933-45C2-9A12-2F5AA2B4B020}" type="slidenum">
              <a:rPr lang="en-GB" smtClean="0"/>
              <a:t>‹#›</a:t>
            </a:fld>
            <a:endParaRPr lang="en-GB"/>
          </a:p>
        </p:txBody>
      </p:sp>
    </p:spTree>
    <p:extLst>
      <p:ext uri="{BB962C8B-B14F-4D97-AF65-F5344CB8AC3E}">
        <p14:creationId xmlns:p14="http://schemas.microsoft.com/office/powerpoint/2010/main" val="2035530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061A37-3A5B-4CD9-BD77-772FE1A0124B}"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2480239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061A37-3A5B-4CD9-BD77-772FE1A0124B}"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3797580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061A37-3A5B-4CD9-BD77-772FE1A0124B}"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720917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061A37-3A5B-4CD9-BD77-772FE1A0124B}"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3325402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061A37-3A5B-4CD9-BD77-772FE1A0124B}"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4137157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061A37-3A5B-4CD9-BD77-772FE1A0124B}"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2903659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61A37-3A5B-4CD9-BD77-772FE1A0124B}"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154561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AA138F-BF67-4B1E-AE42-19FAE0416EE5}" type="datetime1">
              <a:rPr lang="en-GB" smtClean="0"/>
              <a:t>18/01/2021</a:t>
            </a:fld>
            <a:endParaRPr lang="en-GB"/>
          </a:p>
        </p:txBody>
      </p:sp>
      <p:sp>
        <p:nvSpPr>
          <p:cNvPr id="6" name="Footer Placeholder 5"/>
          <p:cNvSpPr>
            <a:spLocks noGrp="1"/>
          </p:cNvSpPr>
          <p:nvPr>
            <p:ph type="ftr" sz="quarter" idx="11"/>
          </p:nvPr>
        </p:nvSpPr>
        <p:spPr/>
        <p:txBody>
          <a:bodyPr/>
          <a:lstStyle/>
          <a:p>
            <a:r>
              <a:rPr lang="en-GB"/>
              <a:t>Equality Commission for Northern Ireland</a:t>
            </a:r>
          </a:p>
        </p:txBody>
      </p:sp>
      <p:sp>
        <p:nvSpPr>
          <p:cNvPr id="7" name="Slide Number Placeholder 6"/>
          <p:cNvSpPr>
            <a:spLocks noGrp="1"/>
          </p:cNvSpPr>
          <p:nvPr>
            <p:ph type="sldNum" sz="quarter" idx="12"/>
          </p:nvPr>
        </p:nvSpPr>
        <p:spPr/>
        <p:txBody>
          <a:bodyPr/>
          <a:lstStyle/>
          <a:p>
            <a:fld id="{66B93A34-2A6C-466D-A8BA-4D27B59BF39E}" type="slidenum">
              <a:rPr lang="en-GB" smtClean="0"/>
              <a:t>‹#›</a:t>
            </a:fld>
            <a:endParaRPr lang="en-GB"/>
          </a:p>
        </p:txBody>
      </p:sp>
    </p:spTree>
    <p:extLst>
      <p:ext uri="{BB962C8B-B14F-4D97-AF65-F5344CB8AC3E}">
        <p14:creationId xmlns:p14="http://schemas.microsoft.com/office/powerpoint/2010/main" val="1914218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061A37-3A5B-4CD9-BD77-772FE1A0124B}"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2800902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061A37-3A5B-4CD9-BD77-772FE1A0124B}"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2948685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061A37-3A5B-4CD9-BD77-772FE1A0124B}"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1430155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061A37-3A5B-4CD9-BD77-772FE1A0124B}"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3591A-AD05-436A-8AAE-0C3784F5FD11}" type="slidenum">
              <a:rPr lang="en-GB" smtClean="0"/>
              <a:t>‹#›</a:t>
            </a:fld>
            <a:endParaRPr lang="en-GB"/>
          </a:p>
        </p:txBody>
      </p:sp>
    </p:spTree>
    <p:extLst>
      <p:ext uri="{BB962C8B-B14F-4D97-AF65-F5344CB8AC3E}">
        <p14:creationId xmlns:p14="http://schemas.microsoft.com/office/powerpoint/2010/main" val="2646635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432D1B-B96A-4015-8ACC-1C3840B50FF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3256826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432D1B-B96A-4015-8ACC-1C3840B50FF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4052275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432D1B-B96A-4015-8ACC-1C3840B50FF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9364580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432D1B-B96A-4015-8ACC-1C3840B50FFF}"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2072541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432D1B-B96A-4015-8ACC-1C3840B50FFF}"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1699565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432D1B-B96A-4015-8ACC-1C3840B50FFF}"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179997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8F6A29-51D1-4325-AEB6-243832CF9372}" type="datetime1">
              <a:rPr lang="en-GB" smtClean="0"/>
              <a:t>18/01/2021</a:t>
            </a:fld>
            <a:endParaRPr lang="en-GB"/>
          </a:p>
        </p:txBody>
      </p:sp>
      <p:sp>
        <p:nvSpPr>
          <p:cNvPr id="6" name="Footer Placeholder 5"/>
          <p:cNvSpPr>
            <a:spLocks noGrp="1"/>
          </p:cNvSpPr>
          <p:nvPr>
            <p:ph type="ftr" sz="quarter" idx="11"/>
          </p:nvPr>
        </p:nvSpPr>
        <p:spPr/>
        <p:txBody>
          <a:bodyPr/>
          <a:lstStyle/>
          <a:p>
            <a:r>
              <a:rPr lang="en-GB"/>
              <a:t>Equality Commission for Northern Ireland</a:t>
            </a:r>
          </a:p>
        </p:txBody>
      </p:sp>
      <p:sp>
        <p:nvSpPr>
          <p:cNvPr id="7" name="Slide Number Placeholder 6"/>
          <p:cNvSpPr>
            <a:spLocks noGrp="1"/>
          </p:cNvSpPr>
          <p:nvPr>
            <p:ph type="sldNum" sz="quarter" idx="12"/>
          </p:nvPr>
        </p:nvSpPr>
        <p:spPr/>
        <p:txBody>
          <a:bodyPr/>
          <a:lstStyle/>
          <a:p>
            <a:fld id="{66B93A34-2A6C-466D-A8BA-4D27B59BF39E}" type="slidenum">
              <a:rPr lang="en-GB" smtClean="0"/>
              <a:t>‹#›</a:t>
            </a:fld>
            <a:endParaRPr lang="en-GB"/>
          </a:p>
        </p:txBody>
      </p:sp>
    </p:spTree>
    <p:extLst>
      <p:ext uri="{BB962C8B-B14F-4D97-AF65-F5344CB8AC3E}">
        <p14:creationId xmlns:p14="http://schemas.microsoft.com/office/powerpoint/2010/main" val="173789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32D1B-B96A-4015-8ACC-1C3840B50FFF}"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3616378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432D1B-B96A-4015-8ACC-1C3840B50FFF}"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2562308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432D1B-B96A-4015-8ACC-1C3840B50FFF}"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12914485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432D1B-B96A-4015-8ACC-1C3840B50FF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30326687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432D1B-B96A-4015-8ACC-1C3840B50FF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CCD6A-309B-42B3-8E8B-78F0167BBA12}" type="slidenum">
              <a:rPr lang="en-GB" smtClean="0"/>
              <a:t>‹#›</a:t>
            </a:fld>
            <a:endParaRPr lang="en-GB"/>
          </a:p>
        </p:txBody>
      </p:sp>
    </p:spTree>
    <p:extLst>
      <p:ext uri="{BB962C8B-B14F-4D97-AF65-F5344CB8AC3E}">
        <p14:creationId xmlns:p14="http://schemas.microsoft.com/office/powerpoint/2010/main" val="3650577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97EDA36-2FFF-4535-88EB-20ABE5381EA4}" type="datetimeFigureOut">
              <a:rPr lang="en-GB"/>
              <a:pPr>
                <a:defRPr/>
              </a:pPr>
              <a:t>18/01/2021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701627D-D574-4A71-BCC7-21D4FB53D4F3}" type="slidenum">
              <a:rPr lang="en-GB"/>
              <a:pPr>
                <a:defRPr/>
              </a:pPr>
              <a:t>‹#›</a:t>
            </a:fld>
            <a:endParaRPr lang="en-GB"/>
          </a:p>
        </p:txBody>
      </p:sp>
    </p:spTree>
    <p:extLst>
      <p:ext uri="{BB962C8B-B14F-4D97-AF65-F5344CB8AC3E}">
        <p14:creationId xmlns:p14="http://schemas.microsoft.com/office/powerpoint/2010/main" val="393590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424C0C-2B55-490E-840E-158F453D72BA}" type="datetime1">
              <a:rPr lang="en-GB" smtClean="0"/>
              <a:t>18/01/2021</a:t>
            </a:fld>
            <a:endParaRPr lang="en-GB"/>
          </a:p>
        </p:txBody>
      </p:sp>
      <p:sp>
        <p:nvSpPr>
          <p:cNvPr id="5" name="Footer Placeholder 4"/>
          <p:cNvSpPr>
            <a:spLocks noGrp="1"/>
          </p:cNvSpPr>
          <p:nvPr>
            <p:ph type="ftr" sz="quarter" idx="11"/>
          </p:nvPr>
        </p:nvSpPr>
        <p:spPr/>
        <p:txBody>
          <a:bodyPr/>
          <a:lstStyle/>
          <a:p>
            <a:r>
              <a:rPr lang="en-GB"/>
              <a:t>Equality Commission for Northern Ireland</a:t>
            </a:r>
          </a:p>
        </p:txBody>
      </p:sp>
      <p:sp>
        <p:nvSpPr>
          <p:cNvPr id="6" name="Slide Number Placeholder 5"/>
          <p:cNvSpPr>
            <a:spLocks noGrp="1"/>
          </p:cNvSpPr>
          <p:nvPr>
            <p:ph type="sldNum" sz="quarter" idx="12"/>
          </p:nvPr>
        </p:nvSpPr>
        <p:spPr/>
        <p:txBody>
          <a:bodyPr/>
          <a:lstStyle/>
          <a:p>
            <a:fld id="{66B93A34-2A6C-466D-A8BA-4D27B59BF39E}" type="slidenum">
              <a:rPr lang="en-GB" smtClean="0"/>
              <a:t>‹#›</a:t>
            </a:fld>
            <a:endParaRPr lang="en-GB"/>
          </a:p>
        </p:txBody>
      </p:sp>
    </p:spTree>
    <p:extLst>
      <p:ext uri="{BB962C8B-B14F-4D97-AF65-F5344CB8AC3E}">
        <p14:creationId xmlns:p14="http://schemas.microsoft.com/office/powerpoint/2010/main" val="151257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4D6213-5F3A-414B-B08A-D93DB36F7968}" type="datetime1">
              <a:rPr lang="en-GB" smtClean="0"/>
              <a:t>18/01/2021</a:t>
            </a:fld>
            <a:endParaRPr lang="en-GB"/>
          </a:p>
        </p:txBody>
      </p:sp>
      <p:sp>
        <p:nvSpPr>
          <p:cNvPr id="5" name="Footer Placeholder 4"/>
          <p:cNvSpPr>
            <a:spLocks noGrp="1"/>
          </p:cNvSpPr>
          <p:nvPr>
            <p:ph type="ftr" sz="quarter" idx="11"/>
          </p:nvPr>
        </p:nvSpPr>
        <p:spPr/>
        <p:txBody>
          <a:bodyPr/>
          <a:lstStyle/>
          <a:p>
            <a:r>
              <a:rPr lang="en-GB"/>
              <a:t>Equality Commission for Northern Ireland</a:t>
            </a:r>
          </a:p>
        </p:txBody>
      </p:sp>
      <p:sp>
        <p:nvSpPr>
          <p:cNvPr id="6" name="Slide Number Placeholder 5"/>
          <p:cNvSpPr>
            <a:spLocks noGrp="1"/>
          </p:cNvSpPr>
          <p:nvPr>
            <p:ph type="sldNum" sz="quarter" idx="12"/>
          </p:nvPr>
        </p:nvSpPr>
        <p:spPr/>
        <p:txBody>
          <a:bodyPr/>
          <a:lstStyle/>
          <a:p>
            <a:fld id="{66B93A34-2A6C-466D-A8BA-4D27B59BF39E}" type="slidenum">
              <a:rPr lang="en-GB" smtClean="0"/>
              <a:t>‹#›</a:t>
            </a:fld>
            <a:endParaRPr lang="en-GB"/>
          </a:p>
        </p:txBody>
      </p:sp>
    </p:spTree>
    <p:extLst>
      <p:ext uri="{BB962C8B-B14F-4D97-AF65-F5344CB8AC3E}">
        <p14:creationId xmlns:p14="http://schemas.microsoft.com/office/powerpoint/2010/main" val="7921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533" y="260350"/>
            <a:ext cx="10261600" cy="1143000"/>
          </a:xfrm>
        </p:spPr>
        <p:txBody>
          <a:bodyPr/>
          <a:lstStyle/>
          <a:p>
            <a:r>
              <a:rPr lang="en-US"/>
              <a:t>Click to edit Master title style</a:t>
            </a:r>
          </a:p>
        </p:txBody>
      </p:sp>
      <p:sp>
        <p:nvSpPr>
          <p:cNvPr id="3" name="Text Placeholder 2"/>
          <p:cNvSpPr>
            <a:spLocks noGrp="1"/>
          </p:cNvSpPr>
          <p:nvPr>
            <p:ph type="body" sz="half" idx="1"/>
          </p:nvPr>
        </p:nvSpPr>
        <p:spPr>
          <a:xfrm>
            <a:off x="1007533" y="1700213"/>
            <a:ext cx="5029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933" y="1700213"/>
            <a:ext cx="5029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537147-C1A2-4291-AFB4-00284F966BEC}" type="slidenum">
              <a:rPr lang="en-GB"/>
              <a:pPr>
                <a:defRPr/>
              </a:pPr>
              <a:t>‹#›</a:t>
            </a:fld>
            <a:endParaRPr lang="en-GB"/>
          </a:p>
        </p:txBody>
      </p:sp>
    </p:spTree>
    <p:extLst>
      <p:ext uri="{BB962C8B-B14F-4D97-AF65-F5344CB8AC3E}">
        <p14:creationId xmlns:p14="http://schemas.microsoft.com/office/powerpoint/2010/main" val="330144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jp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3.jp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65.xml"/><Relationship Id="rId5" Type="http://schemas.openxmlformats.org/officeDocument/2006/relationships/image" Target="../media/image1.jpg"/><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EF1CA-9F5C-4A3E-9B12-B947B67CE690}" type="datetime1">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Equality Commission for Northern Ireland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93A34-2A6C-466D-A8BA-4D27B59BF39E}" type="slidenum">
              <a:rPr lang="en-GB" smtClean="0"/>
              <a:t>‹#›</a:t>
            </a:fld>
            <a:endParaRPr lang="en-GB"/>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34600" y="6057900"/>
            <a:ext cx="2057400" cy="800100"/>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5400000">
            <a:off x="5913436" y="-5913435"/>
            <a:ext cx="365126" cy="12192000"/>
          </a:xfrm>
          <a:prstGeom prst="rect">
            <a:avLst/>
          </a:prstGeom>
        </p:spPr>
      </p:pic>
    </p:spTree>
    <p:extLst>
      <p:ext uri="{BB962C8B-B14F-4D97-AF65-F5344CB8AC3E}">
        <p14:creationId xmlns:p14="http://schemas.microsoft.com/office/powerpoint/2010/main" val="165504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 id="2147483659" r:id="rId8"/>
    <p:sldLayoutId id="2147483660"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DE32B-BE1D-4E2F-B721-E38A99C8F011}"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00F87-EEEC-4415-94C8-DBAC96161B76}"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1999" cy="434977"/>
          </a:xfrm>
          <a:prstGeom prst="rect">
            <a:avLst/>
          </a:prstGeom>
        </p:spPr>
      </p:pic>
    </p:spTree>
    <p:extLst>
      <p:ext uri="{BB962C8B-B14F-4D97-AF65-F5344CB8AC3E}">
        <p14:creationId xmlns:p14="http://schemas.microsoft.com/office/powerpoint/2010/main" val="257483239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49A0C-B897-4E5C-8AF3-2AB3FFC72819}"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94DF0-6AF3-489D-A0F3-E1A77873F0AE}"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381000" cy="6858001"/>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44100" y="6021017"/>
            <a:ext cx="2247900" cy="836984"/>
          </a:xfrm>
          <a:prstGeom prst="rect">
            <a:avLst/>
          </a:prstGeom>
        </p:spPr>
      </p:pic>
    </p:spTree>
    <p:extLst>
      <p:ext uri="{BB962C8B-B14F-4D97-AF65-F5344CB8AC3E}">
        <p14:creationId xmlns:p14="http://schemas.microsoft.com/office/powerpoint/2010/main" val="541411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C833C-62F4-4D24-8DB7-58D45689B7C6}"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E04C7-8933-45C2-9A12-2F5AA2B4B020}"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11159"/>
            <a:ext cx="12192000" cy="414466"/>
          </a:xfrm>
          <a:prstGeom prst="rect">
            <a:avLst/>
          </a:prstGeom>
        </p:spPr>
      </p:pic>
    </p:spTree>
    <p:extLst>
      <p:ext uri="{BB962C8B-B14F-4D97-AF65-F5344CB8AC3E}">
        <p14:creationId xmlns:p14="http://schemas.microsoft.com/office/powerpoint/2010/main" val="42668847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61A37-3A5B-4CD9-BD77-772FE1A0124B}"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3591A-AD05-436A-8AAE-0C3784F5FD11}"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381000" cy="6858000"/>
          </a:xfrm>
          <a:prstGeom prst="rect">
            <a:avLst/>
          </a:prstGeom>
        </p:spPr>
      </p:pic>
    </p:spTree>
    <p:extLst>
      <p:ext uri="{BB962C8B-B14F-4D97-AF65-F5344CB8AC3E}">
        <p14:creationId xmlns:p14="http://schemas.microsoft.com/office/powerpoint/2010/main" val="7388711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32D1B-B96A-4015-8ACC-1C3840B50FFF}"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CCD6A-309B-42B3-8E8B-78F0167BBA12}"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64299"/>
            <a:ext cx="12230101" cy="393701"/>
          </a:xfrm>
          <a:prstGeom prst="rect">
            <a:avLst/>
          </a:prstGeom>
        </p:spPr>
      </p:pic>
    </p:spTree>
    <p:extLst>
      <p:ext uri="{BB962C8B-B14F-4D97-AF65-F5344CB8AC3E}">
        <p14:creationId xmlns:p14="http://schemas.microsoft.com/office/powerpoint/2010/main" val="25123273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F754C149-906F-42A5-B2DA-2840C4CB69EA}" type="datetimeFigureOut">
              <a:rPr lang="en-GB"/>
              <a:pPr>
                <a:defRPr/>
              </a:pPr>
              <a:t>18/01/2021</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BBC95F52-9565-4595-9AF0-9E1BCE5CA9B5}" type="slidenum">
              <a:rPr lang="en-GB"/>
              <a:pPr>
                <a:defRPr/>
              </a:pPr>
              <a:t>‹#›</a:t>
            </a:fld>
            <a:endParaRPr lang="en-GB"/>
          </a:p>
        </p:txBody>
      </p:sp>
      <p:pic>
        <p:nvPicPr>
          <p:cNvPr id="1031"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12192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308167" y="6311900"/>
            <a:ext cx="187113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349344"/>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mailto:info@nisra.gov.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4679" y="1546549"/>
            <a:ext cx="9144000" cy="2761861"/>
          </a:xfrm>
        </p:spPr>
        <p:txBody>
          <a:bodyPr>
            <a:normAutofit fontScale="90000"/>
          </a:bodyPr>
          <a:lstStyle/>
          <a:p>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sz="4000" b="1" dirty="0">
                <a:solidFill>
                  <a:schemeClr val="accent5"/>
                </a:solidFill>
                <a:latin typeface="Arial" panose="020B0604020202020204" pitchFamily="34" charset="0"/>
                <a:cs typeface="Arial" panose="020B0604020202020204" pitchFamily="34" charset="0"/>
              </a:rPr>
              <a:t>Section 75:</a:t>
            </a:r>
            <a:br>
              <a:rPr lang="en-GB" sz="4000" b="1" dirty="0">
                <a:solidFill>
                  <a:schemeClr val="accent5"/>
                </a:solidFill>
                <a:latin typeface="Arial" panose="020B0604020202020204" pitchFamily="34" charset="0"/>
                <a:cs typeface="Arial" panose="020B0604020202020204" pitchFamily="34" charset="0"/>
              </a:rPr>
            </a:br>
            <a:r>
              <a:rPr lang="en-GB" sz="4000" b="1" dirty="0">
                <a:solidFill>
                  <a:schemeClr val="accent5"/>
                </a:solidFill>
                <a:latin typeface="Arial" panose="020B0604020202020204" pitchFamily="34" charset="0"/>
                <a:cs typeface="Arial" panose="020B0604020202020204" pitchFamily="34" charset="0"/>
              </a:rPr>
              <a:t>Using Evidence in Policy Making</a:t>
            </a:r>
            <a:br>
              <a:rPr lang="en-GB" sz="4000" b="1" dirty="0">
                <a:solidFill>
                  <a:schemeClr val="accent5"/>
                </a:solidFill>
                <a:latin typeface="Arial" panose="020B0604020202020204" pitchFamily="34" charset="0"/>
                <a:cs typeface="Arial" panose="020B0604020202020204" pitchFamily="34" charset="0"/>
              </a:rPr>
            </a:br>
            <a:r>
              <a:rPr lang="en-GB" sz="4000" b="1" dirty="0">
                <a:solidFill>
                  <a:schemeClr val="accent5"/>
                </a:solidFill>
                <a:latin typeface="Arial" panose="020B0604020202020204" pitchFamily="34" charset="0"/>
                <a:cs typeface="Arial" panose="020B0604020202020204" pitchFamily="34" charset="0"/>
              </a:rPr>
              <a:t/>
            </a:r>
            <a:br>
              <a:rPr lang="en-GB" sz="4000" b="1" dirty="0">
                <a:solidFill>
                  <a:schemeClr val="accent5"/>
                </a:solidFill>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792301" y="3359020"/>
            <a:ext cx="7230366" cy="1898780"/>
          </a:xfrm>
        </p:spPr>
        <p:txBody>
          <a:bodyPr>
            <a:normAutofit fontScale="92500"/>
          </a:bodyPr>
          <a:lstStyle/>
          <a:p>
            <a:pPr algn="l"/>
            <a:r>
              <a:rPr lang="en-GB" sz="4000" dirty="0">
                <a:latin typeface="Arial" panose="020B0604020202020204" pitchFamily="34" charset="0"/>
                <a:cs typeface="Arial" panose="020B0604020202020204" pitchFamily="34" charset="0"/>
              </a:rPr>
              <a:t>	</a:t>
            </a:r>
          </a:p>
          <a:p>
            <a:pPr algn="l"/>
            <a:r>
              <a:rPr lang="en-GB" sz="4000" b="1" dirty="0">
                <a:latin typeface="Arial" panose="020B0604020202020204" pitchFamily="34" charset="0"/>
                <a:cs typeface="Arial" panose="020B0604020202020204" pitchFamily="34" charset="0"/>
              </a:rPr>
              <a:t>		</a:t>
            </a:r>
            <a:r>
              <a:rPr lang="en-GB" sz="4000" b="1" u="sng" dirty="0">
                <a:latin typeface="Arial" panose="020B0604020202020204" pitchFamily="34" charset="0"/>
                <a:cs typeface="Arial" panose="020B0604020202020204" pitchFamily="34" charset="0"/>
              </a:rPr>
              <a:t>Welcome</a:t>
            </a:r>
            <a:r>
              <a:rPr lang="en-GB" sz="4000" b="1" dirty="0">
                <a:latin typeface="Arial" panose="020B0604020202020204" pitchFamily="34" charset="0"/>
                <a:cs typeface="Arial" panose="020B0604020202020204" pitchFamily="34" charset="0"/>
              </a:rPr>
              <a:t> 	</a:t>
            </a:r>
          </a:p>
          <a:p>
            <a:pPr algn="l"/>
            <a:r>
              <a:rPr lang="en-GB" sz="3600" b="1" dirty="0">
                <a:latin typeface="Arial" panose="020B0604020202020204" pitchFamily="34" charset="0"/>
                <a:cs typeface="Arial" panose="020B0604020202020204" pitchFamily="34" charset="0"/>
              </a:rPr>
              <a:t>Launch Event - 20</a:t>
            </a:r>
            <a:r>
              <a:rPr lang="en-GB" sz="3600" b="1" baseline="30000" dirty="0">
                <a:latin typeface="Arial" panose="020B0604020202020204" pitchFamily="34" charset="0"/>
                <a:cs typeface="Arial" panose="020B0604020202020204" pitchFamily="34" charset="0"/>
              </a:rPr>
              <a:t>th</a:t>
            </a:r>
            <a:r>
              <a:rPr lang="en-GB" sz="3600" b="1" dirty="0">
                <a:latin typeface="Arial" panose="020B0604020202020204" pitchFamily="34" charset="0"/>
                <a:cs typeface="Arial" panose="020B0604020202020204" pitchFamily="34" charset="0"/>
              </a:rPr>
              <a:t> January 2021</a:t>
            </a:r>
          </a:p>
          <a:p>
            <a:pPr algn="l"/>
            <a:endParaRPr lang="en-GB" sz="3200" b="1" u="sng" dirty="0">
              <a:latin typeface="Arial" panose="020B0604020202020204" pitchFamily="34" charset="0"/>
              <a:cs typeface="Arial" panose="020B0604020202020204" pitchFamily="34" charset="0"/>
            </a:endParaRPr>
          </a:p>
        </p:txBody>
      </p:sp>
      <p:pic>
        <p:nvPicPr>
          <p:cNvPr id="6" name="Picture 5" descr="N:\StatDuty\Language Rights Issues\Guide to Statutory Duties\Revision of Guidance 07-08\Printing &amp; Publication of Rev S75 Guide 01 10\S75 (Jelly Baby)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1037" y="597159"/>
            <a:ext cx="1318726" cy="1338587"/>
          </a:xfrm>
          <a:prstGeom prst="rect">
            <a:avLst/>
          </a:prstGeom>
          <a:noFill/>
          <a:ln>
            <a:noFill/>
          </a:ln>
        </p:spPr>
      </p:pic>
      <p:pic>
        <p:nvPicPr>
          <p:cNvPr id="5" name="Content Placeholder 1"/>
          <p:cNvPicPr>
            <a:picLocks noChangeAspect="1"/>
          </p:cNvPicPr>
          <p:nvPr/>
        </p:nvPicPr>
        <p:blipFill>
          <a:blip r:embed="rId4"/>
          <a:stretch>
            <a:fillRect/>
          </a:stretch>
        </p:blipFill>
        <p:spPr>
          <a:xfrm>
            <a:off x="462236" y="827314"/>
            <a:ext cx="4129935" cy="5704115"/>
          </a:xfrm>
          <a:prstGeom prst="rect">
            <a:avLst/>
          </a:prstGeom>
          <a:ln>
            <a:solidFill>
              <a:schemeClr val="tx1"/>
            </a:solidFill>
          </a:ln>
        </p:spPr>
      </p:pic>
    </p:spTree>
    <p:extLst>
      <p:ext uri="{BB962C8B-B14F-4D97-AF65-F5344CB8AC3E}">
        <p14:creationId xmlns:p14="http://schemas.microsoft.com/office/powerpoint/2010/main" val="105011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stretch>
            <a:fillRect/>
          </a:stretch>
        </p:blipFill>
        <p:spPr>
          <a:xfrm>
            <a:off x="7305230" y="549318"/>
            <a:ext cx="4567658" cy="6308682"/>
          </a:xfrm>
          <a:prstGeom prst="rect">
            <a:avLst/>
          </a:prstGeom>
        </p:spPr>
      </p:pic>
      <p:sp>
        <p:nvSpPr>
          <p:cNvPr id="3" name="Content Placeholder 2"/>
          <p:cNvSpPr>
            <a:spLocks noGrp="1"/>
          </p:cNvSpPr>
          <p:nvPr>
            <p:ph sz="half" idx="1"/>
          </p:nvPr>
        </p:nvSpPr>
        <p:spPr>
          <a:xfrm>
            <a:off x="474387" y="661613"/>
            <a:ext cx="6530262" cy="6616592"/>
          </a:xfrm>
        </p:spPr>
        <p:txBody>
          <a:bodyPr>
            <a:noAutofit/>
          </a:bodyPr>
          <a:lstStyle/>
          <a:p>
            <a:pPr marL="0" indent="0">
              <a:buNone/>
            </a:pPr>
            <a:r>
              <a:rPr lang="en-GB" sz="3600" b="1" u="sng" dirty="0">
                <a:latin typeface="Arial" panose="020B0604020202020204" pitchFamily="34" charset="0"/>
                <a:cs typeface="Arial" panose="020B0604020202020204" pitchFamily="34" charset="0"/>
              </a:rPr>
              <a:t>What's in the S75 data signposting Guide for you?</a:t>
            </a:r>
          </a:p>
          <a:p>
            <a:pPr marL="0" indent="0">
              <a:buNone/>
            </a:pPr>
            <a:endParaRPr lang="en-GB" sz="3200" b="1" dirty="0">
              <a:latin typeface="Arial" panose="020B0604020202020204" pitchFamily="34" charset="0"/>
              <a:cs typeface="Arial" panose="020B0604020202020204" pitchFamily="34" charset="0"/>
            </a:endParaRPr>
          </a:p>
          <a:p>
            <a:r>
              <a:rPr lang="en-GB" sz="3200" b="1" dirty="0">
                <a:solidFill>
                  <a:srgbClr val="FF0000"/>
                </a:solidFill>
                <a:latin typeface="Arial" panose="020B0604020202020204" pitchFamily="34" charset="0"/>
                <a:cs typeface="Arial" panose="020B0604020202020204" pitchFamily="34" charset="0"/>
              </a:rPr>
              <a:t>Starting point </a:t>
            </a:r>
            <a:r>
              <a:rPr lang="en-GB" sz="3200" dirty="0">
                <a:latin typeface="Arial" panose="020B0604020202020204" pitchFamily="34" charset="0"/>
                <a:cs typeface="Arial" panose="020B0604020202020204" pitchFamily="34" charset="0"/>
              </a:rPr>
              <a:t>… not an end point.</a:t>
            </a:r>
          </a:p>
          <a:p>
            <a:r>
              <a:rPr lang="en-GB" sz="3200" b="1" dirty="0">
                <a:solidFill>
                  <a:srgbClr val="FF0000"/>
                </a:solidFill>
                <a:latin typeface="Arial" panose="020B0604020202020204" pitchFamily="34" charset="0"/>
                <a:cs typeface="Arial" panose="020B0604020202020204" pitchFamily="34" charset="0"/>
              </a:rPr>
              <a:t>Live links </a:t>
            </a:r>
            <a:r>
              <a:rPr lang="en-GB" sz="3200" dirty="0">
                <a:latin typeface="Arial" panose="020B0604020202020204" pitchFamily="34" charset="0"/>
                <a:cs typeface="Arial" panose="020B0604020202020204" pitchFamily="34" charset="0"/>
              </a:rPr>
              <a:t>to wide range of equality data</a:t>
            </a:r>
          </a:p>
          <a:p>
            <a:r>
              <a:rPr lang="en-GB" sz="3200" b="1" dirty="0">
                <a:solidFill>
                  <a:srgbClr val="FF0000"/>
                </a:solidFill>
                <a:latin typeface="Arial" panose="020B0604020202020204" pitchFamily="34" charset="0"/>
                <a:cs typeface="Arial" panose="020B0604020202020204" pitchFamily="34" charset="0"/>
              </a:rPr>
              <a:t>Advice</a:t>
            </a:r>
            <a:r>
              <a:rPr lang="en-GB" sz="3200" dirty="0">
                <a:latin typeface="Arial" panose="020B0604020202020204" pitchFamily="34" charset="0"/>
                <a:cs typeface="Arial" panose="020B0604020202020204" pitchFamily="34" charset="0"/>
              </a:rPr>
              <a:t> on </a:t>
            </a:r>
            <a:r>
              <a:rPr lang="en-GB" sz="3200" b="1" dirty="0">
                <a:latin typeface="Arial" panose="020B0604020202020204" pitchFamily="34" charset="0"/>
                <a:cs typeface="Arial" panose="020B0604020202020204" pitchFamily="34" charset="0"/>
              </a:rPr>
              <a:t>organisational</a:t>
            </a:r>
            <a:r>
              <a:rPr lang="en-GB" sz="3200" dirty="0">
                <a:latin typeface="Arial" panose="020B0604020202020204" pitchFamily="34" charset="0"/>
                <a:cs typeface="Arial" panose="020B0604020202020204" pitchFamily="34" charset="0"/>
              </a:rPr>
              <a:t> data, </a:t>
            </a:r>
            <a:r>
              <a:rPr lang="en-GB" sz="3200" b="1" dirty="0">
                <a:latin typeface="Arial" panose="020B0604020202020204" pitchFamily="34" charset="0"/>
                <a:cs typeface="Arial" panose="020B0604020202020204" pitchFamily="34" charset="0"/>
              </a:rPr>
              <a:t>gaps</a:t>
            </a:r>
            <a:r>
              <a:rPr lang="en-GB" sz="3200" dirty="0">
                <a:latin typeface="Arial" panose="020B0604020202020204" pitchFamily="34" charset="0"/>
                <a:cs typeface="Arial" panose="020B0604020202020204" pitchFamily="34" charset="0"/>
              </a:rPr>
              <a:t> in data and ‘</a:t>
            </a:r>
            <a:r>
              <a:rPr lang="en-GB" sz="3200" b="1" i="1" dirty="0">
                <a:latin typeface="Arial" panose="020B0604020202020204" pitchFamily="34" charset="0"/>
                <a:cs typeface="Arial" panose="020B0604020202020204" pitchFamily="34" charset="0"/>
              </a:rPr>
              <a:t>S75 lens</a:t>
            </a:r>
            <a:r>
              <a:rPr lang="en-GB" sz="3200" dirty="0">
                <a:latin typeface="Arial" panose="020B0604020202020204" pitchFamily="34" charset="0"/>
                <a:cs typeface="Arial" panose="020B0604020202020204" pitchFamily="34" charset="0"/>
              </a:rPr>
              <a:t>’</a:t>
            </a:r>
          </a:p>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20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1456" y="365125"/>
            <a:ext cx="5522343" cy="1325563"/>
          </a:xfrm>
        </p:spPr>
        <p:txBody>
          <a:bodyPr>
            <a:normAutofit/>
          </a:bodyPr>
          <a:lstStyle/>
          <a:p>
            <a:pPr algn="ctr"/>
            <a:r>
              <a:rPr lang="en-GB" sz="3600" b="1" dirty="0">
                <a:latin typeface="Arial" panose="020B0604020202020204" pitchFamily="34" charset="0"/>
                <a:cs typeface="Arial" panose="020B0604020202020204" pitchFamily="34" charset="0"/>
              </a:rPr>
              <a:t>S75 Signposting Guide Contents</a:t>
            </a:r>
            <a:endParaRPr lang="en-GB" sz="3600" b="1" dirty="0">
              <a:solidFill>
                <a:srgbClr val="00B050"/>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838201" y="569344"/>
            <a:ext cx="4596442" cy="5969568"/>
          </a:xfrm>
          <a:prstGeom prst="rect">
            <a:avLst/>
          </a:prstGeom>
        </p:spPr>
      </p:pic>
      <p:cxnSp>
        <p:nvCxnSpPr>
          <p:cNvPr id="7" name="Straight Arrow Connector 6"/>
          <p:cNvCxnSpPr>
            <a:cxnSpLocks/>
          </p:cNvCxnSpPr>
          <p:nvPr/>
        </p:nvCxnSpPr>
        <p:spPr>
          <a:xfrm flipV="1">
            <a:off x="4072613" y="2316443"/>
            <a:ext cx="1954376" cy="17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3522001" y="3481313"/>
            <a:ext cx="2309455" cy="166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3370689" y="4759918"/>
            <a:ext cx="2612077" cy="3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0" y="1706842"/>
            <a:ext cx="5378570" cy="1077218"/>
          </a:xfrm>
          <a:prstGeom prst="rect">
            <a:avLst/>
          </a:prstGeom>
          <a:noFill/>
          <a:ln>
            <a:solidFill>
              <a:srgbClr val="FF0000"/>
            </a:solidFill>
          </a:ln>
        </p:spPr>
        <p:txBody>
          <a:bodyPr wrap="square" rtlCol="0">
            <a:spAutoFit/>
          </a:bodyPr>
          <a:lstStyle/>
          <a:p>
            <a:r>
              <a:rPr lang="en-GB" sz="3200" b="1" dirty="0">
                <a:latin typeface="Arial" panose="020B0604020202020204" pitchFamily="34" charset="0"/>
                <a:cs typeface="Arial" panose="020B0604020202020204" pitchFamily="34" charset="0"/>
              </a:rPr>
              <a:t>1. Key Points</a:t>
            </a: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 </a:t>
            </a:r>
          </a:p>
        </p:txBody>
      </p:sp>
      <p:sp>
        <p:nvSpPr>
          <p:cNvPr id="13" name="TextBox 12"/>
          <p:cNvSpPr txBox="1"/>
          <p:nvPr/>
        </p:nvSpPr>
        <p:spPr>
          <a:xfrm>
            <a:off x="6096000" y="3109139"/>
            <a:ext cx="5378570" cy="1077218"/>
          </a:xfrm>
          <a:prstGeom prst="rect">
            <a:avLst/>
          </a:prstGeom>
          <a:noFill/>
          <a:ln>
            <a:solidFill>
              <a:srgbClr val="FF0000"/>
            </a:solidFill>
          </a:ln>
        </p:spPr>
        <p:txBody>
          <a:bodyPr wrap="square" rtlCol="0">
            <a:spAutoFit/>
          </a:bodyPr>
          <a:lstStyle/>
          <a:p>
            <a:r>
              <a:rPr lang="en-GB" sz="3200" b="1" dirty="0">
                <a:latin typeface="Arial" panose="020B0604020202020204" pitchFamily="34" charset="0"/>
                <a:cs typeface="Arial" panose="020B0604020202020204" pitchFamily="34" charset="0"/>
              </a:rPr>
              <a:t>2. Sources of Data </a:t>
            </a:r>
            <a:r>
              <a:rPr lang="en-GB" sz="3200" dirty="0">
                <a:latin typeface="Arial" panose="020B0604020202020204" pitchFamily="34" charset="0"/>
                <a:cs typeface="Arial" panose="020B0604020202020204" pitchFamily="34" charset="0"/>
              </a:rPr>
              <a:t>– </a:t>
            </a:r>
            <a:r>
              <a:rPr lang="en-GB" sz="3200" b="1" dirty="0">
                <a:solidFill>
                  <a:srgbClr val="FF0000"/>
                </a:solidFill>
                <a:latin typeface="Arial" panose="020B0604020202020204" pitchFamily="34" charset="0"/>
                <a:cs typeface="Arial" panose="020B0604020202020204" pitchFamily="34" charset="0"/>
              </a:rPr>
              <a:t>live links</a:t>
            </a:r>
            <a:r>
              <a:rPr lang="en-GB" sz="3200" dirty="0">
                <a:latin typeface="Arial" panose="020B0604020202020204" pitchFamily="34" charset="0"/>
                <a:cs typeface="Arial" panose="020B0604020202020204" pitchFamily="34" charset="0"/>
              </a:rPr>
              <a:t> to S75 data </a:t>
            </a:r>
          </a:p>
        </p:txBody>
      </p:sp>
      <p:sp>
        <p:nvSpPr>
          <p:cNvPr id="15" name="TextBox 14">
            <a:extLst>
              <a:ext uri="{FF2B5EF4-FFF2-40B4-BE49-F238E27FC236}">
                <a16:creationId xmlns:a16="http://schemas.microsoft.com/office/drawing/2014/main" id="{E4BB0A81-AC20-4A19-877A-F9AD9C4C7255}"/>
              </a:ext>
            </a:extLst>
          </p:cNvPr>
          <p:cNvSpPr txBox="1"/>
          <p:nvPr/>
        </p:nvSpPr>
        <p:spPr>
          <a:xfrm>
            <a:off x="6096000" y="4759918"/>
            <a:ext cx="5378570" cy="1077218"/>
          </a:xfrm>
          <a:prstGeom prst="rect">
            <a:avLst/>
          </a:prstGeom>
          <a:noFill/>
          <a:ln>
            <a:solidFill>
              <a:srgbClr val="FF0000"/>
            </a:solidFill>
          </a:ln>
        </p:spPr>
        <p:txBody>
          <a:bodyPr wrap="square" rtlCol="0">
            <a:spAutoFit/>
          </a:bodyPr>
          <a:lstStyle/>
          <a:p>
            <a:r>
              <a:rPr lang="en-GB" sz="3200" b="1" dirty="0">
                <a:latin typeface="Arial" panose="020B0604020202020204" pitchFamily="34" charset="0"/>
                <a:cs typeface="Arial" panose="020B0604020202020204" pitchFamily="34" charset="0"/>
              </a:rPr>
              <a:t>3. Advice &amp; Background </a:t>
            </a: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405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533" y="119176"/>
            <a:ext cx="10261600" cy="1143000"/>
          </a:xfrm>
        </p:spPr>
        <p:txBody>
          <a:bodyPr/>
          <a:lstStyle/>
          <a:p>
            <a:pPr algn="ctr"/>
            <a:r>
              <a:rPr lang="en-GB" b="1" dirty="0">
                <a:latin typeface="Arial" panose="020B0604020202020204" pitchFamily="34" charset="0"/>
                <a:cs typeface="Arial" panose="020B0604020202020204" pitchFamily="34" charset="0"/>
              </a:rPr>
              <a:t>Terminology - Types of Data</a:t>
            </a:r>
          </a:p>
        </p:txBody>
      </p:sp>
      <p:sp>
        <p:nvSpPr>
          <p:cNvPr id="3" name="Content Placeholder 2"/>
          <p:cNvSpPr>
            <a:spLocks noGrp="1"/>
          </p:cNvSpPr>
          <p:nvPr>
            <p:ph type="body" sz="half" idx="1"/>
          </p:nvPr>
        </p:nvSpPr>
        <p:spPr>
          <a:xfrm>
            <a:off x="1007533" y="1224869"/>
            <a:ext cx="5029200" cy="4738009"/>
          </a:xfrm>
        </p:spPr>
        <p:txBody>
          <a:bodyPr>
            <a:normAutofit/>
          </a:bodyPr>
          <a:lstStyle/>
          <a:p>
            <a:r>
              <a:rPr lang="en-GB" dirty="0"/>
              <a:t>Population level</a:t>
            </a:r>
          </a:p>
          <a:p>
            <a:endParaRPr lang="en-GB" dirty="0"/>
          </a:p>
          <a:p>
            <a:endParaRPr lang="en-GB" dirty="0"/>
          </a:p>
          <a:p>
            <a:endParaRPr lang="en-GB" dirty="0"/>
          </a:p>
          <a:p>
            <a:endParaRPr lang="en-GB" dirty="0"/>
          </a:p>
          <a:p>
            <a:r>
              <a:rPr lang="en-GB" dirty="0"/>
              <a:t>Organisation level</a:t>
            </a:r>
          </a:p>
          <a:p>
            <a:endParaRPr lang="en-GB" dirty="0"/>
          </a:p>
        </p:txBody>
      </p:sp>
      <p:sp>
        <p:nvSpPr>
          <p:cNvPr id="7" name="Content Placeholder 6"/>
          <p:cNvSpPr>
            <a:spLocks noGrp="1"/>
          </p:cNvSpPr>
          <p:nvPr>
            <p:ph sz="half" idx="2"/>
          </p:nvPr>
        </p:nvSpPr>
        <p:spPr>
          <a:xfrm>
            <a:off x="6239933" y="1276294"/>
            <a:ext cx="5029200" cy="5080055"/>
          </a:xfrm>
        </p:spPr>
        <p:txBody>
          <a:bodyPr/>
          <a:lstStyle/>
          <a:p>
            <a:r>
              <a:rPr lang="en-GB" dirty="0"/>
              <a:t>Quantitative – ‘The Numbers’</a:t>
            </a:r>
          </a:p>
          <a:p>
            <a:endParaRPr lang="en-GB" dirty="0"/>
          </a:p>
          <a:p>
            <a:endParaRPr lang="en-GB" dirty="0"/>
          </a:p>
          <a:p>
            <a:endParaRPr lang="en-GB" dirty="0"/>
          </a:p>
          <a:p>
            <a:endParaRPr lang="en-GB" dirty="0"/>
          </a:p>
          <a:p>
            <a:r>
              <a:rPr lang="en-GB" dirty="0"/>
              <a:t>Qualitative – ‘the Stories’</a:t>
            </a:r>
          </a:p>
          <a:p>
            <a:endParaRPr lang="en-GB" dirty="0"/>
          </a:p>
          <a:p>
            <a:endParaRPr lang="en-GB"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008" y="1712291"/>
            <a:ext cx="3419329" cy="20177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007" y="4305528"/>
            <a:ext cx="3419329" cy="18508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2883" y="1771594"/>
            <a:ext cx="3157662" cy="168682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2883" y="4305530"/>
            <a:ext cx="3156998" cy="1657348"/>
          </a:xfrm>
          <a:prstGeom prst="rect">
            <a:avLst/>
          </a:prstGeom>
        </p:spPr>
      </p:pic>
    </p:spTree>
    <p:extLst>
      <p:ext uri="{BB962C8B-B14F-4D97-AF65-F5344CB8AC3E}">
        <p14:creationId xmlns:p14="http://schemas.microsoft.com/office/powerpoint/2010/main" val="371700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NISRA – S75 Data – Eileen Crone</a:t>
            </a:r>
          </a:p>
        </p:txBody>
      </p:sp>
      <p:sp>
        <p:nvSpPr>
          <p:cNvPr id="7" name="Content Placeholder 6"/>
          <p:cNvSpPr>
            <a:spLocks noGrp="1"/>
          </p:cNvSpPr>
          <p:nvPr>
            <p:ph idx="1"/>
          </p:nvPr>
        </p:nvSpPr>
        <p:spPr>
          <a:xfrm>
            <a:off x="838200" y="1690688"/>
            <a:ext cx="10515600" cy="5167312"/>
          </a:xfrm>
        </p:spPr>
        <p:txBody>
          <a:bodyPr>
            <a:normAutofit fontScale="92500" lnSpcReduction="10000"/>
          </a:bodyPr>
          <a:lstStyle/>
          <a:p>
            <a:pPr marL="514350" lvl="0" indent="-514350">
              <a:lnSpc>
                <a:spcPct val="110000"/>
              </a:lnSpc>
              <a:buFont typeface="+mj-lt"/>
              <a:buAutoNum type="arabicPeriod"/>
            </a:pPr>
            <a:r>
              <a:rPr lang="en-GB" sz="3300" dirty="0">
                <a:latin typeface="Arial" panose="020B0604020202020204" pitchFamily="34" charset="0"/>
                <a:cs typeface="Arial" panose="020B0604020202020204" pitchFamily="34" charset="0"/>
              </a:rPr>
              <a:t>NISRA - </a:t>
            </a:r>
            <a:r>
              <a:rPr lang="en-GB" sz="3300" b="1" dirty="0">
                <a:latin typeface="Arial" panose="020B0604020202020204" pitchFamily="34" charset="0"/>
                <a:cs typeface="Arial" panose="020B0604020202020204" pitchFamily="34" charset="0"/>
              </a:rPr>
              <a:t>principal source </a:t>
            </a:r>
            <a:r>
              <a:rPr lang="en-GB" sz="3300" dirty="0">
                <a:latin typeface="Arial" panose="020B0604020202020204" pitchFamily="34" charset="0"/>
                <a:cs typeface="Arial" panose="020B0604020202020204" pitchFamily="34" charset="0"/>
              </a:rPr>
              <a:t>of Statistics &amp; Social Research on NI  </a:t>
            </a:r>
          </a:p>
          <a:p>
            <a:pPr marL="514350" lvl="0" indent="-514350">
              <a:lnSpc>
                <a:spcPct val="110000"/>
              </a:lnSpc>
              <a:buFont typeface="+mj-lt"/>
              <a:buAutoNum type="arabicPeriod"/>
            </a:pPr>
            <a:r>
              <a:rPr lang="en-GB" sz="3300" dirty="0">
                <a:latin typeface="Arial" panose="020B0604020202020204" pitchFamily="34" charset="0"/>
                <a:cs typeface="Arial" panose="020B0604020202020204" pitchFamily="34" charset="0"/>
              </a:rPr>
              <a:t>NISRA produced a paper ‘</a:t>
            </a:r>
            <a:r>
              <a:rPr lang="en-GB" sz="3300" b="1" i="1" dirty="0">
                <a:latin typeface="Arial" panose="020B0604020202020204" pitchFamily="34" charset="0"/>
                <a:cs typeface="Arial" panose="020B0604020202020204" pitchFamily="34" charset="0"/>
              </a:rPr>
              <a:t>Accessing NISRA Population Level Section 75 Data</a:t>
            </a:r>
            <a:r>
              <a:rPr lang="en-GB" sz="3300" dirty="0">
                <a:latin typeface="Arial" panose="020B0604020202020204" pitchFamily="34" charset="0"/>
                <a:cs typeface="Arial" panose="020B0604020202020204" pitchFamily="34" charset="0"/>
              </a:rPr>
              <a:t>’.</a:t>
            </a:r>
          </a:p>
          <a:p>
            <a:pPr marL="514350" lvl="0" indent="-514350">
              <a:lnSpc>
                <a:spcPct val="110000"/>
              </a:lnSpc>
              <a:buFont typeface="+mj-lt"/>
              <a:buAutoNum type="arabicPeriod"/>
            </a:pPr>
            <a:r>
              <a:rPr lang="en-GB" sz="3300" dirty="0">
                <a:latin typeface="Arial" panose="020B0604020202020204" pitchFamily="34" charset="0"/>
                <a:cs typeface="Arial" panose="020B0604020202020204" pitchFamily="34" charset="0"/>
              </a:rPr>
              <a:t>Northern Ireland Neighbourhood Information Service </a:t>
            </a:r>
            <a:r>
              <a:rPr lang="en-GB" sz="3300" b="1" dirty="0">
                <a:latin typeface="Arial" panose="020B0604020202020204" pitchFamily="34" charset="0"/>
                <a:cs typeface="Arial" panose="020B0604020202020204" pitchFamily="34" charset="0"/>
              </a:rPr>
              <a:t>(NINIS</a:t>
            </a:r>
            <a:r>
              <a:rPr lang="en-GB" sz="3300" dirty="0">
                <a:latin typeface="Arial" panose="020B0604020202020204" pitchFamily="34" charset="0"/>
                <a:cs typeface="Arial" panose="020B0604020202020204" pitchFamily="34" charset="0"/>
              </a:rPr>
              <a:t>) website - a wide variety of Section 75 data.</a:t>
            </a:r>
          </a:p>
          <a:p>
            <a:pPr marL="514350" lvl="0" indent="-514350">
              <a:lnSpc>
                <a:spcPct val="110000"/>
              </a:lnSpc>
              <a:buFont typeface="+mj-lt"/>
              <a:buAutoNum type="arabicPeriod"/>
            </a:pPr>
            <a:r>
              <a:rPr lang="en-GB" sz="3300" b="1" dirty="0">
                <a:latin typeface="Arial" panose="020B0604020202020204" pitchFamily="34" charset="0"/>
                <a:cs typeface="Arial" panose="020B0604020202020204" pitchFamily="34" charset="0"/>
              </a:rPr>
              <a:t>Free training courses </a:t>
            </a:r>
            <a:r>
              <a:rPr lang="en-GB" sz="3300" dirty="0">
                <a:latin typeface="Arial" panose="020B0604020202020204" pitchFamily="34" charset="0"/>
                <a:cs typeface="Arial" panose="020B0604020202020204" pitchFamily="34" charset="0"/>
              </a:rPr>
              <a:t>on using NINIS.</a:t>
            </a:r>
          </a:p>
          <a:p>
            <a:pPr marL="514350" lvl="0" indent="-514350">
              <a:lnSpc>
                <a:spcPct val="110000"/>
              </a:lnSpc>
              <a:buFont typeface="+mj-lt"/>
              <a:buAutoNum type="arabicPeriod"/>
            </a:pPr>
            <a:r>
              <a:rPr lang="en-GB" sz="3300" b="1" dirty="0">
                <a:latin typeface="Arial" panose="020B0604020202020204" pitchFamily="34" charset="0"/>
                <a:cs typeface="Arial" panose="020B0604020202020204" pitchFamily="34" charset="0"/>
              </a:rPr>
              <a:t>Help is available -</a:t>
            </a:r>
            <a:r>
              <a:rPr lang="en-GB" sz="3300" dirty="0">
                <a:latin typeface="Arial" panose="020B0604020202020204" pitchFamily="34" charset="0"/>
                <a:cs typeface="Arial" panose="020B0604020202020204" pitchFamily="34" charset="0"/>
              </a:rPr>
              <a:t> by emailing </a:t>
            </a:r>
            <a:r>
              <a:rPr lang="en-GB" sz="3300" u="sng" dirty="0">
                <a:latin typeface="Arial" panose="020B0604020202020204" pitchFamily="34" charset="0"/>
                <a:cs typeface="Arial" panose="020B0604020202020204" pitchFamily="34" charset="0"/>
                <a:hlinkClick r:id="rId3"/>
              </a:rPr>
              <a:t>info@nisra.gov.uk</a:t>
            </a:r>
            <a:r>
              <a:rPr lang="en-GB" sz="3300" dirty="0">
                <a:latin typeface="Arial" panose="020B0604020202020204" pitchFamily="34" charset="0"/>
                <a:cs typeface="Arial" panose="020B0604020202020204" pitchFamily="34" charset="0"/>
              </a:rPr>
              <a:t>, or Tel: 0300 200 7836</a:t>
            </a:r>
          </a:p>
          <a:p>
            <a:pPr marL="514350" indent="-514350">
              <a:buFont typeface="+mj-lt"/>
              <a:buAutoNum type="arabicPeriod"/>
            </a:pPr>
            <a:endParaRPr lang="en-GB" dirty="0"/>
          </a:p>
          <a:p>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9945" y="631666"/>
            <a:ext cx="2407238" cy="1059022"/>
          </a:xfrm>
          <a:prstGeom prst="rect">
            <a:avLst/>
          </a:prstGeom>
        </p:spPr>
      </p:pic>
    </p:spTree>
    <p:extLst>
      <p:ext uri="{BB962C8B-B14F-4D97-AF65-F5344CB8AC3E}">
        <p14:creationId xmlns:p14="http://schemas.microsoft.com/office/powerpoint/2010/main" val="419378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5FCE169-4276-4005-8C82-CCC9C80C4F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30155" y="730155"/>
            <a:ext cx="6090743" cy="1422871"/>
          </a:xfrm>
        </p:spPr>
        <p:txBody>
          <a:bodyPr>
            <a:normAutofit/>
          </a:bodyPr>
          <a:lstStyle/>
          <a:p>
            <a:r>
              <a:rPr lang="en-GB" sz="3700" b="1" dirty="0">
                <a:solidFill>
                  <a:srgbClr val="FFFFFF"/>
                </a:solidFill>
                <a:latin typeface="Arial" panose="020B0604020202020204" pitchFamily="34" charset="0"/>
                <a:cs typeface="Arial" panose="020B0604020202020204" pitchFamily="34" charset="0"/>
              </a:rPr>
              <a:t>ECNI Policy and Research</a:t>
            </a:r>
            <a:br>
              <a:rPr lang="en-GB" sz="3700" b="1" dirty="0">
                <a:solidFill>
                  <a:srgbClr val="FFFFFF"/>
                </a:solidFill>
                <a:latin typeface="Arial" panose="020B0604020202020204" pitchFamily="34" charset="0"/>
                <a:cs typeface="Arial" panose="020B0604020202020204" pitchFamily="34" charset="0"/>
              </a:rPr>
            </a:br>
            <a:r>
              <a:rPr lang="en-GB" sz="3700" b="1" dirty="0">
                <a:solidFill>
                  <a:srgbClr val="FFFFFF"/>
                </a:solidFill>
                <a:latin typeface="Arial" panose="020B0604020202020204" pitchFamily="34" charset="0"/>
                <a:cs typeface="Arial" panose="020B0604020202020204" pitchFamily="34" charset="0"/>
              </a:rPr>
              <a:t>Deborah Howe</a:t>
            </a:r>
          </a:p>
        </p:txBody>
      </p:sp>
      <p:sp>
        <p:nvSpPr>
          <p:cNvPr id="24" name="Rectangle 23">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7279951" y="467575"/>
            <a:ext cx="2148840" cy="1877811"/>
          </a:xfrm>
          <a:prstGeom prst="rect">
            <a:avLst/>
          </a:prstGeom>
          <a:solidFill>
            <a:srgbClr val="42965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9573990" y="471340"/>
            <a:ext cx="2148840" cy="1856689"/>
          </a:xfrm>
          <a:prstGeom prst="rect">
            <a:avLst/>
          </a:prstGeom>
          <a:solidFill>
            <a:srgbClr val="0ED2E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95891" y="1780675"/>
            <a:ext cx="6546316" cy="5342020"/>
          </a:xfrm>
        </p:spPr>
        <p:txBody>
          <a:bodyPr anchor="ctr">
            <a:noAutofit/>
          </a:bodyPr>
          <a:lstStyle/>
          <a:p>
            <a:pPr marL="514350" indent="-514350">
              <a:buFont typeface="+mj-lt"/>
              <a:buAutoNum type="arabicPeriod"/>
            </a:pPr>
            <a:r>
              <a:rPr lang="en-GB" sz="2300" dirty="0">
                <a:latin typeface="Arial" panose="020B0604020202020204" pitchFamily="34" charset="0"/>
                <a:cs typeface="Arial" panose="020B0604020202020204" pitchFamily="34" charset="0"/>
              </a:rPr>
              <a:t>ECNI website - quantitative and qualitative research. </a:t>
            </a:r>
          </a:p>
          <a:p>
            <a:pPr marL="514350" indent="-514350">
              <a:buFont typeface="+mj-lt"/>
              <a:buAutoNum type="arabicPeriod"/>
            </a:pPr>
            <a:r>
              <a:rPr lang="en-GB" sz="2300" dirty="0">
                <a:latin typeface="Arial" panose="020B0604020202020204" pitchFamily="34" charset="0"/>
                <a:cs typeface="Arial" panose="020B0604020202020204" pitchFamily="34" charset="0"/>
              </a:rPr>
              <a:t>ECNI website  -research and policy analysis.</a:t>
            </a:r>
          </a:p>
          <a:p>
            <a:pPr marL="514350" indent="-514350">
              <a:buFont typeface="+mj-lt"/>
              <a:buAutoNum type="arabicPeriod"/>
            </a:pPr>
            <a:r>
              <a:rPr lang="en-GB" sz="2300" dirty="0">
                <a:latin typeface="Arial" panose="020B0604020202020204" pitchFamily="34" charset="0"/>
                <a:cs typeface="Arial" panose="020B0604020202020204" pitchFamily="34" charset="0"/>
              </a:rPr>
              <a:t>Find this in the Addressing Inequality section. </a:t>
            </a:r>
          </a:p>
          <a:p>
            <a:pPr marL="514350" indent="-514350">
              <a:buFont typeface="+mj-lt"/>
              <a:buAutoNum type="arabicPeriod"/>
            </a:pPr>
            <a:r>
              <a:rPr lang="en-GB" sz="2300" dirty="0">
                <a:latin typeface="Arial" panose="020B0604020202020204" pitchFamily="34" charset="0"/>
                <a:cs typeface="Arial" panose="020B0604020202020204" pitchFamily="34" charset="0"/>
              </a:rPr>
              <a:t>Research and research analysis: Policy sections provide research and policy analysis. </a:t>
            </a:r>
          </a:p>
          <a:p>
            <a:pPr marL="514350" indent="-514350">
              <a:buFont typeface="+mj-lt"/>
              <a:buAutoNum type="arabicPeriod"/>
            </a:pPr>
            <a:r>
              <a:rPr lang="en-GB" sz="2300" dirty="0">
                <a:latin typeface="Arial" panose="020B0604020202020204" pitchFamily="34" charset="0"/>
                <a:cs typeface="Arial" panose="020B0604020202020204" pitchFamily="34" charset="0"/>
              </a:rPr>
              <a:t>S75 grounds: employment, education, housing/communities, participation in public life, health and social care, and social attitudes. </a:t>
            </a:r>
          </a:p>
        </p:txBody>
      </p:sp>
      <p:sp>
        <p:nvSpPr>
          <p:cNvPr id="30" name="Rectangle 29">
            <a:extLst>
              <a:ext uri="{FF2B5EF4-FFF2-40B4-BE49-F238E27FC236}">
                <a16:creationId xmlns:a16="http://schemas.microsoft.com/office/drawing/2014/main" id="{01955DCA-E99D-4678-99DB-8075105C12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nvSpPr>
        <p:spPr>
          <a:xfrm>
            <a:off x="7279951" y="2480956"/>
            <a:ext cx="4453128" cy="3922776"/>
          </a:xfrm>
          <a:prstGeom prst="rect">
            <a:avLst/>
          </a:prstGeom>
          <a:solidFill>
            <a:srgbClr val="0ED2E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4BB4379-03BF-4872-9288-38BAF6CA471D}"/>
              </a:ext>
            </a:extLst>
          </p:cNvPr>
          <p:cNvPicPr>
            <a:picLocks noChangeAspect="1"/>
          </p:cNvPicPr>
          <p:nvPr/>
        </p:nvPicPr>
        <p:blipFill rotWithShape="1">
          <a:blip r:embed="rId3"/>
          <a:srcRect r="544" b="-1"/>
          <a:stretch/>
        </p:blipFill>
        <p:spPr>
          <a:xfrm>
            <a:off x="7517695" y="3079144"/>
            <a:ext cx="3977640" cy="2729615"/>
          </a:xfrm>
          <a:prstGeom prst="rect">
            <a:avLst/>
          </a:prstGeom>
        </p:spPr>
      </p:pic>
    </p:spTree>
    <p:extLst>
      <p:ext uri="{BB962C8B-B14F-4D97-AF65-F5344CB8AC3E}">
        <p14:creationId xmlns:p14="http://schemas.microsoft.com/office/powerpoint/2010/main" val="281934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latin typeface="Arial" panose="020B0604020202020204" pitchFamily="34" charset="0"/>
                <a:cs typeface="Arial" panose="020B0604020202020204" pitchFamily="34" charset="0"/>
              </a:rPr>
              <a:t>The NI Longitudinal Study</a:t>
            </a:r>
            <a:r>
              <a:rPr lang="en-GB" sz="3600" b="1" dirty="0">
                <a:latin typeface="Arial" panose="020B0604020202020204" pitchFamily="34" charset="0"/>
                <a:cs typeface="Arial" panose="020B0604020202020204" pitchFamily="34" charset="0"/>
              </a:rP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Dr Estelle Lowry - QUB</a:t>
            </a:r>
          </a:p>
        </p:txBody>
      </p:sp>
      <p:sp>
        <p:nvSpPr>
          <p:cNvPr id="3" name="Content Placeholder 2"/>
          <p:cNvSpPr>
            <a:spLocks noGrp="1"/>
          </p:cNvSpPr>
          <p:nvPr>
            <p:ph idx="1"/>
          </p:nvPr>
        </p:nvSpPr>
        <p:spPr>
          <a:xfrm>
            <a:off x="838200" y="2054609"/>
            <a:ext cx="10515600" cy="4122353"/>
          </a:xfrm>
        </p:spPr>
        <p:txBody>
          <a:bodyPr/>
          <a:lstStyle/>
          <a:p>
            <a:pPr marL="514350" indent="-514350">
              <a:buFont typeface="+mj-lt"/>
              <a:buAutoNum type="arabicPeriod"/>
            </a:pPr>
            <a:r>
              <a:rPr lang="en-GB" sz="3200" dirty="0">
                <a:latin typeface="Arial" panose="020B0604020202020204" pitchFamily="34" charset="0"/>
                <a:cs typeface="Arial" panose="020B0604020202020204" pitchFamily="34" charset="0"/>
              </a:rPr>
              <a:t>What is the </a:t>
            </a:r>
            <a:r>
              <a:rPr lang="en-GB" sz="3200" b="1" dirty="0">
                <a:latin typeface="Arial" panose="020B0604020202020204" pitchFamily="34" charset="0"/>
                <a:cs typeface="Arial" panose="020B0604020202020204" pitchFamily="34" charset="0"/>
              </a:rPr>
              <a:t>NI Longitudinal Study </a:t>
            </a:r>
            <a:r>
              <a:rPr lang="en-GB" sz="3200" dirty="0">
                <a:latin typeface="Arial" panose="020B0604020202020204" pitchFamily="34" charset="0"/>
                <a:cs typeface="Arial" panose="020B0604020202020204" pitchFamily="34" charset="0"/>
              </a:rPr>
              <a:t>?</a:t>
            </a:r>
          </a:p>
          <a:p>
            <a:pPr marL="514350" indent="-514350">
              <a:buFont typeface="+mj-lt"/>
              <a:buAutoNum type="arabicPeriod"/>
            </a:pPr>
            <a:r>
              <a:rPr lang="en-GB" sz="3200" dirty="0">
                <a:latin typeface="Arial" panose="020B0604020202020204" pitchFamily="34" charset="0"/>
                <a:cs typeface="Arial" panose="020B0604020202020204" pitchFamily="34" charset="0"/>
              </a:rPr>
              <a:t>What </a:t>
            </a:r>
            <a:r>
              <a:rPr lang="en-GB" sz="3200" b="1" dirty="0">
                <a:latin typeface="Arial" panose="020B0604020202020204" pitchFamily="34" charset="0"/>
                <a:cs typeface="Arial" panose="020B0604020202020204" pitchFamily="34" charset="0"/>
              </a:rPr>
              <a:t>section 75 data </a:t>
            </a:r>
            <a:r>
              <a:rPr lang="en-GB" sz="3200" dirty="0">
                <a:latin typeface="Arial" panose="020B0604020202020204" pitchFamily="34" charset="0"/>
                <a:cs typeface="Arial" panose="020B0604020202020204" pitchFamily="34" charset="0"/>
              </a:rPr>
              <a:t>does it contain?</a:t>
            </a:r>
          </a:p>
          <a:p>
            <a:pPr marL="514350" indent="-514350">
              <a:buFont typeface="+mj-lt"/>
              <a:buAutoNum type="arabicPeriod"/>
            </a:pPr>
            <a:r>
              <a:rPr lang="en-GB" sz="3200" dirty="0">
                <a:latin typeface="Arial" panose="020B0604020202020204" pitchFamily="34" charset="0"/>
                <a:cs typeface="Arial" panose="020B0604020202020204" pitchFamily="34" charset="0"/>
              </a:rPr>
              <a:t>What </a:t>
            </a:r>
            <a:r>
              <a:rPr lang="en-GB" sz="3200" b="1" dirty="0">
                <a:latin typeface="Arial" panose="020B0604020202020204" pitchFamily="34" charset="0"/>
                <a:cs typeface="Arial" panose="020B0604020202020204" pitchFamily="34" charset="0"/>
              </a:rPr>
              <a:t>section 75 research </a:t>
            </a:r>
            <a:r>
              <a:rPr lang="en-GB" sz="3200" dirty="0">
                <a:latin typeface="Arial" panose="020B0604020202020204" pitchFamily="34" charset="0"/>
                <a:cs typeface="Arial" panose="020B0604020202020204" pitchFamily="34" charset="0"/>
              </a:rPr>
              <a:t>is currently available using the NI Longitudinal Study?</a:t>
            </a:r>
          </a:p>
          <a:p>
            <a:pPr marL="514350" indent="-514350">
              <a:buFont typeface="+mj-lt"/>
              <a:buAutoNum type="arabicPeriod"/>
            </a:pPr>
            <a:r>
              <a:rPr lang="en-GB" sz="3200" b="1" dirty="0">
                <a:latin typeface="Arial" panose="020B0604020202020204" pitchFamily="34" charset="0"/>
                <a:cs typeface="Arial" panose="020B0604020202020204" pitchFamily="34" charset="0"/>
              </a:rPr>
              <a:t>How can it be used </a:t>
            </a:r>
            <a:r>
              <a:rPr lang="en-GB" sz="3200" dirty="0">
                <a:latin typeface="Arial" panose="020B0604020202020204" pitchFamily="34" charset="0"/>
                <a:cs typeface="Arial" panose="020B0604020202020204" pitchFamily="34" charset="0"/>
              </a:rPr>
              <a:t>to undertake new research relating to section 75 data/policies?</a:t>
            </a:r>
          </a:p>
          <a:p>
            <a:pPr marL="514350" indent="-514350">
              <a:buFont typeface="+mj-lt"/>
              <a:buAutoNum type="arabicPeriod"/>
            </a:pPr>
            <a:r>
              <a:rPr lang="en-GB" sz="3200" b="1" dirty="0">
                <a:latin typeface="Arial" panose="020B0604020202020204" pitchFamily="34" charset="0"/>
                <a:cs typeface="Arial" panose="020B0604020202020204" pitchFamily="34" charset="0"/>
              </a:rPr>
              <a:t>Who to contact </a:t>
            </a:r>
            <a:r>
              <a:rPr lang="en-GB" sz="3200" dirty="0">
                <a:latin typeface="Arial" panose="020B0604020202020204" pitchFamily="34" charset="0"/>
                <a:cs typeface="Arial" panose="020B0604020202020204" pitchFamily="34" charset="0"/>
              </a:rPr>
              <a:t>if you’d like to discuss project ideas?</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294" y="365125"/>
            <a:ext cx="3099506" cy="1689485"/>
          </a:xfrm>
          <a:prstGeom prst="rect">
            <a:avLst/>
          </a:prstGeom>
        </p:spPr>
      </p:pic>
    </p:spTree>
    <p:extLst>
      <p:ext uri="{BB962C8B-B14F-4D97-AF65-F5344CB8AC3E}">
        <p14:creationId xmlns:p14="http://schemas.microsoft.com/office/powerpoint/2010/main" val="309266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725B-FE41-4AA5-AAD8-EA6A85A30D01}"/>
              </a:ext>
            </a:extLst>
          </p:cNvPr>
          <p:cNvSpPr>
            <a:spLocks noGrp="1"/>
          </p:cNvSpPr>
          <p:nvPr>
            <p:ph type="title"/>
          </p:nvPr>
        </p:nvSpPr>
        <p:spPr>
          <a:xfrm>
            <a:off x="8867955" y="618681"/>
            <a:ext cx="2839413" cy="4794567"/>
          </a:xfrm>
        </p:spPr>
        <p:txBody>
          <a:bodyPr vert="horz" lIns="91440" tIns="45720" rIns="91440" bIns="45720" rtlCol="0" anchor="ctr">
            <a:normAutofit/>
          </a:bodyPr>
          <a:lstStyle/>
          <a:p>
            <a:pPr algn="ctr"/>
            <a:r>
              <a:rPr lang="en-US" sz="4000" dirty="0">
                <a:solidFill>
                  <a:srgbClr val="FFFFFF"/>
                </a:solidFill>
                <a:latin typeface="Arial" panose="020B0604020202020204" pitchFamily="34" charset="0"/>
                <a:cs typeface="Arial" panose="020B0604020202020204" pitchFamily="34" charset="0"/>
              </a:rPr>
              <a:t>Dr Evelyn Collins</a:t>
            </a:r>
          </a:p>
        </p:txBody>
      </p:sp>
      <p:pic>
        <p:nvPicPr>
          <p:cNvPr id="5" name="Content Placeholder 4">
            <a:extLst>
              <a:ext uri="{FF2B5EF4-FFF2-40B4-BE49-F238E27FC236}">
                <a16:creationId xmlns:a16="http://schemas.microsoft.com/office/drawing/2014/main" id="{B326EAF9-DCFC-484E-9C62-BC58053E7392}"/>
              </a:ext>
            </a:extLst>
          </p:cNvPr>
          <p:cNvPicPr>
            <a:picLocks noGrp="1" noChangeAspect="1"/>
          </p:cNvPicPr>
          <p:nvPr>
            <p:ph idx="1"/>
          </p:nvPr>
        </p:nvPicPr>
        <p:blipFill rotWithShape="1">
          <a:blip r:embed="rId3"/>
          <a:srcRect t="7831" r="-1" b="9380"/>
          <a:stretch/>
        </p:blipFill>
        <p:spPr>
          <a:xfrm>
            <a:off x="976251" y="942538"/>
            <a:ext cx="7163222" cy="4808332"/>
          </a:xfrm>
          <a:prstGeom prst="rect">
            <a:avLst/>
          </a:prstGeom>
          <a:effectLst/>
        </p:spPr>
      </p:pic>
    </p:spTree>
    <p:extLst>
      <p:ext uri="{BB962C8B-B14F-4D97-AF65-F5344CB8AC3E}">
        <p14:creationId xmlns:p14="http://schemas.microsoft.com/office/powerpoint/2010/main" val="89230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le 1"/>
          <p:cNvSpPr txBox="1">
            <a:spLocks noGrp="1"/>
          </p:cNvSpPr>
          <p:nvPr>
            <p:ph type="title"/>
          </p:nvPr>
        </p:nvSpPr>
        <p:spPr>
          <a:prstGeom prst="rect">
            <a:avLst/>
          </a:prstGeom>
        </p:spPr>
        <p:txBody>
          <a:bodyPr>
            <a:normAutofit/>
          </a:bodyPr>
          <a:lstStyle/>
          <a:p>
            <a:r>
              <a:rPr lang="en-GB" sz="3600" b="1" u="sng" dirty="0">
                <a:latin typeface="Arial" panose="020B0604020202020204" pitchFamily="34" charset="0"/>
                <a:cs typeface="Arial" panose="020B0604020202020204" pitchFamily="34" charset="0"/>
              </a:rPr>
              <a:t>Event Summary</a:t>
            </a:r>
            <a:endParaRPr sz="3600" b="1" u="sng"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38200" y="1909011"/>
            <a:ext cx="10515600" cy="4675842"/>
          </a:xfrm>
        </p:spPr>
        <p:txBody>
          <a:bodyPr>
            <a:normAutofit lnSpcReduction="10000"/>
          </a:bodyPr>
          <a:lstStyle/>
          <a:p>
            <a:r>
              <a:rPr lang="en-GB" sz="3200" b="1" dirty="0">
                <a:solidFill>
                  <a:srgbClr val="FF0000"/>
                </a:solidFill>
                <a:latin typeface="Arial" panose="020B0604020202020204" pitchFamily="34" charset="0"/>
                <a:cs typeface="Arial" panose="020B0604020202020204" pitchFamily="34" charset="0"/>
              </a:rPr>
              <a:t>A starting point not an end point - </a:t>
            </a:r>
            <a:r>
              <a:rPr lang="en-GB" sz="3200" dirty="0">
                <a:latin typeface="Arial" panose="020B0604020202020204" pitchFamily="34" charset="0"/>
                <a:cs typeface="Arial" panose="020B0604020202020204" pitchFamily="34" charset="0"/>
              </a:rPr>
              <a:t>S75 Data signposting Guide. </a:t>
            </a:r>
          </a:p>
          <a:p>
            <a:pPr marL="0" indent="0">
              <a:buNone/>
            </a:pPr>
            <a:endParaRPr lang="en-GB" sz="3200" dirty="0">
              <a:solidFill>
                <a:srgbClr val="FF0000"/>
              </a:solidFill>
              <a:latin typeface="Arial" panose="020B0604020202020204" pitchFamily="34" charset="0"/>
              <a:cs typeface="Arial" panose="020B0604020202020204" pitchFamily="34" charset="0"/>
            </a:endParaRPr>
          </a:p>
          <a:p>
            <a:r>
              <a:rPr lang="en-GB" sz="3200" b="1" dirty="0">
                <a:solidFill>
                  <a:srgbClr val="FF0000"/>
                </a:solidFill>
                <a:latin typeface="Arial" panose="020B0604020202020204" pitchFamily="34" charset="0"/>
                <a:cs typeface="Arial" panose="020B0604020202020204" pitchFamily="34" charset="0"/>
              </a:rPr>
              <a:t>Seek advice/support </a:t>
            </a:r>
            <a:r>
              <a:rPr lang="en-GB" sz="3200" dirty="0">
                <a:latin typeface="Arial" panose="020B0604020202020204" pitchFamily="34" charset="0"/>
                <a:cs typeface="Arial" panose="020B0604020202020204" pitchFamily="34" charset="0"/>
              </a:rPr>
              <a:t>from NISRA, Longitudinal survey, Departmental Statisticians, ECNI – mainly </a:t>
            </a:r>
            <a:r>
              <a:rPr lang="en-GB" sz="3200" b="1" dirty="0">
                <a:solidFill>
                  <a:srgbClr val="0070C0"/>
                </a:solidFill>
                <a:latin typeface="Arial" panose="020B0604020202020204" pitchFamily="34" charset="0"/>
                <a:cs typeface="Arial" panose="020B0604020202020204" pitchFamily="34" charset="0"/>
              </a:rPr>
              <a:t>population level </a:t>
            </a:r>
            <a:r>
              <a:rPr lang="en-GB" sz="3200" dirty="0">
                <a:latin typeface="Arial" panose="020B0604020202020204" pitchFamily="34" charset="0"/>
                <a:cs typeface="Arial" panose="020B0604020202020204" pitchFamily="34" charset="0"/>
              </a:rPr>
              <a:t>data</a:t>
            </a:r>
          </a:p>
          <a:p>
            <a:pPr marL="0" indent="0">
              <a:buNone/>
            </a:pPr>
            <a:endParaRPr lang="en-GB" sz="3200" dirty="0">
              <a:latin typeface="Arial" panose="020B0604020202020204" pitchFamily="34" charset="0"/>
              <a:cs typeface="Arial" panose="020B0604020202020204" pitchFamily="34" charset="0"/>
            </a:endParaRPr>
          </a:p>
          <a:p>
            <a:r>
              <a:rPr lang="en-GB" sz="3200" b="1" dirty="0">
                <a:solidFill>
                  <a:srgbClr val="FF0000"/>
                </a:solidFill>
                <a:latin typeface="Arial" panose="020B0604020202020204" pitchFamily="34" charset="0"/>
                <a:cs typeface="Arial" panose="020B0604020202020204" pitchFamily="34" charset="0"/>
              </a:rPr>
              <a:t>Establish your S75 monitoring systems </a:t>
            </a:r>
            <a:r>
              <a:rPr lang="en-GB" sz="3200" dirty="0">
                <a:latin typeface="Arial" panose="020B0604020202020204" pitchFamily="34" charset="0"/>
                <a:cs typeface="Arial" panose="020B0604020202020204" pitchFamily="34" charset="0"/>
              </a:rPr>
              <a:t>for all policies adopted – i.e. </a:t>
            </a:r>
            <a:r>
              <a:rPr lang="en-GB" sz="3200" b="1" dirty="0">
                <a:solidFill>
                  <a:srgbClr val="0070C0"/>
                </a:solidFill>
                <a:latin typeface="Arial" panose="020B0604020202020204" pitchFamily="34" charset="0"/>
                <a:cs typeface="Arial" panose="020B0604020202020204" pitchFamily="34" charset="0"/>
              </a:rPr>
              <a:t>organisational/service level data</a:t>
            </a:r>
            <a:r>
              <a:rPr lang="en-GB" sz="320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0F9B87A3-DC9F-4FBB-9921-1FF86C25F74B}"/>
              </a:ext>
            </a:extLst>
          </p:cNvPr>
          <p:cNvPicPr>
            <a:picLocks noChangeAspect="1"/>
          </p:cNvPicPr>
          <p:nvPr/>
        </p:nvPicPr>
        <p:blipFill>
          <a:blip r:embed="rId3"/>
          <a:stretch>
            <a:fillRect/>
          </a:stretch>
        </p:blipFill>
        <p:spPr>
          <a:xfrm>
            <a:off x="8213558" y="365126"/>
            <a:ext cx="3140242" cy="1543885"/>
          </a:xfrm>
          <a:prstGeom prst="rect">
            <a:avLst/>
          </a:prstGeom>
        </p:spPr>
      </p:pic>
    </p:spTree>
    <p:extLst>
      <p:ext uri="{BB962C8B-B14F-4D97-AF65-F5344CB8AC3E}">
        <p14:creationId xmlns:p14="http://schemas.microsoft.com/office/powerpoint/2010/main" val="3605806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latin typeface="Arial" panose="020B0604020202020204" pitchFamily="34" charset="0"/>
                <a:cs typeface="Arial" panose="020B0604020202020204" pitchFamily="34" charset="0"/>
              </a:rPr>
              <a:t>Next Steps / Action</a:t>
            </a:r>
          </a:p>
        </p:txBody>
      </p:sp>
      <p:sp>
        <p:nvSpPr>
          <p:cNvPr id="3" name="Content Placeholder 2"/>
          <p:cNvSpPr>
            <a:spLocks noGrp="1"/>
          </p:cNvSpPr>
          <p:nvPr>
            <p:ph idx="1"/>
          </p:nvPr>
        </p:nvSpPr>
        <p:spPr>
          <a:xfrm>
            <a:off x="838200" y="2052997"/>
            <a:ext cx="10515600" cy="4615451"/>
          </a:xfrm>
        </p:spPr>
        <p:txBody>
          <a:bodyPr>
            <a:normAutofit/>
          </a:bodyPr>
          <a:lstStyle/>
          <a:p>
            <a:r>
              <a:rPr lang="en-GB" sz="3200" b="1" dirty="0">
                <a:solidFill>
                  <a:srgbClr val="FF0000"/>
                </a:solidFill>
                <a:latin typeface="Arial" panose="020B0604020202020204" pitchFamily="34" charset="0"/>
                <a:cs typeface="Arial" panose="020B0604020202020204" pitchFamily="34" charset="0"/>
              </a:rPr>
              <a:t>Use the S75 Data signposting Guide</a:t>
            </a:r>
            <a:r>
              <a:rPr lang="en-GB" sz="3200" b="1" dirty="0">
                <a:latin typeface="Arial" panose="020B0604020202020204" pitchFamily="34" charset="0"/>
                <a:cs typeface="Arial" panose="020B0604020202020204" pitchFamily="34" charset="0"/>
              </a:rPr>
              <a:t>!</a:t>
            </a:r>
          </a:p>
          <a:p>
            <a:r>
              <a:rPr lang="en-GB" sz="3200" b="1" dirty="0">
                <a:solidFill>
                  <a:srgbClr val="FF0000"/>
                </a:solidFill>
                <a:latin typeface="Arial" panose="020B0604020202020204" pitchFamily="34" charset="0"/>
                <a:cs typeface="Arial" panose="020B0604020202020204" pitchFamily="34" charset="0"/>
              </a:rPr>
              <a:t>View additional resources </a:t>
            </a:r>
            <a:r>
              <a:rPr lang="en-GB" sz="3200" dirty="0">
                <a:latin typeface="Arial" panose="020B0604020202020204" pitchFamily="34" charset="0"/>
                <a:cs typeface="Arial" panose="020B0604020202020204" pitchFamily="34" charset="0"/>
              </a:rPr>
              <a:t>– links emailed to you.</a:t>
            </a:r>
          </a:p>
          <a:p>
            <a:r>
              <a:rPr lang="en-GB" sz="3200" b="1" dirty="0">
                <a:solidFill>
                  <a:srgbClr val="FF0000"/>
                </a:solidFill>
                <a:latin typeface="Arial" panose="020B0604020202020204" pitchFamily="34" charset="0"/>
                <a:cs typeface="Arial" panose="020B0604020202020204" pitchFamily="34" charset="0"/>
              </a:rPr>
              <a:t>Recording of Webinar </a:t>
            </a:r>
            <a:r>
              <a:rPr lang="en-GB" sz="3200" dirty="0">
                <a:latin typeface="Arial" panose="020B0604020202020204" pitchFamily="34" charset="0"/>
                <a:cs typeface="Arial" panose="020B0604020202020204" pitchFamily="34" charset="0"/>
              </a:rPr>
              <a:t>: Encourage others to view</a:t>
            </a:r>
          </a:p>
          <a:p>
            <a:r>
              <a:rPr lang="en-GB" sz="3200" b="1" dirty="0">
                <a:solidFill>
                  <a:srgbClr val="FF0000"/>
                </a:solidFill>
                <a:latin typeface="Arial" panose="020B0604020202020204" pitchFamily="34" charset="0"/>
                <a:cs typeface="Arial" panose="020B0604020202020204" pitchFamily="34" charset="0"/>
              </a:rPr>
              <a:t>Demonstrate Leadership </a:t>
            </a:r>
            <a:r>
              <a:rPr lang="en-GB" sz="3200" dirty="0">
                <a:latin typeface="Arial" panose="020B0604020202020204" pitchFamily="34" charset="0"/>
                <a:cs typeface="Arial" panose="020B0604020202020204" pitchFamily="34" charset="0"/>
              </a:rPr>
              <a:t>– Discuss the need for equality data broken down by S75 categories.</a:t>
            </a:r>
          </a:p>
          <a:p>
            <a:r>
              <a:rPr lang="en-GB" sz="3200" b="1" dirty="0">
                <a:solidFill>
                  <a:srgbClr val="FF0000"/>
                </a:solidFill>
                <a:latin typeface="Arial" panose="020B0604020202020204" pitchFamily="34" charset="0"/>
                <a:cs typeface="Arial" panose="020B0604020202020204" pitchFamily="34" charset="0"/>
              </a:rPr>
              <a:t>Evaluation</a:t>
            </a:r>
            <a:r>
              <a:rPr lang="en-GB" sz="3200" dirty="0">
                <a:latin typeface="Arial" panose="020B0604020202020204" pitchFamily="34" charset="0"/>
                <a:cs typeface="Arial" panose="020B0604020202020204" pitchFamily="34" charset="0"/>
              </a:rPr>
              <a:t> – short survey monkey</a:t>
            </a:r>
          </a:p>
          <a:p>
            <a:endParaRPr lang="en-GB" sz="3200" dirty="0">
              <a:latin typeface="Arial" panose="020B0604020202020204" pitchFamily="34" charset="0"/>
              <a:cs typeface="Arial" panose="020B0604020202020204" pitchFamily="34" charset="0"/>
            </a:endParaRPr>
          </a:p>
          <a:p>
            <a:pPr marL="0" indent="0" algn="ctr">
              <a:buNone/>
            </a:pPr>
            <a:r>
              <a:rPr lang="en-GB" sz="3200" b="1" dirty="0">
                <a:latin typeface="Arial" panose="020B0604020202020204" pitchFamily="34" charset="0"/>
                <a:cs typeface="Arial" panose="020B0604020202020204" pitchFamily="34" charset="0"/>
              </a:rPr>
              <a:t>Thankyou</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0421" y="551861"/>
            <a:ext cx="3573379" cy="1138827"/>
          </a:xfrm>
          <a:prstGeom prst="rect">
            <a:avLst/>
          </a:prstGeom>
        </p:spPr>
      </p:pic>
    </p:spTree>
    <p:extLst>
      <p:ext uri="{BB962C8B-B14F-4D97-AF65-F5344CB8AC3E}">
        <p14:creationId xmlns:p14="http://schemas.microsoft.com/office/powerpoint/2010/main" val="115587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D6CC-A594-4242-82C4-224E2A7B5ED5}"/>
              </a:ext>
            </a:extLst>
          </p:cNvPr>
          <p:cNvSpPr>
            <a:spLocks noGrp="1"/>
          </p:cNvSpPr>
          <p:nvPr>
            <p:ph type="title"/>
          </p:nvPr>
        </p:nvSpPr>
        <p:spPr/>
        <p:txBody>
          <a:bodyPr>
            <a:normAutofit/>
          </a:bodyPr>
          <a:lstStyle/>
          <a:p>
            <a:r>
              <a:rPr lang="en-GB" sz="3600" b="1" u="sng" dirty="0">
                <a:latin typeface="Arial" panose="020B0604020202020204" pitchFamily="34" charset="0"/>
                <a:cs typeface="Arial" panose="020B0604020202020204" pitchFamily="34" charset="0"/>
              </a:rPr>
              <a:t>Aims of the Webinar</a:t>
            </a:r>
          </a:p>
        </p:txBody>
      </p:sp>
      <p:sp>
        <p:nvSpPr>
          <p:cNvPr id="3" name="Content Placeholder 2">
            <a:extLst>
              <a:ext uri="{FF2B5EF4-FFF2-40B4-BE49-F238E27FC236}">
                <a16:creationId xmlns:a16="http://schemas.microsoft.com/office/drawing/2014/main" id="{9AC64585-3EA0-48BF-BF0B-56B8A2904348}"/>
              </a:ext>
            </a:extLst>
          </p:cNvPr>
          <p:cNvSpPr>
            <a:spLocks noGrp="1"/>
          </p:cNvSpPr>
          <p:nvPr>
            <p:ph idx="1"/>
          </p:nvPr>
        </p:nvSpPr>
        <p:spPr>
          <a:xfrm>
            <a:off x="506078" y="1758156"/>
            <a:ext cx="10515600" cy="4351338"/>
          </a:xfrm>
        </p:spPr>
        <p:txBody>
          <a:bodyPr>
            <a:normAutofit fontScale="92500" lnSpcReduction="10000"/>
          </a:bodyPr>
          <a:lstStyle/>
          <a:p>
            <a:pPr marL="0" indent="0">
              <a:buNone/>
            </a:pPr>
            <a:r>
              <a:rPr lang="en-GB" sz="3000" baseline="0" dirty="0">
                <a:solidFill>
                  <a:schemeClr val="tx1"/>
                </a:solidFill>
                <a:latin typeface="Arial" panose="020B0604020202020204" pitchFamily="34" charset="0"/>
                <a:cs typeface="Arial" panose="020B0604020202020204" pitchFamily="34" charset="0"/>
              </a:rPr>
              <a:t>That attendees will:</a:t>
            </a:r>
          </a:p>
          <a:p>
            <a:pPr marL="0" indent="0">
              <a:buNone/>
            </a:pPr>
            <a:endParaRPr lang="en-GB" sz="3000" dirty="0">
              <a:latin typeface="Arial" panose="020B0604020202020204" pitchFamily="34" charset="0"/>
              <a:cs typeface="Arial" panose="020B0604020202020204" pitchFamily="34" charset="0"/>
            </a:endParaRPr>
          </a:p>
          <a:p>
            <a:pPr marL="514350" indent="-514350">
              <a:lnSpc>
                <a:spcPct val="100000"/>
              </a:lnSpc>
              <a:buFont typeface="+mj-lt"/>
              <a:buAutoNum type="arabicPeriod"/>
            </a:pPr>
            <a:r>
              <a:rPr lang="en-GB" sz="3000" dirty="0">
                <a:latin typeface="Arial" panose="020B0604020202020204" pitchFamily="34" charset="0"/>
                <a:cs typeface="Arial" panose="020B0604020202020204" pitchFamily="34" charset="0"/>
              </a:rPr>
              <a:t>Understand</a:t>
            </a:r>
            <a:r>
              <a:rPr lang="en-GB" sz="3000" baseline="0" dirty="0">
                <a:solidFill>
                  <a:schemeClr val="tx1"/>
                </a:solidFill>
                <a:latin typeface="Arial" panose="020B0604020202020204" pitchFamily="34" charset="0"/>
                <a:cs typeface="Arial" panose="020B0604020202020204" pitchFamily="34" charset="0"/>
              </a:rPr>
              <a:t> the </a:t>
            </a:r>
            <a:r>
              <a:rPr lang="en-GB" sz="3000" b="1" baseline="0" dirty="0">
                <a:latin typeface="Arial" panose="020B0604020202020204" pitchFamily="34" charset="0"/>
                <a:cs typeface="Arial" panose="020B0604020202020204" pitchFamily="34" charset="0"/>
              </a:rPr>
              <a:t>need for and uses of </a:t>
            </a:r>
            <a:r>
              <a:rPr lang="en-GB" sz="3000" b="1" dirty="0">
                <a:latin typeface="Arial" panose="020B0604020202020204" pitchFamily="34" charset="0"/>
                <a:cs typeface="Arial" panose="020B0604020202020204" pitchFamily="34" charset="0"/>
              </a:rPr>
              <a:t>Section 75 </a:t>
            </a:r>
            <a:r>
              <a:rPr lang="en-GB" sz="3000" b="1" baseline="0" dirty="0">
                <a:latin typeface="Arial" panose="020B0604020202020204" pitchFamily="34" charset="0"/>
                <a:cs typeface="Arial" panose="020B0604020202020204" pitchFamily="34" charset="0"/>
              </a:rPr>
              <a:t>equality data. </a:t>
            </a:r>
          </a:p>
          <a:p>
            <a:pPr marL="514350" indent="-514350">
              <a:lnSpc>
                <a:spcPct val="100000"/>
              </a:lnSpc>
              <a:buFont typeface="+mj-lt"/>
              <a:buAutoNum type="arabicPeriod"/>
            </a:pPr>
            <a:endParaRPr lang="en-GB" sz="3000" b="1" dirty="0">
              <a:latin typeface="Arial" panose="020B0604020202020204" pitchFamily="34" charset="0"/>
              <a:cs typeface="Arial" panose="020B0604020202020204" pitchFamily="34" charset="0"/>
            </a:endParaRPr>
          </a:p>
          <a:p>
            <a:pPr marL="514350" indent="-514350">
              <a:lnSpc>
                <a:spcPct val="100000"/>
              </a:lnSpc>
              <a:buFont typeface="+mj-lt"/>
              <a:buAutoNum type="arabicPeriod"/>
            </a:pPr>
            <a:r>
              <a:rPr lang="en-GB" sz="3000" b="1" baseline="0" dirty="0">
                <a:solidFill>
                  <a:schemeClr val="tx1"/>
                </a:solidFill>
                <a:latin typeface="Arial" panose="020B0604020202020204" pitchFamily="34" charset="0"/>
                <a:cs typeface="Arial" panose="020B0604020202020204" pitchFamily="34" charset="0"/>
              </a:rPr>
              <a:t>Be aware of the key content areas</a:t>
            </a:r>
            <a:r>
              <a:rPr lang="en-GB" sz="3000" baseline="0" dirty="0">
                <a:solidFill>
                  <a:schemeClr val="tx1"/>
                </a:solidFill>
                <a:latin typeface="Arial" panose="020B0604020202020204" pitchFamily="34" charset="0"/>
                <a:cs typeface="Arial" panose="020B0604020202020204" pitchFamily="34" charset="0"/>
              </a:rPr>
              <a:t> in the </a:t>
            </a:r>
            <a:r>
              <a:rPr lang="en-GB" sz="3000" dirty="0">
                <a:latin typeface="Arial" panose="020B0604020202020204" pitchFamily="34" charset="0"/>
                <a:cs typeface="Arial" panose="020B0604020202020204" pitchFamily="34" charset="0"/>
              </a:rPr>
              <a:t>signposting guide.</a:t>
            </a:r>
          </a:p>
          <a:p>
            <a:pPr marL="514350" indent="-514350">
              <a:lnSpc>
                <a:spcPct val="100000"/>
              </a:lnSpc>
              <a:buFont typeface="+mj-lt"/>
              <a:buAutoNum type="arabicPeriod"/>
            </a:pPr>
            <a:endParaRPr lang="en-GB" sz="3000" dirty="0">
              <a:latin typeface="Arial" panose="020B0604020202020204" pitchFamily="34" charset="0"/>
              <a:cs typeface="Arial" panose="020B0604020202020204" pitchFamily="34" charset="0"/>
            </a:endParaRPr>
          </a:p>
          <a:p>
            <a:pPr marL="514350" indent="-514350">
              <a:lnSpc>
                <a:spcPct val="100000"/>
              </a:lnSpc>
              <a:buFont typeface="+mj-lt"/>
              <a:buAutoNum type="arabicPeriod"/>
            </a:pPr>
            <a:r>
              <a:rPr lang="en-GB" sz="3000" b="1" baseline="0" dirty="0">
                <a:solidFill>
                  <a:schemeClr val="tx1"/>
                </a:solidFill>
                <a:latin typeface="Arial" panose="020B0604020202020204" pitchFamily="34" charset="0"/>
                <a:cs typeface="Arial" panose="020B0604020202020204" pitchFamily="34" charset="0"/>
              </a:rPr>
              <a:t>Use the </a:t>
            </a:r>
            <a:r>
              <a:rPr lang="en-GB" sz="3000" b="1" dirty="0">
                <a:latin typeface="Arial" panose="020B0604020202020204" pitchFamily="34" charset="0"/>
                <a:cs typeface="Arial" panose="020B0604020202020204" pitchFamily="34" charset="0"/>
              </a:rPr>
              <a:t>S75 data signposting Guide </a:t>
            </a:r>
            <a:r>
              <a:rPr lang="en-GB" sz="3000" dirty="0">
                <a:latin typeface="Arial" panose="020B0604020202020204" pitchFamily="34" charset="0"/>
                <a:cs typeface="Arial" panose="020B0604020202020204" pitchFamily="34" charset="0"/>
              </a:rPr>
              <a:t>and associated resources, </a:t>
            </a:r>
            <a:r>
              <a:rPr lang="en-GB" sz="3000" baseline="0" dirty="0">
                <a:solidFill>
                  <a:schemeClr val="tx1"/>
                </a:solidFill>
                <a:latin typeface="Arial" panose="020B0604020202020204" pitchFamily="34" charset="0"/>
                <a:cs typeface="Arial" panose="020B0604020202020204" pitchFamily="34" charset="0"/>
              </a:rPr>
              <a:t>after todays event. </a:t>
            </a:r>
          </a:p>
          <a:p>
            <a:endParaRPr lang="en-GB" dirty="0"/>
          </a:p>
        </p:txBody>
      </p:sp>
      <p:pic>
        <p:nvPicPr>
          <p:cNvPr id="5" name="Picture 4">
            <a:extLst>
              <a:ext uri="{FF2B5EF4-FFF2-40B4-BE49-F238E27FC236}">
                <a16:creationId xmlns:a16="http://schemas.microsoft.com/office/drawing/2014/main" id="{0DA993C7-BFF2-4107-9E9F-7900F0087C98}"/>
              </a:ext>
            </a:extLst>
          </p:cNvPr>
          <p:cNvPicPr>
            <a:picLocks noChangeAspect="1"/>
          </p:cNvPicPr>
          <p:nvPr/>
        </p:nvPicPr>
        <p:blipFill>
          <a:blip r:embed="rId3"/>
          <a:stretch>
            <a:fillRect/>
          </a:stretch>
        </p:blipFill>
        <p:spPr>
          <a:xfrm>
            <a:off x="9104647" y="233406"/>
            <a:ext cx="2581275" cy="2429584"/>
          </a:xfrm>
          <a:prstGeom prst="rect">
            <a:avLst/>
          </a:prstGeom>
        </p:spPr>
      </p:pic>
    </p:spTree>
    <p:extLst>
      <p:ext uri="{BB962C8B-B14F-4D97-AF65-F5344CB8AC3E}">
        <p14:creationId xmlns:p14="http://schemas.microsoft.com/office/powerpoint/2010/main" val="151311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554163"/>
          </a:xfrm>
        </p:spPr>
        <p:txBody>
          <a:bodyPr>
            <a:normAutofit/>
          </a:bodyPr>
          <a:lstStyle/>
          <a:p>
            <a:pPr algn="ctr"/>
            <a:r>
              <a:rPr lang="en-GB" sz="3600" b="1" u="sng" dirty="0">
                <a:latin typeface="Arial" panose="020B0604020202020204" pitchFamily="34" charset="0"/>
                <a:cs typeface="Arial" panose="020B0604020202020204" pitchFamily="34" charset="0"/>
              </a:rPr>
              <a:t>Structure of Webinar </a:t>
            </a:r>
            <a:r>
              <a:rPr lang="en-GB" sz="3600" b="1" dirty="0">
                <a:latin typeface="Arial" panose="020B0604020202020204" pitchFamily="34" charset="0"/>
                <a:cs typeface="Arial" panose="020B0604020202020204" pitchFamily="34" charset="0"/>
              </a:rPr>
              <a:t>– 5 key messages</a:t>
            </a:r>
          </a:p>
        </p:txBody>
      </p:sp>
      <p:sp>
        <p:nvSpPr>
          <p:cNvPr id="3" name="Content Placeholder 2"/>
          <p:cNvSpPr>
            <a:spLocks noGrp="1"/>
          </p:cNvSpPr>
          <p:nvPr>
            <p:ph idx="1"/>
          </p:nvPr>
        </p:nvSpPr>
        <p:spPr>
          <a:xfrm>
            <a:off x="838200" y="1593410"/>
            <a:ext cx="10515600" cy="4583553"/>
          </a:xfrm>
        </p:spPr>
        <p:txBody>
          <a:bodyPr>
            <a:normAutofit/>
          </a:bodyPr>
          <a:lstStyle/>
          <a:p>
            <a:pPr marL="0" indent="0">
              <a:buNone/>
            </a:pPr>
            <a:endParaRPr lang="en-GB" b="1" dirty="0"/>
          </a:p>
          <a:p>
            <a:endParaRPr lang="en-GB" b="1" dirty="0">
              <a:solidFill>
                <a:srgbClr val="FF0000"/>
              </a:solidFill>
            </a:endParaRPr>
          </a:p>
        </p:txBody>
      </p:sp>
      <p:sp>
        <p:nvSpPr>
          <p:cNvPr id="6" name="TextBox 5">
            <a:extLst>
              <a:ext uri="{FF2B5EF4-FFF2-40B4-BE49-F238E27FC236}">
                <a16:creationId xmlns:a16="http://schemas.microsoft.com/office/drawing/2014/main" id="{6965EF52-0C69-4257-AC4E-C57657734775}"/>
              </a:ext>
            </a:extLst>
          </p:cNvPr>
          <p:cNvSpPr txBox="1"/>
          <p:nvPr/>
        </p:nvSpPr>
        <p:spPr>
          <a:xfrm>
            <a:off x="838200" y="1291500"/>
            <a:ext cx="10515600" cy="4823628"/>
          </a:xfrm>
          <a:prstGeom prst="rect">
            <a:avLst/>
          </a:prstGeom>
          <a:noFill/>
        </p:spPr>
        <p:txBody>
          <a:bodyPr wrap="square">
            <a:spAutoFit/>
          </a:bodyPr>
          <a:lstStyle/>
          <a:p>
            <a:pPr marL="342900" indent="-342900">
              <a:lnSpc>
                <a:spcPct val="107000"/>
              </a:lnSpc>
              <a:spcAft>
                <a:spcPts val="800"/>
              </a:spcAft>
              <a:buFont typeface="+mj-lt"/>
              <a:buAutoNum type="arabicPeriod"/>
            </a:pP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What do we mean by ‘</a:t>
            </a:r>
            <a:r>
              <a:rPr lang="en-GB" sz="28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Equality </a:t>
            </a:r>
            <a:r>
              <a:rPr lang="en-GB" sz="2800" b="1" i="1" dirty="0">
                <a:solidFill>
                  <a:srgbClr val="FF0000"/>
                </a:solidFill>
                <a:latin typeface="Arial" panose="020B0604020202020204" pitchFamily="34" charset="0"/>
                <a:ea typeface="Calibri" panose="020F0502020204030204" pitchFamily="34" charset="0"/>
                <a:cs typeface="Arial" panose="020B0604020202020204" pitchFamily="34" charset="0"/>
              </a:rPr>
              <a:t>D</a:t>
            </a:r>
            <a:r>
              <a:rPr lang="en-GB" sz="28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ata</a:t>
            </a: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GB"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GB" sz="2800" dirty="0">
                <a:effectLst/>
                <a:latin typeface="Arial" panose="020B0604020202020204" pitchFamily="34" charset="0"/>
                <a:ea typeface="Calibri" panose="020F0502020204030204" pitchFamily="34" charset="0"/>
                <a:cs typeface="Arial" panose="020B0604020202020204" pitchFamily="34" charset="0"/>
              </a:rPr>
              <a:t> Dr Evelyn Collins, ECNI</a:t>
            </a:r>
            <a:endParaRPr lang="en-GB" sz="2800" b="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NICS perspective on S75 data</a:t>
            </a:r>
            <a:r>
              <a:rPr lang="en-GB"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en-GB" sz="2800" dirty="0">
                <a:effectLst/>
                <a:latin typeface="Arial" panose="020B0604020202020204" pitchFamily="34" charset="0"/>
                <a:ea typeface="Calibri" panose="020F0502020204030204" pitchFamily="34" charset="0"/>
                <a:cs typeface="Arial" panose="020B0604020202020204" pitchFamily="34" charset="0"/>
              </a:rPr>
              <a:t>Siobhan Broderick</a:t>
            </a:r>
            <a:r>
              <a:rPr lang="en-GB" sz="2800" dirty="0">
                <a:latin typeface="Arial" panose="020B0604020202020204" pitchFamily="34" charset="0"/>
                <a:ea typeface="Calibri" panose="020F0502020204030204" pitchFamily="34" charset="0"/>
                <a:cs typeface="Arial" panose="020B0604020202020204" pitchFamily="34" charset="0"/>
              </a:rPr>
              <a:t>, </a:t>
            </a:r>
            <a:r>
              <a:rPr lang="en-GB" sz="2800" dirty="0">
                <a:effectLst/>
                <a:latin typeface="Arial" panose="020B0604020202020204" pitchFamily="34" charset="0"/>
                <a:ea typeface="Calibri" panose="020F0502020204030204" pitchFamily="34" charset="0"/>
                <a:cs typeface="Arial" panose="020B0604020202020204" pitchFamily="34" charset="0"/>
              </a:rPr>
              <a:t>TEO</a:t>
            </a:r>
          </a:p>
          <a:p>
            <a:pPr marL="342900" indent="-342900">
              <a:lnSpc>
                <a:spcPct val="107000"/>
              </a:lnSpc>
              <a:spcAft>
                <a:spcPts val="800"/>
              </a:spcAft>
              <a:buFont typeface="+mj-lt"/>
              <a:buAutoNum type="arabicPeriod"/>
            </a:pP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Your Equality Scheme &amp; S75 Data Signposting Guide</a:t>
            </a:r>
            <a:r>
              <a:rPr lang="en-GB"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2800" dirty="0">
                <a:effectLst/>
                <a:latin typeface="Arial" panose="020B0604020202020204" pitchFamily="34" charset="0"/>
                <a:ea typeface="Calibri" panose="020F0502020204030204" pitchFamily="34" charset="0"/>
                <a:cs typeface="Arial" panose="020B0604020202020204" pitchFamily="34" charset="0"/>
              </a:rPr>
              <a:t>Patrice Hardy, ECNI		</a:t>
            </a:r>
          </a:p>
          <a:p>
            <a:pPr marL="342900" indent="-342900">
              <a:lnSpc>
                <a:spcPct val="107000"/>
              </a:lnSpc>
              <a:spcAft>
                <a:spcPts val="800"/>
              </a:spcAft>
              <a:buFont typeface="+mj-lt"/>
              <a:buAutoNum type="arabicPeriod"/>
            </a:pP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How to access NISRA S75 data?</a:t>
            </a:r>
            <a:r>
              <a:rPr lang="en-GB"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2800" dirty="0">
                <a:effectLst/>
                <a:latin typeface="Arial" panose="020B0604020202020204" pitchFamily="34" charset="0"/>
                <a:ea typeface="Calibri" panose="020F0502020204030204" pitchFamily="34" charset="0"/>
                <a:cs typeface="Arial" panose="020B0604020202020204" pitchFamily="34" charset="0"/>
              </a:rPr>
              <a:t>Eileen Crone, NISRA </a:t>
            </a:r>
          </a:p>
          <a:p>
            <a:pPr marL="342900" indent="-342900">
              <a:lnSpc>
                <a:spcPct val="107000"/>
              </a:lnSpc>
              <a:spcAft>
                <a:spcPts val="800"/>
              </a:spcAft>
              <a:buFont typeface="+mj-lt"/>
              <a:buAutoNum type="arabicPeriod"/>
            </a:pP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ECNI policy and research data</a:t>
            </a:r>
            <a:r>
              <a:rPr lang="en-GB"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en-GB" sz="2800" dirty="0">
                <a:effectLst/>
                <a:latin typeface="Arial" panose="020B0604020202020204" pitchFamily="34" charset="0"/>
                <a:ea typeface="Calibri" panose="020F0502020204030204" pitchFamily="34" charset="0"/>
                <a:cs typeface="Arial" panose="020B0604020202020204" pitchFamily="34" charset="0"/>
              </a:rPr>
              <a:t>Deborah Howe, ECNI</a:t>
            </a:r>
            <a:endParaRPr lang="en-GB" sz="2800" b="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NI Longitudinal Study </a:t>
            </a:r>
            <a:r>
              <a:rPr lang="en-GB" sz="28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GB" sz="2800" dirty="0">
                <a:effectLst/>
                <a:latin typeface="Arial" panose="020B0604020202020204" pitchFamily="34" charset="0"/>
                <a:ea typeface="Calibri" panose="020F0502020204030204" pitchFamily="34" charset="0"/>
                <a:cs typeface="Arial" panose="020B0604020202020204" pitchFamily="34" charset="0"/>
              </a:rPr>
              <a:t> Dr Estelle Lowry, QUB</a:t>
            </a:r>
          </a:p>
          <a:p>
            <a:pPr marL="342900" indent="-342900">
              <a:lnSpc>
                <a:spcPct val="107000"/>
              </a:lnSpc>
              <a:spcAft>
                <a:spcPts val="800"/>
              </a:spcAft>
              <a:buFont typeface="+mj-lt"/>
              <a:buAutoNum type="arabicPeriod"/>
            </a:pP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Summary and next </a:t>
            </a:r>
            <a:r>
              <a:rPr lang="en-GB" sz="2800" b="1" dirty="0">
                <a:solidFill>
                  <a:srgbClr val="FF0000"/>
                </a:solidFill>
                <a:latin typeface="Arial" panose="020B0604020202020204" pitchFamily="34" charset="0"/>
                <a:ea typeface="Calibri" panose="020F0502020204030204" pitchFamily="34" charset="0"/>
                <a:cs typeface="Arial" panose="020B0604020202020204" pitchFamily="34" charset="0"/>
              </a:rPr>
              <a:t>s</a:t>
            </a: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teps</a:t>
            </a:r>
            <a:r>
              <a:rPr lang="en-GB"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2800" dirty="0">
                <a:effectLst/>
                <a:latin typeface="Arial" panose="020B0604020202020204" pitchFamily="34" charset="0"/>
                <a:ea typeface="Calibri" panose="020F0502020204030204" pitchFamily="34" charset="0"/>
                <a:cs typeface="Arial" panose="020B0604020202020204" pitchFamily="34" charset="0"/>
              </a:rPr>
              <a:t>- Dr Evelyn Collins</a:t>
            </a:r>
          </a:p>
        </p:txBody>
      </p:sp>
    </p:spTree>
    <p:extLst>
      <p:ext uri="{BB962C8B-B14F-4D97-AF65-F5344CB8AC3E}">
        <p14:creationId xmlns:p14="http://schemas.microsoft.com/office/powerpoint/2010/main" val="1276067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7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4725B-FE41-4AA5-AAD8-EA6A85A30D01}"/>
              </a:ext>
            </a:extLst>
          </p:cNvPr>
          <p:cNvSpPr>
            <a:spLocks noGrp="1"/>
          </p:cNvSpPr>
          <p:nvPr>
            <p:ph type="title"/>
          </p:nvPr>
        </p:nvSpPr>
        <p:spPr>
          <a:xfrm>
            <a:off x="8728169" y="618681"/>
            <a:ext cx="3463831" cy="4794567"/>
          </a:xfrm>
        </p:spPr>
        <p:txBody>
          <a:bodyPr vert="horz" lIns="91440" tIns="45720" rIns="91440" bIns="45720" rtlCol="0" anchor="ctr">
            <a:normAutofit/>
          </a:bodyPr>
          <a:lstStyle/>
          <a:p>
            <a:pPr algn="ctr"/>
            <a:r>
              <a:rPr lang="en-US" sz="4000" dirty="0">
                <a:solidFill>
                  <a:srgbClr val="FFFFFF"/>
                </a:solidFill>
                <a:latin typeface="Arial" panose="020B0604020202020204" pitchFamily="34" charset="0"/>
                <a:cs typeface="Arial" panose="020B0604020202020204" pitchFamily="34" charset="0"/>
              </a:rPr>
              <a:t>Dr Evelyn </a:t>
            </a:r>
            <a:r>
              <a:rPr lang="en-US" sz="4000" dirty="0" smtClean="0">
                <a:solidFill>
                  <a:srgbClr val="FFFFFF"/>
                </a:solidFill>
                <a:latin typeface="Arial" panose="020B0604020202020204" pitchFamily="34" charset="0"/>
                <a:cs typeface="Arial" panose="020B0604020202020204" pitchFamily="34" charset="0"/>
              </a:rPr>
              <a:t>Collins CBE</a:t>
            </a:r>
            <a:endParaRPr lang="en-US" sz="4000" dirty="0">
              <a:solidFill>
                <a:srgbClr val="FFFFFF"/>
              </a:solidFill>
              <a:latin typeface="Arial" panose="020B0604020202020204" pitchFamily="34" charset="0"/>
              <a:cs typeface="Arial" panose="020B0604020202020204" pitchFamily="34" charset="0"/>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053368"/>
            <a:ext cx="7545123" cy="4959973"/>
          </a:xfrm>
        </p:spPr>
        <p:txBody>
          <a:bodyPr>
            <a:normAutofit/>
          </a:bodyPr>
          <a:lstStyle/>
          <a:p>
            <a:pPr marL="0" indent="0" algn="ctr">
              <a:buNone/>
            </a:pPr>
            <a:endParaRPr lang="en-GB" sz="3600" b="1" dirty="0" smtClean="0">
              <a:latin typeface="Arial" panose="020B0604020202020204" pitchFamily="34" charset="0"/>
              <a:cs typeface="Arial" panose="020B0604020202020204" pitchFamily="34" charset="0"/>
            </a:endParaRPr>
          </a:p>
          <a:p>
            <a:pPr marL="0" indent="0" algn="ctr">
              <a:buNone/>
            </a:pPr>
            <a:endParaRPr lang="en-GB" sz="3600" b="1" dirty="0" smtClean="0">
              <a:latin typeface="Arial" panose="020B0604020202020204" pitchFamily="34" charset="0"/>
              <a:cs typeface="Arial" panose="020B0604020202020204" pitchFamily="34" charset="0"/>
            </a:endParaRPr>
          </a:p>
          <a:p>
            <a:pPr marL="0" indent="0" algn="ctr">
              <a:buNone/>
            </a:pPr>
            <a:endParaRPr lang="en-GB" sz="3600" b="1" dirty="0">
              <a:latin typeface="Arial" panose="020B0604020202020204" pitchFamily="34" charset="0"/>
              <a:cs typeface="Arial" panose="020B0604020202020204" pitchFamily="34" charset="0"/>
            </a:endParaRPr>
          </a:p>
          <a:p>
            <a:pPr marL="0" indent="0" algn="ctr">
              <a:buNone/>
            </a:pPr>
            <a:r>
              <a:rPr lang="en-GB" sz="4000" b="1" dirty="0" smtClean="0">
                <a:latin typeface="Arial" panose="020B0604020202020204" pitchFamily="34" charset="0"/>
                <a:cs typeface="Arial" panose="020B0604020202020204" pitchFamily="34" charset="0"/>
              </a:rPr>
              <a:t>The Importance of </a:t>
            </a:r>
          </a:p>
          <a:p>
            <a:pPr marL="0" indent="0" algn="ctr">
              <a:buNone/>
            </a:pPr>
            <a:r>
              <a:rPr lang="en-GB" sz="4000" b="1" dirty="0" smtClean="0">
                <a:latin typeface="Arial" panose="020B0604020202020204" pitchFamily="34" charset="0"/>
                <a:cs typeface="Arial" panose="020B0604020202020204" pitchFamily="34" charset="0"/>
              </a:rPr>
              <a:t>‘Equality Data’</a:t>
            </a:r>
            <a:endParaRPr lang="en-GB" sz="4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692" y="4800279"/>
            <a:ext cx="2982157" cy="1025116"/>
          </a:xfrm>
          <a:prstGeom prst="rect">
            <a:avLst/>
          </a:prstGeom>
        </p:spPr>
      </p:pic>
      <p:pic>
        <p:nvPicPr>
          <p:cNvPr id="7" name="Picture 6"/>
          <p:cNvPicPr>
            <a:picLocks noChangeAspect="1"/>
          </p:cNvPicPr>
          <p:nvPr/>
        </p:nvPicPr>
        <p:blipFill>
          <a:blip r:embed="rId4"/>
          <a:stretch>
            <a:fillRect/>
          </a:stretch>
        </p:blipFill>
        <p:spPr>
          <a:xfrm>
            <a:off x="1191040" y="936165"/>
            <a:ext cx="1667664" cy="1698547"/>
          </a:xfrm>
          <a:prstGeom prst="rect">
            <a:avLst/>
          </a:prstGeom>
        </p:spPr>
      </p:pic>
    </p:spTree>
    <p:extLst>
      <p:ext uri="{BB962C8B-B14F-4D97-AF65-F5344CB8AC3E}">
        <p14:creationId xmlns:p14="http://schemas.microsoft.com/office/powerpoint/2010/main" val="36849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199" y="455276"/>
            <a:ext cx="11018253" cy="1143000"/>
          </a:xfrm>
        </p:spPr>
        <p:txBody>
          <a:bodyPr>
            <a:normAutofit/>
          </a:bodyPr>
          <a:lstStyle/>
          <a:p>
            <a:r>
              <a:rPr lang="en-GB" sz="3600" b="1" u="sng" dirty="0">
                <a:latin typeface="Arial" panose="020B0604020202020204" pitchFamily="34" charset="0"/>
                <a:cs typeface="Arial" panose="020B0604020202020204" pitchFamily="34" charset="0"/>
              </a:rPr>
              <a:t>NICS perspective on S75 data</a:t>
            </a:r>
            <a:r>
              <a:rPr lang="en-GB" sz="3600" b="1" dirty="0">
                <a:latin typeface="Arial" panose="020B0604020202020204" pitchFamily="34" charset="0"/>
                <a:cs typeface="Arial" panose="020B0604020202020204" pitchFamily="34" charset="0"/>
              </a:rP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Siobhan Broderick</a:t>
            </a:r>
          </a:p>
        </p:txBody>
      </p:sp>
      <p:sp>
        <p:nvSpPr>
          <p:cNvPr id="4" name="Content Placeholder 3"/>
          <p:cNvSpPr>
            <a:spLocks noGrp="1"/>
          </p:cNvSpPr>
          <p:nvPr>
            <p:ph sz="half" idx="2"/>
          </p:nvPr>
        </p:nvSpPr>
        <p:spPr>
          <a:xfrm>
            <a:off x="965199" y="2037346"/>
            <a:ext cx="10261600" cy="4365377"/>
          </a:xfrm>
        </p:spPr>
        <p:txBody>
          <a:bodyPr>
            <a:noAutofit/>
          </a:bodyPr>
          <a:lstStyle/>
          <a:p>
            <a:pPr marL="514350" lvl="0" indent="-514350">
              <a:buFont typeface="+mj-lt"/>
              <a:buAutoNum type="arabicPeriod"/>
            </a:pPr>
            <a:r>
              <a:rPr lang="en-GB" sz="3200" b="1" dirty="0">
                <a:latin typeface="Arial" panose="020B0604020202020204" pitchFamily="34" charset="0"/>
                <a:cs typeface="Arial" panose="020B0604020202020204" pitchFamily="34" charset="0"/>
              </a:rPr>
              <a:t>Section 75 is a policy development tool</a:t>
            </a:r>
            <a:r>
              <a:rPr lang="en-GB" sz="3200" dirty="0">
                <a:latin typeface="Arial" panose="020B0604020202020204" pitchFamily="34" charset="0"/>
                <a:cs typeface="Arial" panose="020B0604020202020204" pitchFamily="34" charset="0"/>
              </a:rPr>
              <a:t>. </a:t>
            </a:r>
          </a:p>
          <a:p>
            <a:pPr marL="514350" lvl="0" indent="-514350">
              <a:buFont typeface="+mj-lt"/>
              <a:buAutoNum type="arabicPeriod"/>
            </a:pPr>
            <a:r>
              <a:rPr lang="en-GB" sz="3200" dirty="0">
                <a:latin typeface="Arial" panose="020B0604020202020204" pitchFamily="34" charset="0"/>
                <a:cs typeface="Arial" panose="020B0604020202020204" pitchFamily="34" charset="0"/>
              </a:rPr>
              <a:t>Tools of screening and EQIA help make better/more </a:t>
            </a:r>
            <a:r>
              <a:rPr lang="en-GB" sz="3200" b="1" dirty="0">
                <a:latin typeface="Arial" panose="020B0604020202020204" pitchFamily="34" charset="0"/>
                <a:cs typeface="Arial" panose="020B0604020202020204" pitchFamily="34" charset="0"/>
              </a:rPr>
              <a:t>equitable policy.</a:t>
            </a:r>
          </a:p>
          <a:p>
            <a:pPr marL="514350" lvl="0" indent="-514350">
              <a:buFont typeface="+mj-lt"/>
              <a:buAutoNum type="arabicPeriod"/>
            </a:pPr>
            <a:r>
              <a:rPr lang="en-GB" sz="3200" dirty="0">
                <a:latin typeface="Arial" panose="020B0604020202020204" pitchFamily="34" charset="0"/>
                <a:cs typeface="Arial" panose="020B0604020202020204" pitchFamily="34" charset="0"/>
              </a:rPr>
              <a:t>NICS </a:t>
            </a:r>
            <a:r>
              <a:rPr lang="en-GB" sz="3200" b="1" dirty="0">
                <a:latin typeface="Arial" panose="020B0604020202020204" pitchFamily="34" charset="0"/>
                <a:cs typeface="Arial" panose="020B0604020202020204" pitchFamily="34" charset="0"/>
              </a:rPr>
              <a:t>Open Data </a:t>
            </a:r>
            <a:r>
              <a:rPr lang="en-GB" sz="3200" dirty="0">
                <a:latin typeface="Arial" panose="020B0604020202020204" pitchFamily="34" charset="0"/>
                <a:cs typeface="Arial" panose="020B0604020202020204" pitchFamily="34" charset="0"/>
              </a:rPr>
              <a:t>Agenda </a:t>
            </a:r>
          </a:p>
          <a:p>
            <a:pPr marL="514350" lvl="0" indent="-514350">
              <a:buFont typeface="+mj-lt"/>
              <a:buAutoNum type="arabicPeriod"/>
            </a:pPr>
            <a:r>
              <a:rPr lang="en-GB" sz="3200" dirty="0">
                <a:latin typeface="Arial" panose="020B0604020202020204" pitchFamily="34" charset="0"/>
                <a:cs typeface="Arial" panose="020B0604020202020204" pitchFamily="34" charset="0"/>
              </a:rPr>
              <a:t>TEO </a:t>
            </a:r>
            <a:r>
              <a:rPr lang="en-GB" sz="3200" b="1" dirty="0">
                <a:latin typeface="Arial" panose="020B0604020202020204" pitchFamily="34" charset="0"/>
                <a:cs typeface="Arial" panose="020B0604020202020204" pitchFamily="34" charset="0"/>
              </a:rPr>
              <a:t>welcome</a:t>
            </a:r>
            <a:r>
              <a:rPr lang="en-GB" sz="3200" dirty="0">
                <a:latin typeface="Arial" panose="020B0604020202020204" pitchFamily="34" charset="0"/>
                <a:cs typeface="Arial" panose="020B0604020202020204" pitchFamily="34" charset="0"/>
              </a:rPr>
              <a:t> this Guide</a:t>
            </a:r>
          </a:p>
          <a:p>
            <a:pPr marL="514350" lvl="0" indent="-514350">
              <a:buFont typeface="+mj-lt"/>
              <a:buAutoNum type="arabicPeriod"/>
            </a:pPr>
            <a:r>
              <a:rPr lang="en-GB" sz="3200" b="1" dirty="0">
                <a:latin typeface="Arial" panose="020B0604020202020204" pitchFamily="34" charset="0"/>
                <a:cs typeface="Arial" panose="020B0604020202020204" pitchFamily="34" charset="0"/>
              </a:rPr>
              <a:t>Monitor organisational/service level </a:t>
            </a:r>
            <a:r>
              <a:rPr lang="en-GB" sz="3200" dirty="0">
                <a:latin typeface="Arial" panose="020B0604020202020204" pitchFamily="34" charset="0"/>
                <a:cs typeface="Arial" panose="020B0604020202020204" pitchFamily="34" charset="0"/>
              </a:rPr>
              <a:t>policies adopted, across the S75 categories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72" y="626726"/>
            <a:ext cx="3495675" cy="800100"/>
          </a:xfrm>
          <a:prstGeom prst="rect">
            <a:avLst/>
          </a:prstGeom>
        </p:spPr>
      </p:pic>
    </p:spTree>
    <p:extLst>
      <p:ext uri="{BB962C8B-B14F-4D97-AF65-F5344CB8AC3E}">
        <p14:creationId xmlns:p14="http://schemas.microsoft.com/office/powerpoint/2010/main" val="3209922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u="sng" dirty="0">
                <a:latin typeface="Arial" panose="020B0604020202020204" pitchFamily="34" charset="0"/>
                <a:cs typeface="Arial" panose="020B0604020202020204" pitchFamily="34" charset="0"/>
              </a:rPr>
              <a:t>S75 Equality Scheme </a:t>
            </a:r>
            <a:br>
              <a:rPr lang="en-GB" sz="3600" b="1" u="sng" dirty="0">
                <a:latin typeface="Arial" panose="020B0604020202020204" pitchFamily="34" charset="0"/>
                <a:cs typeface="Arial" panose="020B0604020202020204" pitchFamily="34" charset="0"/>
              </a:rPr>
            </a:br>
            <a:r>
              <a:rPr lang="en-GB" sz="3600" b="1" u="sng" dirty="0">
                <a:latin typeface="Arial" panose="020B0604020202020204" pitchFamily="34" charset="0"/>
                <a:cs typeface="Arial" panose="020B0604020202020204" pitchFamily="34" charset="0"/>
              </a:rPr>
              <a:t>&amp; S75 Data Signposting Guide</a:t>
            </a:r>
          </a:p>
        </p:txBody>
      </p:sp>
      <p:sp>
        <p:nvSpPr>
          <p:cNvPr id="3" name="Content Placeholder 2"/>
          <p:cNvSpPr>
            <a:spLocks noGrp="1"/>
          </p:cNvSpPr>
          <p:nvPr>
            <p:ph idx="1"/>
          </p:nvPr>
        </p:nvSpPr>
        <p:spPr>
          <a:xfrm>
            <a:off x="838200" y="2256946"/>
            <a:ext cx="10515600" cy="4109349"/>
          </a:xfrm>
        </p:spPr>
        <p:txBody>
          <a:bodyPr>
            <a:normAutofit/>
          </a:bodyPr>
          <a:lstStyle/>
          <a:p>
            <a:pPr marL="514350" indent="-514350">
              <a:buFont typeface="+mj-lt"/>
              <a:buAutoNum type="arabicPeriod"/>
            </a:pPr>
            <a:r>
              <a:rPr lang="en-GB" sz="3200" dirty="0">
                <a:latin typeface="Arial" panose="020B0604020202020204" pitchFamily="34" charset="0"/>
                <a:cs typeface="Arial" panose="020B0604020202020204" pitchFamily="34" charset="0"/>
              </a:rPr>
              <a:t>What is </a:t>
            </a:r>
            <a:r>
              <a:rPr lang="en-GB" sz="3200" b="1" dirty="0">
                <a:solidFill>
                  <a:srgbClr val="FF0000"/>
                </a:solidFill>
                <a:latin typeface="Arial" panose="020B0604020202020204" pitchFamily="34" charset="0"/>
                <a:cs typeface="Arial" panose="020B0604020202020204" pitchFamily="34" charset="0"/>
              </a:rPr>
              <a:t>Section 75 trying to achieve</a:t>
            </a:r>
            <a:r>
              <a:rPr lang="en-GB" sz="3200" dirty="0">
                <a:latin typeface="Arial" panose="020B0604020202020204" pitchFamily="34" charset="0"/>
                <a:cs typeface="Arial" panose="020B0604020202020204" pitchFamily="34" charset="0"/>
              </a:rPr>
              <a:t>?</a:t>
            </a:r>
          </a:p>
          <a:p>
            <a:pPr marL="514350" indent="-514350">
              <a:buFont typeface="+mj-lt"/>
              <a:buAutoNum type="arabicPeriod"/>
            </a:pPr>
            <a:r>
              <a:rPr lang="en-GB" sz="3200" dirty="0">
                <a:latin typeface="Arial" panose="020B0604020202020204" pitchFamily="34" charset="0"/>
                <a:cs typeface="Arial" panose="020B0604020202020204" pitchFamily="34" charset="0"/>
              </a:rPr>
              <a:t>Section 75 data &amp; </a:t>
            </a:r>
            <a:r>
              <a:rPr lang="en-GB" sz="3200" b="1" dirty="0">
                <a:solidFill>
                  <a:srgbClr val="FF0000"/>
                </a:solidFill>
                <a:latin typeface="Arial" panose="020B0604020202020204" pitchFamily="34" charset="0"/>
                <a:cs typeface="Arial" panose="020B0604020202020204" pitchFamily="34" charset="0"/>
              </a:rPr>
              <a:t>equality schemes</a:t>
            </a:r>
            <a:r>
              <a:rPr lang="en-GB" sz="3200" dirty="0">
                <a:latin typeface="Arial" panose="020B0604020202020204" pitchFamily="34" charset="0"/>
                <a:cs typeface="Arial" panose="020B0604020202020204" pitchFamily="34" charset="0"/>
              </a:rPr>
              <a:t>?</a:t>
            </a:r>
          </a:p>
          <a:p>
            <a:pPr marL="514350" indent="-514350">
              <a:buFont typeface="+mj-lt"/>
              <a:buAutoNum type="arabicPeriod"/>
            </a:pPr>
            <a:r>
              <a:rPr lang="en-GB" sz="3200" b="1" dirty="0">
                <a:solidFill>
                  <a:srgbClr val="FF0000"/>
                </a:solidFill>
                <a:latin typeface="Arial" panose="020B0604020202020204" pitchFamily="34" charset="0"/>
                <a:cs typeface="Arial" panose="020B0604020202020204" pitchFamily="34" charset="0"/>
              </a:rPr>
              <a:t>Risks</a:t>
            </a:r>
            <a:r>
              <a:rPr lang="en-GB" sz="3200" dirty="0">
                <a:latin typeface="Arial" panose="020B0604020202020204" pitchFamily="34" charset="0"/>
                <a:cs typeface="Arial" panose="020B0604020202020204" pitchFamily="34" charset="0"/>
              </a:rPr>
              <a:t> of not seeking out Section 75 data</a:t>
            </a:r>
          </a:p>
          <a:p>
            <a:pPr marL="514350" indent="-514350">
              <a:buFont typeface="+mj-lt"/>
              <a:buAutoNum type="arabicPeriod"/>
            </a:pPr>
            <a:r>
              <a:rPr lang="en-GB" sz="3200" b="1" dirty="0">
                <a:solidFill>
                  <a:srgbClr val="FF0000"/>
                </a:solidFill>
                <a:latin typeface="Arial" panose="020B0604020202020204" pitchFamily="34" charset="0"/>
                <a:cs typeface="Arial" panose="020B0604020202020204" pitchFamily="34" charset="0"/>
              </a:rPr>
              <a:t>What’s in the new Guide </a:t>
            </a:r>
            <a:r>
              <a:rPr lang="en-GB" sz="3200" dirty="0">
                <a:latin typeface="Arial" panose="020B0604020202020204" pitchFamily="34" charset="0"/>
                <a:cs typeface="Arial" panose="020B0604020202020204" pitchFamily="34" charset="0"/>
              </a:rPr>
              <a:t>for you? Starting point …not the end point…..</a:t>
            </a:r>
          </a:p>
          <a:p>
            <a:pPr marL="514350" indent="-514350">
              <a:buFont typeface="+mj-lt"/>
              <a:buAutoNum type="arabicPeriod"/>
            </a:pPr>
            <a:r>
              <a:rPr lang="en-GB" sz="3200" b="1" dirty="0">
                <a:solidFill>
                  <a:srgbClr val="FF0000"/>
                </a:solidFill>
                <a:latin typeface="Arial" panose="020B0604020202020204" pitchFamily="34" charset="0"/>
                <a:cs typeface="Arial" panose="020B0604020202020204" pitchFamily="34" charset="0"/>
              </a:rPr>
              <a:t>Terminology - </a:t>
            </a:r>
            <a:r>
              <a:rPr lang="en-GB" sz="3200" dirty="0">
                <a:latin typeface="Arial" panose="020B0604020202020204" pitchFamily="34" charset="0"/>
                <a:cs typeface="Arial" panose="020B0604020202020204" pitchFamily="34" charset="0"/>
              </a:rPr>
              <a:t>‘Data/evidence</a:t>
            </a:r>
            <a:r>
              <a:rPr lang="en-GB" sz="3200" b="1" dirty="0">
                <a:latin typeface="Arial" panose="020B0604020202020204" pitchFamily="34" charset="0"/>
                <a:cs typeface="Arial" panose="020B0604020202020204" pitchFamily="34" charset="0"/>
              </a:rPr>
              <a:t>’ </a:t>
            </a:r>
            <a:endParaRPr lang="en-GB" sz="3200" b="1" dirty="0">
              <a:solidFill>
                <a:srgbClr val="FF0000"/>
              </a:solidFill>
              <a:latin typeface="Arial" panose="020B0604020202020204" pitchFamily="34" charset="0"/>
              <a:cs typeface="Arial" panose="020B0604020202020204" pitchFamily="34" charset="0"/>
            </a:endParaRPr>
          </a:p>
          <a:p>
            <a:pPr marL="514350" indent="-514350">
              <a:buFont typeface="+mj-lt"/>
              <a:buAutoNum type="arabicPeriod"/>
            </a:pP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360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10665" cy="846163"/>
          </a:xfrm>
        </p:spPr>
        <p:txBody>
          <a:bodyPr>
            <a:normAutofit fontScale="90000"/>
          </a:bodyPr>
          <a:lstStyle/>
          <a:p>
            <a:pPr algn="ctr"/>
            <a:r>
              <a:rPr lang="en-GB" sz="3600" b="1" dirty="0">
                <a:latin typeface="Arial" panose="020B0604020202020204" pitchFamily="34" charset="0"/>
                <a:cs typeface="Arial" panose="020B0604020202020204" pitchFamily="34" charset="0"/>
              </a:rPr>
              <a:t/>
            </a:r>
            <a:br>
              <a:rPr lang="en-GB" sz="3600" b="1" dirty="0">
                <a:latin typeface="Arial" panose="020B0604020202020204" pitchFamily="34" charset="0"/>
                <a:cs typeface="Arial" panose="020B0604020202020204" pitchFamily="34" charset="0"/>
              </a:rPr>
            </a:br>
            <a:r>
              <a:rPr lang="en-GB" sz="3600" b="1" u="sng" dirty="0">
                <a:latin typeface="Arial" panose="020B0604020202020204" pitchFamily="34" charset="0"/>
                <a:cs typeface="Arial" panose="020B0604020202020204" pitchFamily="34" charset="0"/>
              </a:rPr>
              <a:t>What is Section 75 trying to achieve?  </a:t>
            </a:r>
            <a:br>
              <a:rPr lang="en-GB" sz="3600" b="1" u="sng" dirty="0">
                <a:latin typeface="Arial" panose="020B0604020202020204" pitchFamily="34" charset="0"/>
                <a:cs typeface="Arial" panose="020B0604020202020204" pitchFamily="34" charset="0"/>
              </a:rPr>
            </a:br>
            <a:r>
              <a:rPr lang="en-GB" sz="3600" b="1" dirty="0">
                <a:solidFill>
                  <a:srgbClr val="FF0000"/>
                </a:solidFill>
                <a:latin typeface="Arial" panose="020B0604020202020204" pitchFamily="34" charset="0"/>
                <a:cs typeface="Arial" panose="020B0604020202020204" pitchFamily="34" charset="0"/>
              </a:rPr>
              <a:t>Use Policy to try to improve inequalities</a:t>
            </a:r>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1045029" y="1491207"/>
            <a:ext cx="10133043" cy="4823329"/>
          </a:xfrm>
          <a:prstGeom prst="rect">
            <a:avLst/>
          </a:prstGeom>
        </p:spPr>
      </p:pic>
    </p:spTree>
    <p:extLst>
      <p:ext uri="{BB962C8B-B14F-4D97-AF65-F5344CB8AC3E}">
        <p14:creationId xmlns:p14="http://schemas.microsoft.com/office/powerpoint/2010/main" val="307342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u="sng" dirty="0">
                <a:latin typeface="Arial" panose="020B0604020202020204" pitchFamily="34" charset="0"/>
                <a:cs typeface="Arial" panose="020B0604020202020204" pitchFamily="34" charset="0"/>
              </a:rPr>
              <a:t>What does your Section 75 </a:t>
            </a:r>
            <a:br>
              <a:rPr lang="en-GB" sz="3600" b="1" u="sng" dirty="0">
                <a:latin typeface="Arial" panose="020B0604020202020204" pitchFamily="34" charset="0"/>
                <a:cs typeface="Arial" panose="020B0604020202020204" pitchFamily="34" charset="0"/>
              </a:rPr>
            </a:br>
            <a:r>
              <a:rPr lang="en-GB" sz="3600" b="1" u="sng" dirty="0">
                <a:latin typeface="Arial" panose="020B0604020202020204" pitchFamily="34" charset="0"/>
                <a:cs typeface="Arial" panose="020B0604020202020204" pitchFamily="34" charset="0"/>
              </a:rPr>
              <a:t>Equality scheme commit to re: equality data?</a:t>
            </a:r>
          </a:p>
        </p:txBody>
      </p:sp>
      <p:sp>
        <p:nvSpPr>
          <p:cNvPr id="3" name="Content Placeholder 2"/>
          <p:cNvSpPr>
            <a:spLocks noGrp="1"/>
          </p:cNvSpPr>
          <p:nvPr>
            <p:ph idx="1"/>
          </p:nvPr>
        </p:nvSpPr>
        <p:spPr/>
        <p:txBody>
          <a:bodyPr>
            <a:normAutofit lnSpcReduction="10000"/>
          </a:bodyPr>
          <a:lstStyle/>
          <a:p>
            <a:pPr marL="0" indent="0">
              <a:buNone/>
            </a:pPr>
            <a:r>
              <a:rPr lang="en-GB" sz="3200" b="1" dirty="0">
                <a:solidFill>
                  <a:srgbClr val="FF0000"/>
                </a:solidFill>
                <a:latin typeface="Arial" panose="020B0604020202020204" pitchFamily="34" charset="0"/>
                <a:cs typeface="Arial" panose="020B0604020202020204" pitchFamily="34" charset="0"/>
              </a:rPr>
              <a:t>Section 75 - STATUTORY DUTIES</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Use equality data for:</a:t>
            </a:r>
          </a:p>
          <a:p>
            <a:pPr marL="514350" indent="-514350">
              <a:buFont typeface="+mj-lt"/>
              <a:buAutoNum type="arabicPeriod"/>
            </a:pPr>
            <a:r>
              <a:rPr lang="en-GB" sz="3200" b="1" dirty="0">
                <a:solidFill>
                  <a:srgbClr val="FF0000"/>
                </a:solidFill>
                <a:latin typeface="Arial" panose="020B0604020202020204" pitchFamily="34" charset="0"/>
                <a:cs typeface="Arial" panose="020B0604020202020204" pitchFamily="34" charset="0"/>
              </a:rPr>
              <a:t>Equality assessing (screen and/or EQIA</a:t>
            </a:r>
            <a:r>
              <a:rPr lang="en-GB" sz="3200" b="1" dirty="0">
                <a:latin typeface="Arial" panose="020B0604020202020204" pitchFamily="34" charset="0"/>
                <a:cs typeface="Arial" panose="020B0604020202020204" pitchFamily="34" charset="0"/>
              </a:rPr>
              <a:t>) all new and revised policies </a:t>
            </a:r>
            <a:r>
              <a:rPr lang="en-GB" sz="3200" dirty="0">
                <a:latin typeface="Arial" panose="020B0604020202020204" pitchFamily="34" charset="0"/>
                <a:cs typeface="Arial" panose="020B0604020202020204" pitchFamily="34" charset="0"/>
              </a:rPr>
              <a:t>(wide definition of policy)</a:t>
            </a:r>
          </a:p>
          <a:p>
            <a:pPr marL="514350" indent="-514350">
              <a:buFont typeface="+mj-lt"/>
              <a:buAutoNum type="arabicPeriod"/>
            </a:pPr>
            <a:r>
              <a:rPr lang="en-GB" sz="3200" b="1" dirty="0">
                <a:solidFill>
                  <a:srgbClr val="FF0000"/>
                </a:solidFill>
                <a:latin typeface="Arial" panose="020B0604020202020204" pitchFamily="34" charset="0"/>
                <a:cs typeface="Arial" panose="020B0604020202020204" pitchFamily="34" charset="0"/>
              </a:rPr>
              <a:t>Monitoring and publishing </a:t>
            </a:r>
            <a:r>
              <a:rPr lang="en-GB" sz="3200" dirty="0">
                <a:latin typeface="Arial" panose="020B0604020202020204" pitchFamily="34" charset="0"/>
                <a:cs typeface="Arial" panose="020B0604020202020204" pitchFamily="34" charset="0"/>
              </a:rPr>
              <a:t>the actual equality impacts of the policy, post implementation</a:t>
            </a:r>
          </a:p>
          <a:p>
            <a:pPr marL="514350" indent="-514350">
              <a:buFont typeface="+mj-lt"/>
              <a:buAutoNum type="arabicPeriod"/>
            </a:pPr>
            <a:r>
              <a:rPr lang="en-GB" sz="3200" b="1" dirty="0">
                <a:solidFill>
                  <a:srgbClr val="FF0000"/>
                </a:solidFill>
                <a:latin typeface="Arial" panose="020B0604020202020204" pitchFamily="34" charset="0"/>
                <a:cs typeface="Arial" panose="020B0604020202020204" pitchFamily="34" charset="0"/>
              </a:rPr>
              <a:t>Section 75 action plan</a:t>
            </a:r>
            <a:r>
              <a:rPr lang="en-GB" sz="3200" dirty="0">
                <a:latin typeface="Arial" panose="020B0604020202020204" pitchFamily="34" charset="0"/>
                <a:cs typeface="Arial" panose="020B0604020202020204" pitchFamily="34" charset="0"/>
              </a:rPr>
              <a:t>, based on an ‘</a:t>
            </a:r>
            <a:r>
              <a:rPr lang="en-GB" sz="3200" i="1" dirty="0">
                <a:latin typeface="Arial" panose="020B0604020202020204" pitchFamily="34" charset="0"/>
                <a:cs typeface="Arial" panose="020B0604020202020204" pitchFamily="34" charset="0"/>
              </a:rPr>
              <a:t>audit of inequalities’</a:t>
            </a:r>
          </a:p>
          <a:p>
            <a:pPr marL="0" indent="0">
              <a:buNone/>
            </a:pPr>
            <a:endParaRPr lang="en-GB" dirty="0"/>
          </a:p>
        </p:txBody>
      </p:sp>
    </p:spTree>
    <p:extLst>
      <p:ext uri="{BB962C8B-B14F-4D97-AF65-F5344CB8AC3E}">
        <p14:creationId xmlns:p14="http://schemas.microsoft.com/office/powerpoint/2010/main" val="315746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21690"/>
            <a:ext cx="10515600" cy="1325563"/>
          </a:xfrm>
        </p:spPr>
        <p:txBody>
          <a:bodyPr/>
          <a:lstStyle/>
          <a:p>
            <a:r>
              <a:rPr lang="en-GB" sz="3600" b="1" u="sng" dirty="0">
                <a:latin typeface="Arial" panose="020B0604020202020204" pitchFamily="34" charset="0"/>
                <a:cs typeface="Arial" panose="020B0604020202020204" pitchFamily="34" charset="0"/>
              </a:rPr>
              <a:t>Risks </a:t>
            </a:r>
            <a:r>
              <a:rPr lang="en-GB" sz="3600" b="1" dirty="0">
                <a:latin typeface="Arial" panose="020B0604020202020204" pitchFamily="34" charset="0"/>
                <a:cs typeface="Arial" panose="020B0604020202020204" pitchFamily="34" charset="0"/>
              </a:rPr>
              <a:t>- not using Section 75 data</a:t>
            </a:r>
            <a:endParaRPr lang="en-GB" sz="3600" dirty="0"/>
          </a:p>
        </p:txBody>
      </p:sp>
      <p:sp>
        <p:nvSpPr>
          <p:cNvPr id="4" name="Content Placeholder 3"/>
          <p:cNvSpPr>
            <a:spLocks noGrp="1"/>
          </p:cNvSpPr>
          <p:nvPr>
            <p:ph sz="half" idx="2"/>
          </p:nvPr>
        </p:nvSpPr>
        <p:spPr>
          <a:xfrm>
            <a:off x="5299788" y="1547252"/>
            <a:ext cx="6550090" cy="4629711"/>
          </a:xfrm>
        </p:spPr>
        <p:txBody>
          <a:bodyPr>
            <a:normAutofit lnSpcReduction="10000"/>
          </a:bodyPr>
          <a:lstStyle/>
          <a:p>
            <a:pPr marL="0" indent="0">
              <a:buNone/>
            </a:pPr>
            <a:r>
              <a:rPr lang="en-GB" sz="3200" dirty="0">
                <a:latin typeface="Arial" panose="020B0604020202020204" pitchFamily="34" charset="0"/>
                <a:cs typeface="Arial" panose="020B0604020202020204" pitchFamily="34" charset="0"/>
              </a:rPr>
              <a:t>Breaking ‘</a:t>
            </a:r>
            <a:r>
              <a:rPr lang="en-GB" sz="3200" i="1" dirty="0">
                <a:latin typeface="Arial" panose="020B0604020202020204" pitchFamily="34" charset="0"/>
                <a:cs typeface="Arial" panose="020B0604020202020204" pitchFamily="34" charset="0"/>
              </a:rPr>
              <a:t>equality scheme</a:t>
            </a:r>
            <a:r>
              <a:rPr lang="en-GB" sz="3200" dirty="0">
                <a:latin typeface="Arial" panose="020B0604020202020204" pitchFamily="34" charset="0"/>
                <a:cs typeface="Arial" panose="020B0604020202020204" pitchFamily="34" charset="0"/>
              </a:rPr>
              <a:t>’ commitments could mean:</a:t>
            </a:r>
          </a:p>
          <a:p>
            <a:pPr marL="0" indent="0">
              <a:buNone/>
            </a:pPr>
            <a:endParaRPr lang="en-GB" sz="3200" dirty="0">
              <a:latin typeface="Arial" panose="020B0604020202020204" pitchFamily="34" charset="0"/>
              <a:cs typeface="Arial" panose="020B0604020202020204" pitchFamily="34" charset="0"/>
            </a:endParaRPr>
          </a:p>
          <a:p>
            <a:r>
              <a:rPr lang="en-GB" sz="3200" dirty="0">
                <a:solidFill>
                  <a:srgbClr val="FF0000"/>
                </a:solidFill>
                <a:latin typeface="Arial" panose="020B0604020202020204" pitchFamily="34" charset="0"/>
                <a:cs typeface="Arial" panose="020B0604020202020204" pitchFamily="34" charset="0"/>
              </a:rPr>
              <a:t>Individual complaints </a:t>
            </a:r>
            <a:r>
              <a:rPr lang="en-GB" sz="3200" dirty="0">
                <a:latin typeface="Arial" panose="020B0604020202020204" pitchFamily="34" charset="0"/>
                <a:cs typeface="Arial" panose="020B0604020202020204" pitchFamily="34" charset="0"/>
              </a:rPr>
              <a:t>– paragraph 10 </a:t>
            </a:r>
          </a:p>
          <a:p>
            <a:r>
              <a:rPr lang="en-GB" sz="3200" dirty="0">
                <a:solidFill>
                  <a:srgbClr val="FF0000"/>
                </a:solidFill>
                <a:latin typeface="Arial" panose="020B0604020202020204" pitchFamily="34" charset="0"/>
                <a:cs typeface="Arial" panose="020B0604020202020204" pitchFamily="34" charset="0"/>
              </a:rPr>
              <a:t>Commission initiated investigations </a:t>
            </a:r>
            <a:r>
              <a:rPr lang="en-GB" sz="3200" dirty="0">
                <a:latin typeface="Arial" panose="020B0604020202020204" pitchFamily="34" charset="0"/>
                <a:cs typeface="Arial" panose="020B0604020202020204" pitchFamily="34" charset="0"/>
              </a:rPr>
              <a:t>– paragraph 11</a:t>
            </a:r>
          </a:p>
          <a:p>
            <a:r>
              <a:rPr lang="en-GB" sz="3200" dirty="0">
                <a:solidFill>
                  <a:srgbClr val="FF0000"/>
                </a:solidFill>
                <a:latin typeface="Arial" panose="020B0604020202020204" pitchFamily="34" charset="0"/>
                <a:cs typeface="Arial" panose="020B0604020202020204" pitchFamily="34" charset="0"/>
              </a:rPr>
              <a:t>Judicial reviews </a:t>
            </a:r>
          </a:p>
          <a:p>
            <a:r>
              <a:rPr lang="en-GB" sz="3200" dirty="0">
                <a:solidFill>
                  <a:srgbClr val="FF0000"/>
                </a:solidFill>
                <a:latin typeface="Arial" panose="020B0604020202020204" pitchFamily="34" charset="0"/>
                <a:cs typeface="Arial" panose="020B0604020202020204" pitchFamily="34" charset="0"/>
              </a:rPr>
              <a:t>Reputational</a:t>
            </a:r>
            <a:r>
              <a:rPr lang="en-GB" sz="3200" dirty="0">
                <a:latin typeface="Arial" panose="020B0604020202020204" pitchFamily="34" charset="0"/>
                <a:cs typeface="Arial" panose="020B0604020202020204" pitchFamily="34" charset="0"/>
              </a:rPr>
              <a:t> damage</a:t>
            </a:r>
          </a:p>
          <a:p>
            <a:endParaRPr lang="en-GB" dirty="0"/>
          </a:p>
        </p:txBody>
      </p:sp>
      <p:pic>
        <p:nvPicPr>
          <p:cNvPr id="3" name="Picture 2">
            <a:extLst>
              <a:ext uri="{FF2B5EF4-FFF2-40B4-BE49-F238E27FC236}">
                <a16:creationId xmlns:a16="http://schemas.microsoft.com/office/drawing/2014/main" id="{2702D734-F823-4171-97C5-F28D77800391}"/>
              </a:ext>
            </a:extLst>
          </p:cNvPr>
          <p:cNvPicPr>
            <a:picLocks noChangeAspect="1"/>
          </p:cNvPicPr>
          <p:nvPr/>
        </p:nvPicPr>
        <p:blipFill>
          <a:blip r:embed="rId3"/>
          <a:stretch>
            <a:fillRect/>
          </a:stretch>
        </p:blipFill>
        <p:spPr>
          <a:xfrm>
            <a:off x="861078" y="1547253"/>
            <a:ext cx="4107738" cy="4629711"/>
          </a:xfrm>
          <a:prstGeom prst="rect">
            <a:avLst/>
          </a:prstGeom>
        </p:spPr>
      </p:pic>
    </p:spTree>
    <p:extLst>
      <p:ext uri="{BB962C8B-B14F-4D97-AF65-F5344CB8AC3E}">
        <p14:creationId xmlns:p14="http://schemas.microsoft.com/office/powerpoint/2010/main" val="4209269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9A24FD1E8474387A566B7772E15A9" ma:contentTypeVersion="4" ma:contentTypeDescription="Create a new document." ma:contentTypeScope="" ma:versionID="63168afa77f4aafc77da520d00eb0cb2">
  <xsd:schema xmlns:xsd="http://www.w3.org/2001/XMLSchema" xmlns:xs="http://www.w3.org/2001/XMLSchema" xmlns:p="http://schemas.microsoft.com/office/2006/metadata/properties" xmlns:ns2="e1a7b3c4-d68d-4fe9-a042-01f1fc528d16" targetNamespace="http://schemas.microsoft.com/office/2006/metadata/properties" ma:root="true" ma:fieldsID="b03bb9eb151868993edbe943d4ac13d0" ns2:_="">
    <xsd:import namespace="e1a7b3c4-d68d-4fe9-a042-01f1fc528d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7b3c4-d68d-4fe9-a042-01f1fc528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BCFAC9-FCF1-45AB-B84F-1178BB0DC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7b3c4-d68d-4fe9-a042-01f1fc528d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3D9D7A-5B5B-487E-84CA-1D11CEF2AE3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1a7b3c4-d68d-4fe9-a042-01f1fc528d16"/>
    <ds:schemaRef ds:uri="http://www.w3.org/XML/1998/namespace"/>
    <ds:schemaRef ds:uri="http://purl.org/dc/dcmitype/"/>
  </ds:schemaRefs>
</ds:datastoreItem>
</file>

<file path=customXml/itemProps3.xml><?xml version="1.0" encoding="utf-8"?>
<ds:datastoreItem xmlns:ds="http://schemas.openxmlformats.org/officeDocument/2006/customXml" ds:itemID="{10B69E91-29A3-4354-887F-FE564E349F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550</TotalTime>
  <Words>1261</Words>
  <Application>Microsoft Office PowerPoint</Application>
  <PresentationFormat>Widescreen</PresentationFormat>
  <Paragraphs>166</Paragraphs>
  <Slides>18</Slides>
  <Notes>18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18</vt:i4>
      </vt:variant>
    </vt:vector>
  </HeadingPairs>
  <TitlesOfParts>
    <vt:vector size="29" baseType="lpstr">
      <vt:lpstr>Arial</vt:lpstr>
      <vt:lpstr>Calibri</vt:lpstr>
      <vt:lpstr>Calibri Light</vt:lpstr>
      <vt:lpstr>Times New Roman</vt:lpstr>
      <vt:lpstr>Office Theme</vt:lpstr>
      <vt:lpstr>4_Custom Design</vt:lpstr>
      <vt:lpstr>1_Custom Design</vt:lpstr>
      <vt:lpstr>2_Custom Design</vt:lpstr>
      <vt:lpstr>Custom Design</vt:lpstr>
      <vt:lpstr>3_Custom Design</vt:lpstr>
      <vt:lpstr>5_Custom Design</vt:lpstr>
      <vt:lpstr>     Section 75: Using Evidence in Policy Making  </vt:lpstr>
      <vt:lpstr>Aims of the Webinar</vt:lpstr>
      <vt:lpstr>Structure of Webinar – 5 key messages</vt:lpstr>
      <vt:lpstr>Dr Evelyn Collins CBE</vt:lpstr>
      <vt:lpstr>NICS perspective on S75 data Siobhan Broderick</vt:lpstr>
      <vt:lpstr>S75 Equality Scheme  &amp; S75 Data Signposting Guide</vt:lpstr>
      <vt:lpstr> What is Section 75 trying to achieve?   Use Policy to try to improve inequalities </vt:lpstr>
      <vt:lpstr>What does your Section 75  Equality scheme commit to re: equality data?</vt:lpstr>
      <vt:lpstr>Risks - not using Section 75 data</vt:lpstr>
      <vt:lpstr>PowerPoint Presentation</vt:lpstr>
      <vt:lpstr>S75 Signposting Guide Contents</vt:lpstr>
      <vt:lpstr>Terminology - Types of Data</vt:lpstr>
      <vt:lpstr>NISRA – S75 Data – Eileen Crone</vt:lpstr>
      <vt:lpstr>ECNI Policy and Research Deborah Howe</vt:lpstr>
      <vt:lpstr>The NI Longitudinal Study Dr Estelle Lowry - QUB</vt:lpstr>
      <vt:lpstr>Dr Evelyn Collins</vt:lpstr>
      <vt:lpstr>Event Summary</vt:lpstr>
      <vt:lpstr>Next Steps /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75: Using Evidence in Policy Making</dc:title>
  <dc:creator>Patrice Hardy</dc:creator>
  <cp:lastModifiedBy>Patrice Hardy</cp:lastModifiedBy>
  <cp:revision>57</cp:revision>
  <dcterms:created xsi:type="dcterms:W3CDTF">2021-01-14T08:27:30Z</dcterms:created>
  <dcterms:modified xsi:type="dcterms:W3CDTF">2021-01-18T11:13:31Z</dcterms:modified>
</cp:coreProperties>
</file>