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93"/>
  </p:notesMasterIdLst>
  <p:handoutMasterIdLst>
    <p:handoutMasterId r:id="rId94"/>
  </p:handoutMasterIdLst>
  <p:sldIdLst>
    <p:sldId id="1551" r:id="rId5"/>
    <p:sldId id="1462" r:id="rId6"/>
    <p:sldId id="1552" r:id="rId7"/>
    <p:sldId id="1554" r:id="rId8"/>
    <p:sldId id="1555" r:id="rId9"/>
    <p:sldId id="1556" r:id="rId10"/>
    <p:sldId id="1557" r:id="rId11"/>
    <p:sldId id="1558" r:id="rId12"/>
    <p:sldId id="1559" r:id="rId13"/>
    <p:sldId id="1560" r:id="rId14"/>
    <p:sldId id="1561" r:id="rId15"/>
    <p:sldId id="1562" r:id="rId16"/>
    <p:sldId id="1564" r:id="rId17"/>
    <p:sldId id="1563" r:id="rId18"/>
    <p:sldId id="1565" r:id="rId19"/>
    <p:sldId id="1566" r:id="rId20"/>
    <p:sldId id="1569" r:id="rId21"/>
    <p:sldId id="1571" r:id="rId22"/>
    <p:sldId id="1572" r:id="rId23"/>
    <p:sldId id="1623" r:id="rId24"/>
    <p:sldId id="1573" r:id="rId25"/>
    <p:sldId id="1575" r:id="rId26"/>
    <p:sldId id="1624" r:id="rId27"/>
    <p:sldId id="1574" r:id="rId28"/>
    <p:sldId id="1577" r:id="rId29"/>
    <p:sldId id="1578" r:id="rId30"/>
    <p:sldId id="1625" r:id="rId31"/>
    <p:sldId id="1626" r:id="rId32"/>
    <p:sldId id="1576" r:id="rId33"/>
    <p:sldId id="1579" r:id="rId34"/>
    <p:sldId id="1627" r:id="rId35"/>
    <p:sldId id="1580" r:id="rId36"/>
    <p:sldId id="1581" r:id="rId37"/>
    <p:sldId id="1586" r:id="rId38"/>
    <p:sldId id="1583" r:id="rId39"/>
    <p:sldId id="1587" r:id="rId40"/>
    <p:sldId id="1584" r:id="rId41"/>
    <p:sldId id="1588" r:id="rId42"/>
    <p:sldId id="1585" r:id="rId43"/>
    <p:sldId id="1589" r:id="rId44"/>
    <p:sldId id="1591" r:id="rId45"/>
    <p:sldId id="1590" r:id="rId46"/>
    <p:sldId id="1592" r:id="rId47"/>
    <p:sldId id="1593" r:id="rId48"/>
    <p:sldId id="1594" r:id="rId49"/>
    <p:sldId id="1628" r:id="rId50"/>
    <p:sldId id="1629" r:id="rId51"/>
    <p:sldId id="1595" r:id="rId52"/>
    <p:sldId id="1602" r:id="rId53"/>
    <p:sldId id="1601" r:id="rId54"/>
    <p:sldId id="1600" r:id="rId55"/>
    <p:sldId id="1639" r:id="rId56"/>
    <p:sldId id="1599" r:id="rId57"/>
    <p:sldId id="1597" r:id="rId58"/>
    <p:sldId id="1637" r:id="rId59"/>
    <p:sldId id="1604" r:id="rId60"/>
    <p:sldId id="1603" r:id="rId61"/>
    <p:sldId id="1630" r:id="rId62"/>
    <p:sldId id="1596" r:id="rId63"/>
    <p:sldId id="1638" r:id="rId64"/>
    <p:sldId id="1605" r:id="rId65"/>
    <p:sldId id="1607" r:id="rId66"/>
    <p:sldId id="1606" r:id="rId67"/>
    <p:sldId id="1609" r:id="rId68"/>
    <p:sldId id="1608" r:id="rId69"/>
    <p:sldId id="1611" r:id="rId70"/>
    <p:sldId id="1610" r:id="rId71"/>
    <p:sldId id="1631" r:id="rId72"/>
    <p:sldId id="1612" r:id="rId73"/>
    <p:sldId id="1613" r:id="rId74"/>
    <p:sldId id="1615" r:id="rId75"/>
    <p:sldId id="1614" r:id="rId76"/>
    <p:sldId id="1632" r:id="rId77"/>
    <p:sldId id="1617" r:id="rId78"/>
    <p:sldId id="1616" r:id="rId79"/>
    <p:sldId id="1633" r:id="rId80"/>
    <p:sldId id="1618" r:id="rId81"/>
    <p:sldId id="1620" r:id="rId82"/>
    <p:sldId id="1619" r:id="rId83"/>
    <p:sldId id="1634" r:id="rId84"/>
    <p:sldId id="1635" r:id="rId85"/>
    <p:sldId id="1622" r:id="rId86"/>
    <p:sldId id="1621" r:id="rId87"/>
    <p:sldId id="1636" r:id="rId88"/>
    <p:sldId id="1567" r:id="rId89"/>
    <p:sldId id="1568" r:id="rId90"/>
    <p:sldId id="426" r:id="rId91"/>
    <p:sldId id="1640" r:id="rId92"/>
  </p:sldIdLst>
  <p:sldSz cx="12192000" cy="6858000"/>
  <p:notesSz cx="6858000" cy="9144000"/>
  <p:custDataLst>
    <p:tags r:id="rId95"/>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ne Maguire" initials="JM" lastIdx="1" clrIdx="6">
    <p:extLst>
      <p:ext uri="{19B8F6BF-5375-455C-9EA6-DF929625EA0E}">
        <p15:presenceInfo xmlns:p15="http://schemas.microsoft.com/office/powerpoint/2012/main" userId="S::Jane.Maguire@ipsos.com::30ca8979-5767-4816-bad8-bd52184387b1" providerId="AD"/>
      </p:ext>
    </p:extLst>
  </p:cmAuthor>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 id="5" name="Vanessa Martinez" initials="VM" lastIdx="1" clrIdx="4">
    <p:extLst>
      <p:ext uri="{19B8F6BF-5375-455C-9EA6-DF929625EA0E}">
        <p15:presenceInfo xmlns:p15="http://schemas.microsoft.com/office/powerpoint/2012/main" userId="S::Vanessa.Martinez@ipsos.com::d19a2b7b-967b-4e8b-b812-5c216188f371" providerId="AD"/>
      </p:ext>
    </p:extLst>
  </p:cmAuthor>
  <p:cmAuthor id="6" name="Sally Abernethy" initials="SA" lastIdx="1" clrIdx="5">
    <p:extLst>
      <p:ext uri="{19B8F6BF-5375-455C-9EA6-DF929625EA0E}">
        <p15:presenceInfo xmlns:p15="http://schemas.microsoft.com/office/powerpoint/2012/main" userId="S::Sally.Abernethy@ipsos.com::ed8436b0-e9f7-4921-b578-d9aaf25dbf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86D4"/>
    <a:srgbClr val="E8E8E8"/>
    <a:srgbClr val="878787"/>
    <a:srgbClr val="BDBAC4"/>
    <a:srgbClr val="002554"/>
    <a:srgbClr val="2F469C"/>
    <a:srgbClr val="419999"/>
    <a:srgbClr val="F1BE48"/>
    <a:srgbClr val="E87722"/>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222" autoAdjust="0"/>
  </p:normalViewPr>
  <p:slideViewPr>
    <p:cSldViewPr snapToGrid="0" showGuides="1">
      <p:cViewPr varScale="1">
        <p:scale>
          <a:sx n="87" d="100"/>
          <a:sy n="87" d="100"/>
        </p:scale>
        <p:origin x="101" y="206"/>
      </p:cViewPr>
      <p:guideLst/>
    </p:cSldViewPr>
  </p:slideViewPr>
  <p:notesTextViewPr>
    <p:cViewPr>
      <p:scale>
        <a:sx n="3" d="2"/>
        <a:sy n="3" d="2"/>
      </p:scale>
      <p:origin x="0" y="0"/>
    </p:cViewPr>
  </p:notesTextViewPr>
  <p:sorterViewPr>
    <p:cViewPr varScale="1">
      <p:scale>
        <a:sx n="1" d="1"/>
        <a:sy n="1" d="1"/>
      </p:scale>
      <p:origin x="0" y="-13158"/>
    </p:cViewPr>
  </p:sorterViewPr>
  <p:notesViewPr>
    <p:cSldViewPr snapToGrid="0" showGuides="1">
      <p:cViewPr>
        <p:scale>
          <a:sx n="75" d="100"/>
          <a:sy n="75" d="100"/>
        </p:scale>
        <p:origin x="1528" y="-68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CC-4FF6-BF94-B26AD6904DA9}"/>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271A-4E84-B6DA-9B181572BD2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271A-4E84-B6DA-9B181572BD2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3-271A-4E84-B6DA-9B181572BD2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16-29</c:v>
                </c:pt>
                <c:pt idx="1">
                  <c:v>30-44</c:v>
                </c:pt>
                <c:pt idx="2">
                  <c:v>45-59</c:v>
                </c:pt>
                <c:pt idx="3">
                  <c:v>60+</c:v>
                </c:pt>
              </c:strCache>
            </c:strRef>
          </c:cat>
          <c:val>
            <c:numRef>
              <c:f>Sheet1!$B$2:$B$5</c:f>
              <c:numCache>
                <c:formatCode>0%</c:formatCode>
                <c:ptCount val="4"/>
                <c:pt idx="0">
                  <c:v>0.25</c:v>
                </c:pt>
                <c:pt idx="1">
                  <c:v>0.26</c:v>
                </c:pt>
                <c:pt idx="2">
                  <c:v>0.24</c:v>
                </c:pt>
                <c:pt idx="3">
                  <c:v>0.25</c:v>
                </c:pt>
              </c:numCache>
            </c:numRef>
          </c:val>
          <c:extLst>
            <c:ext xmlns:c16="http://schemas.microsoft.com/office/drawing/2014/chart" uri="{C3380CC4-5D6E-409C-BE32-E72D297353CC}">
              <c16:uniqueId val="{00000000-271A-4E84-B6DA-9B181572BD22}"/>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48440149938264626"/>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Sheet1!$B$2</c:f>
              <c:numCache>
                <c:formatCode>0</c:formatCode>
                <c:ptCount val="1"/>
                <c:pt idx="0">
                  <c:v>15</c:v>
                </c:pt>
              </c:numCache>
            </c:numRef>
          </c:val>
          <c:extLst>
            <c:ext xmlns:c16="http://schemas.microsoft.com/office/drawing/2014/chart" uri="{C3380CC4-5D6E-409C-BE32-E72D297353CC}">
              <c16:uniqueId val="{00000000-1334-4E30-A2CB-E34877BD63C7}"/>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Sheet1!$C$2</c:f>
              <c:numCache>
                <c:formatCode>0</c:formatCode>
                <c:ptCount val="1"/>
                <c:pt idx="0">
                  <c:v>14</c:v>
                </c:pt>
              </c:numCache>
            </c:numRef>
          </c:val>
          <c:extLst>
            <c:ext xmlns:c16="http://schemas.microsoft.com/office/drawing/2014/chart" uri="{C3380CC4-5D6E-409C-BE32-E72D297353CC}">
              <c16:uniqueId val="{00000001-1334-4E30-A2CB-E34877BD63C7}"/>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Sheet1!$D$2</c:f>
              <c:numCache>
                <c:formatCode>0</c:formatCode>
                <c:ptCount val="1"/>
                <c:pt idx="0">
                  <c:v>26</c:v>
                </c:pt>
              </c:numCache>
            </c:numRef>
          </c:val>
          <c:extLst>
            <c:ext xmlns:c16="http://schemas.microsoft.com/office/drawing/2014/chart" uri="{C3380CC4-5D6E-409C-BE32-E72D297353CC}">
              <c16:uniqueId val="{00000002-1334-4E30-A2CB-E34877BD63C7}"/>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Sheet1!$E$2</c:f>
              <c:numCache>
                <c:formatCode>0</c:formatCode>
                <c:ptCount val="1"/>
                <c:pt idx="0">
                  <c:v>14</c:v>
                </c:pt>
              </c:numCache>
            </c:numRef>
          </c:val>
          <c:extLst>
            <c:ext xmlns:c16="http://schemas.microsoft.com/office/drawing/2014/chart" uri="{C3380CC4-5D6E-409C-BE32-E72D297353CC}">
              <c16:uniqueId val="{00000003-1334-4E30-A2CB-E34877BD63C7}"/>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Sheet1!$F$2</c:f>
              <c:numCache>
                <c:formatCode>0</c:formatCode>
                <c:ptCount val="1"/>
                <c:pt idx="0">
                  <c:v>31</c:v>
                </c:pt>
              </c:numCache>
            </c:numRef>
          </c:val>
          <c:extLst>
            <c:ext xmlns:c16="http://schemas.microsoft.com/office/drawing/2014/chart" uri="{C3380CC4-5D6E-409C-BE32-E72D297353CC}">
              <c16:uniqueId val="{00000000-1285-4CF0-9535-29B9208856EC}"/>
            </c:ext>
          </c:extLst>
        </c:ser>
        <c:ser>
          <c:idx val="5"/>
          <c:order val="5"/>
          <c:tx>
            <c:strRef>
              <c:f>Sheet1!$G$1</c:f>
              <c:strCache>
                <c:ptCount val="1"/>
                <c:pt idx="0">
                  <c:v>Don't know</c:v>
                </c:pt>
              </c:strCache>
            </c:strRef>
          </c:tx>
          <c:spPr>
            <a:solidFill>
              <a:schemeClr val="tx1"/>
            </a:solidFill>
            <a:ln>
              <a:noFill/>
            </a:ln>
            <a:effectLst/>
          </c:spPr>
          <c:invertIfNegative val="0"/>
          <c:dLbls>
            <c:dLbl>
              <c:idx val="0"/>
              <c:layout>
                <c:manualLayout>
                  <c:x val="2.2521773634007879E-2"/>
                  <c:y val="-1.8373348170897089E-2"/>
                </c:manualLayout>
              </c:layout>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06-4F31-A930-2D80D4C991E5}"/>
                </c:ext>
              </c:extLst>
            </c:dLbl>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term “equality” is meaningless to me in everyday life; it is not something I think about (%)</c:v>
                </c:pt>
              </c:strCache>
            </c:strRef>
          </c:cat>
          <c:val>
            <c:numRef>
              <c:f>Sheet1!$G$2</c:f>
              <c:numCache>
                <c:formatCode>0</c:formatCode>
                <c:ptCount val="1"/>
                <c:pt idx="0">
                  <c:v>1</c:v>
                </c:pt>
              </c:numCache>
            </c:numRef>
          </c:val>
          <c:extLst>
            <c:ext xmlns:c16="http://schemas.microsoft.com/office/drawing/2014/chart" uri="{C3380CC4-5D6E-409C-BE32-E72D297353CC}">
              <c16:uniqueId val="{00000001-1285-4CF0-9535-29B9208856E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(126)</c:v>
                </c:pt>
                <c:pt idx="1">
                  <c:v> 45-59 (120)</c:v>
                </c:pt>
                <c:pt idx="2">
                  <c:v>30-44 (130)</c:v>
                </c:pt>
                <c:pt idx="3">
                  <c:v>16-29 (125)</c:v>
                </c:pt>
                <c:pt idx="4">
                  <c:v>Tyrone/Fermanagh (65)</c:v>
                </c:pt>
                <c:pt idx="5">
                  <c:v>Greater Belfast (115)</c:v>
                </c:pt>
                <c:pt idx="6">
                  <c:v>Down (79)</c:v>
                </c:pt>
                <c:pt idx="7">
                  <c:v>Derry/L'derry (66)</c:v>
                </c:pt>
                <c:pt idx="8">
                  <c:v>Belfast (80)</c:v>
                </c:pt>
                <c:pt idx="9">
                  <c:v>Armagh (41)</c:v>
                </c:pt>
                <c:pt idx="10">
                  <c:v>Antrim (55)</c:v>
                </c:pt>
                <c:pt idx="11">
                  <c:v>(500)</c:v>
                </c:pt>
              </c:strCache>
            </c:strRef>
          </c:cat>
          <c:val>
            <c:numRef>
              <c:f>Sheet1!$B$2:$B$13</c:f>
              <c:numCache>
                <c:formatCode>0</c:formatCode>
                <c:ptCount val="12"/>
                <c:pt idx="0">
                  <c:v>39</c:v>
                </c:pt>
                <c:pt idx="1">
                  <c:v>24</c:v>
                </c:pt>
                <c:pt idx="2">
                  <c:v>31</c:v>
                </c:pt>
                <c:pt idx="3">
                  <c:v>21</c:v>
                </c:pt>
                <c:pt idx="4">
                  <c:v>22</c:v>
                </c:pt>
                <c:pt idx="5">
                  <c:v>23</c:v>
                </c:pt>
                <c:pt idx="6">
                  <c:v>34</c:v>
                </c:pt>
                <c:pt idx="7">
                  <c:v>30</c:v>
                </c:pt>
                <c:pt idx="8">
                  <c:v>26</c:v>
                </c:pt>
                <c:pt idx="9">
                  <c:v>44</c:v>
                </c:pt>
                <c:pt idx="10">
                  <c:v>35</c:v>
                </c:pt>
                <c:pt idx="11">
                  <c:v>29</c:v>
                </c:pt>
              </c:numCache>
            </c:numRef>
          </c:val>
          <c:extLst>
            <c:ext xmlns:c16="http://schemas.microsoft.com/office/drawing/2014/chart" uri="{C3380CC4-5D6E-409C-BE32-E72D297353CC}">
              <c16:uniqueId val="{00000000-1334-4E30-A2CB-E34877BD63C7}"/>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(126)</c:v>
                </c:pt>
                <c:pt idx="1">
                  <c:v> 45-59 (120)</c:v>
                </c:pt>
                <c:pt idx="2">
                  <c:v>30-44 (130)</c:v>
                </c:pt>
                <c:pt idx="3">
                  <c:v>16-29 (125)</c:v>
                </c:pt>
                <c:pt idx="4">
                  <c:v>Tyrone/Fermanagh (65)</c:v>
                </c:pt>
                <c:pt idx="5">
                  <c:v>Greater Belfast (115)</c:v>
                </c:pt>
                <c:pt idx="6">
                  <c:v>Down (79)</c:v>
                </c:pt>
                <c:pt idx="7">
                  <c:v>Derry/L'derry (66)</c:v>
                </c:pt>
                <c:pt idx="8">
                  <c:v>Belfast (80)</c:v>
                </c:pt>
                <c:pt idx="9">
                  <c:v>Armagh (41)</c:v>
                </c:pt>
                <c:pt idx="10">
                  <c:v>Antrim (55)</c:v>
                </c:pt>
                <c:pt idx="11">
                  <c:v>(500)</c:v>
                </c:pt>
              </c:strCache>
            </c:strRef>
          </c:cat>
          <c:val>
            <c:numRef>
              <c:f>Sheet1!$C$2:$C$13</c:f>
              <c:numCache>
                <c:formatCode>0</c:formatCode>
                <c:ptCount val="12"/>
                <c:pt idx="0">
                  <c:v>34</c:v>
                </c:pt>
                <c:pt idx="1">
                  <c:v>31</c:v>
                </c:pt>
                <c:pt idx="2">
                  <c:v>24</c:v>
                </c:pt>
                <c:pt idx="3">
                  <c:v>14</c:v>
                </c:pt>
                <c:pt idx="4">
                  <c:v>34</c:v>
                </c:pt>
                <c:pt idx="5">
                  <c:v>24</c:v>
                </c:pt>
                <c:pt idx="6">
                  <c:v>24</c:v>
                </c:pt>
                <c:pt idx="7">
                  <c:v>27</c:v>
                </c:pt>
                <c:pt idx="8">
                  <c:v>20</c:v>
                </c:pt>
                <c:pt idx="9">
                  <c:v>27</c:v>
                </c:pt>
                <c:pt idx="10">
                  <c:v>27</c:v>
                </c:pt>
                <c:pt idx="11">
                  <c:v>26</c:v>
                </c:pt>
              </c:numCache>
            </c:numRef>
          </c:val>
          <c:extLst>
            <c:ext xmlns:c16="http://schemas.microsoft.com/office/drawing/2014/chart" uri="{C3380CC4-5D6E-409C-BE32-E72D297353CC}">
              <c16:uniqueId val="{00000001-1334-4E30-A2CB-E34877BD63C7}"/>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(126)</c:v>
                </c:pt>
                <c:pt idx="1">
                  <c:v> 45-59 (120)</c:v>
                </c:pt>
                <c:pt idx="2">
                  <c:v>30-44 (130)</c:v>
                </c:pt>
                <c:pt idx="3">
                  <c:v>16-29 (125)</c:v>
                </c:pt>
                <c:pt idx="4">
                  <c:v>Tyrone/Fermanagh (65)</c:v>
                </c:pt>
                <c:pt idx="5">
                  <c:v>Greater Belfast (115)</c:v>
                </c:pt>
                <c:pt idx="6">
                  <c:v>Down (79)</c:v>
                </c:pt>
                <c:pt idx="7">
                  <c:v>Derry/L'derry (66)</c:v>
                </c:pt>
                <c:pt idx="8">
                  <c:v>Belfast (80)</c:v>
                </c:pt>
                <c:pt idx="9">
                  <c:v>Armagh (41)</c:v>
                </c:pt>
                <c:pt idx="10">
                  <c:v>Antrim (55)</c:v>
                </c:pt>
                <c:pt idx="11">
                  <c:v>(500)</c:v>
                </c:pt>
              </c:strCache>
            </c:strRef>
          </c:cat>
          <c:val>
            <c:numRef>
              <c:f>Sheet1!$D$2:$D$13</c:f>
              <c:numCache>
                <c:formatCode>0</c:formatCode>
                <c:ptCount val="12"/>
                <c:pt idx="0">
                  <c:v>1</c:v>
                </c:pt>
                <c:pt idx="1">
                  <c:v>1</c:v>
                </c:pt>
                <c:pt idx="2">
                  <c:v>2</c:v>
                </c:pt>
                <c:pt idx="4">
                  <c:v>3</c:v>
                </c:pt>
                <c:pt idx="7">
                  <c:v>2</c:v>
                </c:pt>
                <c:pt idx="8">
                  <c:v>1</c:v>
                </c:pt>
                <c:pt idx="11">
                  <c:v>1</c:v>
                </c:pt>
              </c:numCache>
            </c:numRef>
          </c:val>
          <c:extLst>
            <c:ext xmlns:c16="http://schemas.microsoft.com/office/drawing/2014/chart" uri="{C3380CC4-5D6E-409C-BE32-E72D297353CC}">
              <c16:uniqueId val="{00000002-1334-4E30-A2CB-E34877BD63C7}"/>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(126)</c:v>
                </c:pt>
                <c:pt idx="1">
                  <c:v> 45-59 (120)</c:v>
                </c:pt>
                <c:pt idx="2">
                  <c:v>30-44 (130)</c:v>
                </c:pt>
                <c:pt idx="3">
                  <c:v>16-29 (125)</c:v>
                </c:pt>
                <c:pt idx="4">
                  <c:v>Tyrone/Fermanagh (65)</c:v>
                </c:pt>
                <c:pt idx="5">
                  <c:v>Greater Belfast (115)</c:v>
                </c:pt>
                <c:pt idx="6">
                  <c:v>Down (79)</c:v>
                </c:pt>
                <c:pt idx="7">
                  <c:v>Derry/L'derry (66)</c:v>
                </c:pt>
                <c:pt idx="8">
                  <c:v>Belfast (80)</c:v>
                </c:pt>
                <c:pt idx="9">
                  <c:v>Armagh (41)</c:v>
                </c:pt>
                <c:pt idx="10">
                  <c:v>Antrim (55)</c:v>
                </c:pt>
                <c:pt idx="11">
                  <c:v>(500)</c:v>
                </c:pt>
              </c:strCache>
            </c:strRef>
          </c:cat>
          <c:val>
            <c:numRef>
              <c:f>Sheet1!$E$2:$E$13</c:f>
              <c:numCache>
                <c:formatCode>0</c:formatCode>
                <c:ptCount val="12"/>
                <c:pt idx="0">
                  <c:v>26</c:v>
                </c:pt>
                <c:pt idx="1">
                  <c:v>44</c:v>
                </c:pt>
                <c:pt idx="2">
                  <c:v>44</c:v>
                </c:pt>
                <c:pt idx="3">
                  <c:v>65</c:v>
                </c:pt>
                <c:pt idx="4">
                  <c:v>42</c:v>
                </c:pt>
                <c:pt idx="5">
                  <c:v>53</c:v>
                </c:pt>
                <c:pt idx="6">
                  <c:v>42</c:v>
                </c:pt>
                <c:pt idx="7">
                  <c:v>41</c:v>
                </c:pt>
                <c:pt idx="8">
                  <c:v>53</c:v>
                </c:pt>
                <c:pt idx="9">
                  <c:v>29</c:v>
                </c:pt>
                <c:pt idx="10">
                  <c:v>38</c:v>
                </c:pt>
                <c:pt idx="11">
                  <c:v>45</c:v>
                </c:pt>
              </c:numCache>
            </c:numRef>
          </c:val>
          <c:extLst>
            <c:ext xmlns:c16="http://schemas.microsoft.com/office/drawing/2014/chart" uri="{C3380CC4-5D6E-409C-BE32-E72D297353CC}">
              <c16:uniqueId val="{00000003-1334-4E30-A2CB-E34877BD63C7}"/>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(98)</c:v>
                </c:pt>
                <c:pt idx="2">
                  <c:v>Unionist (119)</c:v>
                </c:pt>
                <c:pt idx="3">
                  <c:v>LGB or other (30*)</c:v>
                </c:pt>
                <c:pt idx="4">
                  <c:v>Heterosexual (460)</c:v>
                </c:pt>
                <c:pt idx="5">
                  <c:v>C2DE (275)</c:v>
                </c:pt>
                <c:pt idx="6">
                  <c:v>ABC1 (220)</c:v>
                </c:pt>
                <c:pt idx="7">
                  <c:v>(500)</c:v>
                </c:pt>
              </c:strCache>
            </c:strRef>
          </c:cat>
          <c:val>
            <c:numRef>
              <c:f>Sheet1!$B$2:$B$9</c:f>
              <c:numCache>
                <c:formatCode>0</c:formatCode>
                <c:ptCount val="8"/>
                <c:pt idx="0">
                  <c:v>28</c:v>
                </c:pt>
                <c:pt idx="1">
                  <c:v>24</c:v>
                </c:pt>
                <c:pt idx="2">
                  <c:v>36</c:v>
                </c:pt>
                <c:pt idx="3">
                  <c:v>17</c:v>
                </c:pt>
                <c:pt idx="4">
                  <c:v>29</c:v>
                </c:pt>
                <c:pt idx="5">
                  <c:v>34</c:v>
                </c:pt>
                <c:pt idx="6">
                  <c:v>22</c:v>
                </c:pt>
                <c:pt idx="7">
                  <c:v>29</c:v>
                </c:pt>
              </c:numCache>
            </c:numRef>
          </c:val>
          <c:extLst>
            <c:ext xmlns:c16="http://schemas.microsoft.com/office/drawing/2014/chart" uri="{C3380CC4-5D6E-409C-BE32-E72D297353CC}">
              <c16:uniqueId val="{00000000-E6B2-48ED-B4D4-D10E39B05DD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(98)</c:v>
                </c:pt>
                <c:pt idx="2">
                  <c:v>Unionist (119)</c:v>
                </c:pt>
                <c:pt idx="3">
                  <c:v>LGB or other (30*)</c:v>
                </c:pt>
                <c:pt idx="4">
                  <c:v>Heterosexual (460)</c:v>
                </c:pt>
                <c:pt idx="5">
                  <c:v>C2DE (275)</c:v>
                </c:pt>
                <c:pt idx="6">
                  <c:v>ABC1 (220)</c:v>
                </c:pt>
                <c:pt idx="7">
                  <c:v>(500)</c:v>
                </c:pt>
              </c:strCache>
            </c:strRef>
          </c:cat>
          <c:val>
            <c:numRef>
              <c:f>Sheet1!$C$2:$C$9</c:f>
              <c:numCache>
                <c:formatCode>0</c:formatCode>
                <c:ptCount val="8"/>
                <c:pt idx="0">
                  <c:v>26</c:v>
                </c:pt>
                <c:pt idx="1">
                  <c:v>22</c:v>
                </c:pt>
                <c:pt idx="2">
                  <c:v>27</c:v>
                </c:pt>
                <c:pt idx="3">
                  <c:v>17</c:v>
                </c:pt>
                <c:pt idx="4">
                  <c:v>26</c:v>
                </c:pt>
                <c:pt idx="5">
                  <c:v>27</c:v>
                </c:pt>
                <c:pt idx="6">
                  <c:v>25</c:v>
                </c:pt>
                <c:pt idx="7">
                  <c:v>26</c:v>
                </c:pt>
              </c:numCache>
            </c:numRef>
          </c:val>
          <c:extLst>
            <c:ext xmlns:c16="http://schemas.microsoft.com/office/drawing/2014/chart" uri="{C3380CC4-5D6E-409C-BE32-E72D297353CC}">
              <c16:uniqueId val="{00000001-E6B2-48ED-B4D4-D10E39B05DD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(98)</c:v>
                </c:pt>
                <c:pt idx="2">
                  <c:v>Unionist (119)</c:v>
                </c:pt>
                <c:pt idx="3">
                  <c:v>LGB or other (30*)</c:v>
                </c:pt>
                <c:pt idx="4">
                  <c:v>Heterosexual (460)</c:v>
                </c:pt>
                <c:pt idx="5">
                  <c:v>C2DE (275)</c:v>
                </c:pt>
                <c:pt idx="6">
                  <c:v>ABC1 (220)</c:v>
                </c:pt>
                <c:pt idx="7">
                  <c:v>(500)</c:v>
                </c:pt>
              </c:strCache>
            </c:strRef>
          </c:cat>
          <c:val>
            <c:numRef>
              <c:f>Sheet1!$D$2:$D$9</c:f>
              <c:numCache>
                <c:formatCode>General</c:formatCode>
                <c:ptCount val="8"/>
                <c:pt idx="0" formatCode="0">
                  <c:v>1</c:v>
                </c:pt>
                <c:pt idx="2" formatCode="0">
                  <c:v>2</c:v>
                </c:pt>
                <c:pt idx="4" formatCode="0">
                  <c:v>1</c:v>
                </c:pt>
                <c:pt idx="5" formatCode="0">
                  <c:v>1</c:v>
                </c:pt>
                <c:pt idx="6" formatCode="0">
                  <c:v>1</c:v>
                </c:pt>
                <c:pt idx="7" formatCode="0">
                  <c:v>1</c:v>
                </c:pt>
              </c:numCache>
            </c:numRef>
          </c:val>
          <c:extLst>
            <c:ext xmlns:c16="http://schemas.microsoft.com/office/drawing/2014/chart" uri="{C3380CC4-5D6E-409C-BE32-E72D297353CC}">
              <c16:uniqueId val="{00000002-E6B2-48ED-B4D4-D10E39B05DD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(98)</c:v>
                </c:pt>
                <c:pt idx="2">
                  <c:v>Unionist (119)</c:v>
                </c:pt>
                <c:pt idx="3">
                  <c:v>LGB or other (30*)</c:v>
                </c:pt>
                <c:pt idx="4">
                  <c:v>Heterosexual (460)</c:v>
                </c:pt>
                <c:pt idx="5">
                  <c:v>C2DE (275)</c:v>
                </c:pt>
                <c:pt idx="6">
                  <c:v>ABC1 (220)</c:v>
                </c:pt>
                <c:pt idx="7">
                  <c:v>(500)</c:v>
                </c:pt>
              </c:strCache>
            </c:strRef>
          </c:cat>
          <c:val>
            <c:numRef>
              <c:f>Sheet1!$E$2:$E$9</c:f>
              <c:numCache>
                <c:formatCode>0</c:formatCode>
                <c:ptCount val="8"/>
                <c:pt idx="0">
                  <c:v>45</c:v>
                </c:pt>
                <c:pt idx="1">
                  <c:v>54</c:v>
                </c:pt>
                <c:pt idx="2">
                  <c:v>35</c:v>
                </c:pt>
                <c:pt idx="3">
                  <c:v>67</c:v>
                </c:pt>
                <c:pt idx="4">
                  <c:v>44</c:v>
                </c:pt>
                <c:pt idx="5">
                  <c:v>38</c:v>
                </c:pt>
                <c:pt idx="6">
                  <c:v>53</c:v>
                </c:pt>
                <c:pt idx="7">
                  <c:v>45</c:v>
                </c:pt>
              </c:numCache>
            </c:numRef>
          </c:val>
          <c:extLst>
            <c:ext xmlns:c16="http://schemas.microsoft.com/office/drawing/2014/chart" uri="{C3380CC4-5D6E-409C-BE32-E72D297353CC}">
              <c16:uniqueId val="{00000003-E6B2-48ED-B4D4-D10E39B05DD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28</c:v>
                </c:pt>
                <c:pt idx="1">
                  <c:v>36</c:v>
                </c:pt>
                <c:pt idx="2">
                  <c:v>29</c:v>
                </c:pt>
              </c:numCache>
            </c:numRef>
          </c:val>
          <c:smooth val="0"/>
          <c:extLst>
            <c:ext xmlns:c16="http://schemas.microsoft.com/office/drawing/2014/chart" uri="{C3380CC4-5D6E-409C-BE32-E72D297353CC}">
              <c16:uniqueId val="{00000000-E7BC-44EF-8E46-975B1BEC8C98}"/>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48</c:v>
                </c:pt>
                <c:pt idx="1">
                  <c:v>42</c:v>
                </c:pt>
                <c:pt idx="2">
                  <c:v>45</c:v>
                </c:pt>
              </c:numCache>
            </c:numRef>
          </c:val>
          <c:smooth val="0"/>
          <c:extLst>
            <c:ext xmlns:c16="http://schemas.microsoft.com/office/drawing/2014/chart" uri="{C3380CC4-5D6E-409C-BE32-E72D297353CC}">
              <c16:uniqueId val="{00000001-E7BC-44EF-8E46-975B1BEC8C98}"/>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417991230727668"/>
          <c:y val="7.9633371400247236E-3"/>
          <c:w val="0.42885347553660635"/>
          <c:h val="0.95191380972050121"/>
        </c:manualLayout>
      </c:layout>
      <c:barChart>
        <c:barDir val="bar"/>
        <c:grouping val="clustered"/>
        <c:varyColors val="0"/>
        <c:ser>
          <c:idx val="0"/>
          <c:order val="0"/>
          <c:tx>
            <c:strRef>
              <c:f>Sheet1!$B$1</c:f>
              <c:strCache>
                <c:ptCount val="1"/>
                <c:pt idx="0">
                  <c:v>2020-21 (%)</c:v>
                </c:pt>
              </c:strCache>
            </c:strRef>
          </c:tx>
          <c:spPr>
            <a:solidFill>
              <a:srgbClr val="002554"/>
            </a:solidFill>
          </c:spPr>
          <c:invertIfNegative val="1"/>
          <c:dPt>
            <c:idx val="0"/>
            <c:invertIfNegative val="1"/>
            <c:bubble3D val="0"/>
            <c:extLst>
              <c:ext xmlns:c16="http://schemas.microsoft.com/office/drawing/2014/chart" uri="{C3380CC4-5D6E-409C-BE32-E72D297353CC}">
                <c16:uniqueId val="{00000000-8A26-4520-8F52-2926DB2199BB}"/>
              </c:ext>
            </c:extLst>
          </c:dPt>
          <c:dPt>
            <c:idx val="1"/>
            <c:invertIfNegative val="1"/>
            <c:bubble3D val="0"/>
            <c:extLst>
              <c:ext xmlns:c16="http://schemas.microsoft.com/office/drawing/2014/chart" uri="{C3380CC4-5D6E-409C-BE32-E72D297353CC}">
                <c16:uniqueId val="{00000001-00F2-4FD8-91AB-0F21ECEBD79F}"/>
              </c:ext>
            </c:extLst>
          </c:dPt>
          <c:dPt>
            <c:idx val="2"/>
            <c:invertIfNegative val="1"/>
            <c:bubble3D val="0"/>
            <c:extLst>
              <c:ext xmlns:c16="http://schemas.microsoft.com/office/drawing/2014/chart" uri="{C3380CC4-5D6E-409C-BE32-E72D297353CC}">
                <c16:uniqueId val="{00000002-6126-41A2-B3F3-FAB893F0A608}"/>
              </c:ext>
            </c:extLst>
          </c:dPt>
          <c:dPt>
            <c:idx val="4"/>
            <c:invertIfNegative val="1"/>
            <c:bubble3D val="0"/>
            <c:extLst>
              <c:ext xmlns:c16="http://schemas.microsoft.com/office/drawing/2014/chart" uri="{C3380CC4-5D6E-409C-BE32-E72D297353CC}">
                <c16:uniqueId val="{00000003-6126-41A2-B3F3-FAB893F0A608}"/>
              </c:ext>
            </c:extLst>
          </c:dPt>
          <c:dPt>
            <c:idx val="5"/>
            <c:invertIfNegative val="1"/>
            <c:bubble3D val="0"/>
            <c:extLst>
              <c:ext xmlns:c16="http://schemas.microsoft.com/office/drawing/2014/chart" uri="{C3380CC4-5D6E-409C-BE32-E72D297353CC}">
                <c16:uniqueId val="{00000003-8A26-4520-8F52-2926DB2199BB}"/>
              </c:ext>
            </c:extLst>
          </c:dPt>
          <c:dPt>
            <c:idx val="6"/>
            <c:invertIfNegative val="1"/>
            <c:bubble3D val="0"/>
            <c:extLst>
              <c:ext xmlns:c16="http://schemas.microsoft.com/office/drawing/2014/chart" uri="{C3380CC4-5D6E-409C-BE32-E72D297353CC}">
                <c16:uniqueId val="{00000004-8A26-4520-8F52-2926DB2199BB}"/>
              </c:ext>
            </c:extLst>
          </c:dPt>
          <c:dPt>
            <c:idx val="7"/>
            <c:invertIfNegative val="1"/>
            <c:bubble3D val="0"/>
            <c:extLst>
              <c:ext xmlns:c16="http://schemas.microsoft.com/office/drawing/2014/chart" uri="{C3380CC4-5D6E-409C-BE32-E72D297353CC}">
                <c16:uniqueId val="{00000005-8A26-4520-8F52-2926DB2199BB}"/>
              </c:ext>
            </c:extLst>
          </c:dPt>
          <c:dPt>
            <c:idx val="9"/>
            <c:invertIfNegative val="1"/>
            <c:bubble3D val="0"/>
            <c:extLst>
              <c:ext xmlns:c16="http://schemas.microsoft.com/office/drawing/2014/chart" uri="{C3380CC4-5D6E-409C-BE32-E72D297353CC}">
                <c16:uniqueId val="{00000007-8A26-4520-8F52-2926DB2199BB}"/>
              </c:ext>
            </c:extLst>
          </c:dPt>
          <c:dPt>
            <c:idx val="10"/>
            <c:invertIfNegative val="1"/>
            <c:bubble3D val="0"/>
            <c:extLst>
              <c:ext xmlns:c16="http://schemas.microsoft.com/office/drawing/2014/chart" uri="{C3380CC4-5D6E-409C-BE32-E72D297353CC}">
                <c16:uniqueId val="{00000008-8A26-4520-8F52-2926DB2199BB}"/>
              </c:ext>
            </c:extLst>
          </c:dPt>
          <c:dPt>
            <c:idx val="11"/>
            <c:invertIfNegative val="1"/>
            <c:bubble3D val="0"/>
            <c:extLst>
              <c:ext xmlns:c16="http://schemas.microsoft.com/office/drawing/2014/chart" uri="{C3380CC4-5D6E-409C-BE32-E72D297353CC}">
                <c16:uniqueId val="{00000009-8A26-4520-8F52-2926DB2199BB}"/>
              </c:ext>
            </c:extLst>
          </c:dPt>
          <c:dPt>
            <c:idx val="13"/>
            <c:invertIfNegative val="1"/>
            <c:bubble3D val="0"/>
            <c:extLst>
              <c:ext xmlns:c16="http://schemas.microsoft.com/office/drawing/2014/chart" uri="{C3380CC4-5D6E-409C-BE32-E72D297353CC}">
                <c16:uniqueId val="{0000000B-8A26-4520-8F52-2926DB2199BB}"/>
              </c:ext>
            </c:extLst>
          </c:dPt>
          <c:dPt>
            <c:idx val="14"/>
            <c:invertIfNegative val="1"/>
            <c:bubble3D val="0"/>
            <c:extLst>
              <c:ext xmlns:c16="http://schemas.microsoft.com/office/drawing/2014/chart" uri="{C3380CC4-5D6E-409C-BE32-E72D297353CC}">
                <c16:uniqueId val="{0000000C-8A26-4520-8F52-2926DB2199BB}"/>
              </c:ext>
            </c:extLst>
          </c:dPt>
          <c:dPt>
            <c:idx val="15"/>
            <c:invertIfNegative val="1"/>
            <c:bubble3D val="0"/>
            <c:extLst>
              <c:ext xmlns:c16="http://schemas.microsoft.com/office/drawing/2014/chart" uri="{C3380CC4-5D6E-409C-BE32-E72D297353CC}">
                <c16:uniqueId val="{0000000D-8A26-4520-8F52-2926DB2199BB}"/>
              </c:ext>
            </c:extLst>
          </c:dPt>
          <c:dPt>
            <c:idx val="16"/>
            <c:invertIfNegative val="1"/>
            <c:bubble3D val="0"/>
            <c:extLst>
              <c:ext xmlns:c16="http://schemas.microsoft.com/office/drawing/2014/chart" uri="{C3380CC4-5D6E-409C-BE32-E72D297353CC}">
                <c16:uniqueId val="{0000000E-CC88-45DD-B917-9420A1D1DEC7}"/>
              </c:ext>
            </c:extLst>
          </c:dPt>
          <c:dPt>
            <c:idx val="17"/>
            <c:invertIfNegative val="1"/>
            <c:bubble3D val="0"/>
            <c:extLst>
              <c:ext xmlns:c16="http://schemas.microsoft.com/office/drawing/2014/chart" uri="{C3380CC4-5D6E-409C-BE32-E72D297353CC}">
                <c16:uniqueId val="{0000000E-E5A5-43C9-9632-F3C326C29DF1}"/>
              </c:ext>
            </c:extLst>
          </c:dPt>
          <c:dPt>
            <c:idx val="19"/>
            <c:invertIfNegative val="1"/>
            <c:bubble3D val="0"/>
            <c:extLst>
              <c:ext xmlns:c16="http://schemas.microsoft.com/office/drawing/2014/chart" uri="{C3380CC4-5D6E-409C-BE32-E72D297353CC}">
                <c16:uniqueId val="{00000011-8A26-4520-8F52-2926DB2199BB}"/>
              </c:ext>
            </c:extLst>
          </c:dPt>
          <c:dPt>
            <c:idx val="22"/>
            <c:invertIfNegative val="1"/>
            <c:bubble3D val="0"/>
            <c:extLst>
              <c:ext xmlns:c16="http://schemas.microsoft.com/office/drawing/2014/chart" uri="{C3380CC4-5D6E-409C-BE32-E72D297353CC}">
                <c16:uniqueId val="{00000010-CC88-45DD-B917-9420A1D1DEC7}"/>
              </c:ext>
            </c:extLst>
          </c:dPt>
          <c:dPt>
            <c:idx val="23"/>
            <c:invertIfNegative val="1"/>
            <c:bubble3D val="0"/>
            <c:extLst>
              <c:ext xmlns:c16="http://schemas.microsoft.com/office/drawing/2014/chart" uri="{C3380CC4-5D6E-409C-BE32-E72D297353CC}">
                <c16:uniqueId val="{00000011-6126-41A2-B3F3-FAB893F0A608}"/>
              </c:ext>
            </c:extLst>
          </c:dPt>
          <c:dPt>
            <c:idx val="25"/>
            <c:invertIfNegative val="1"/>
            <c:bubble3D val="0"/>
            <c:extLst>
              <c:ext xmlns:c16="http://schemas.microsoft.com/office/drawing/2014/chart" uri="{C3380CC4-5D6E-409C-BE32-E72D297353CC}">
                <c16:uniqueId val="{00000017-8A26-4520-8F52-2926DB2199BB}"/>
              </c:ext>
            </c:extLst>
          </c:dPt>
          <c:dPt>
            <c:idx val="26"/>
            <c:invertIfNegative val="1"/>
            <c:bubble3D val="0"/>
            <c:extLst>
              <c:ext xmlns:c16="http://schemas.microsoft.com/office/drawing/2014/chart" uri="{C3380CC4-5D6E-409C-BE32-E72D297353CC}">
                <c16:uniqueId val="{00000018-8A26-4520-8F52-2926DB2199BB}"/>
              </c:ext>
            </c:extLst>
          </c:dPt>
          <c:dPt>
            <c:idx val="27"/>
            <c:invertIfNegative val="1"/>
            <c:bubble3D val="0"/>
            <c:extLst>
              <c:ext xmlns:c16="http://schemas.microsoft.com/office/drawing/2014/chart" uri="{C3380CC4-5D6E-409C-BE32-E72D297353CC}">
                <c16:uniqueId val="{00000019-8A26-4520-8F52-2926DB2199BB}"/>
              </c:ext>
            </c:extLst>
          </c:dPt>
          <c:dPt>
            <c:idx val="28"/>
            <c:invertIfNegative val="1"/>
            <c:bubble3D val="0"/>
            <c:extLst>
              <c:ext xmlns:c16="http://schemas.microsoft.com/office/drawing/2014/chart" uri="{C3380CC4-5D6E-409C-BE32-E72D297353CC}">
                <c16:uniqueId val="{0000001A-8A26-4520-8F52-2926DB2199BB}"/>
              </c:ext>
            </c:extLst>
          </c:dPt>
          <c:dPt>
            <c:idx val="29"/>
            <c:invertIfNegative val="1"/>
            <c:bubble3D val="0"/>
            <c:extLst>
              <c:ext xmlns:c16="http://schemas.microsoft.com/office/drawing/2014/chart" uri="{C3380CC4-5D6E-409C-BE32-E72D297353CC}">
                <c16:uniqueId val="{0000001B-8A26-4520-8F52-2926DB2199BB}"/>
              </c:ext>
            </c:extLst>
          </c:dPt>
          <c:dPt>
            <c:idx val="30"/>
            <c:invertIfNegative val="1"/>
            <c:bubble3D val="0"/>
            <c:extLst>
              <c:ext xmlns:c16="http://schemas.microsoft.com/office/drawing/2014/chart" uri="{C3380CC4-5D6E-409C-BE32-E72D297353CC}">
                <c16:uniqueId val="{0000001C-8A26-4520-8F52-2926DB2199BB}"/>
              </c:ext>
            </c:extLst>
          </c:dPt>
          <c:dPt>
            <c:idx val="31"/>
            <c:invertIfNegative val="1"/>
            <c:bubble3D val="0"/>
            <c:extLst>
              <c:ext xmlns:c16="http://schemas.microsoft.com/office/drawing/2014/chart" uri="{C3380CC4-5D6E-409C-BE32-E72D297353CC}">
                <c16:uniqueId val="{0000001D-8A26-4520-8F52-2926DB2199BB}"/>
              </c:ext>
            </c:extLst>
          </c:dPt>
          <c:dPt>
            <c:idx val="32"/>
            <c:invertIfNegative val="1"/>
            <c:bubble3D val="0"/>
            <c:extLst>
              <c:ext xmlns:c16="http://schemas.microsoft.com/office/drawing/2014/chart" uri="{C3380CC4-5D6E-409C-BE32-E72D297353CC}">
                <c16:uniqueId val="{0000001E-8A26-4520-8F52-2926DB2199BB}"/>
              </c:ext>
            </c:extLst>
          </c:dPt>
          <c:dPt>
            <c:idx val="33"/>
            <c:invertIfNegative val="1"/>
            <c:bubble3D val="0"/>
            <c:extLst>
              <c:ext xmlns:c16="http://schemas.microsoft.com/office/drawing/2014/chart" uri="{C3380CC4-5D6E-409C-BE32-E72D297353CC}">
                <c16:uniqueId val="{0000001F-8A26-4520-8F52-2926DB2199BB}"/>
              </c:ext>
            </c:extLst>
          </c:dPt>
          <c:dPt>
            <c:idx val="34"/>
            <c:invertIfNegative val="1"/>
            <c:bubble3D val="0"/>
            <c:extLst>
              <c:ext xmlns:c16="http://schemas.microsoft.com/office/drawing/2014/chart" uri="{C3380CC4-5D6E-409C-BE32-E72D297353CC}">
                <c16:uniqueId val="{00000020-8A26-4520-8F52-2926DB2199BB}"/>
              </c:ext>
            </c:extLst>
          </c:dPt>
          <c:dPt>
            <c:idx val="35"/>
            <c:invertIfNegative val="1"/>
            <c:bubble3D val="0"/>
            <c:extLst>
              <c:ext xmlns:c16="http://schemas.microsoft.com/office/drawing/2014/chart" uri="{C3380CC4-5D6E-409C-BE32-E72D297353CC}">
                <c16:uniqueId val="{00000021-8A26-4520-8F52-2926DB2199BB}"/>
              </c:ext>
            </c:extLst>
          </c:dPt>
          <c:dPt>
            <c:idx val="36"/>
            <c:invertIfNegative val="1"/>
            <c:bubble3D val="0"/>
            <c:extLst>
              <c:ext xmlns:c16="http://schemas.microsoft.com/office/drawing/2014/chart" uri="{C3380CC4-5D6E-409C-BE32-E72D297353CC}">
                <c16:uniqueId val="{00000022-8A26-4520-8F52-2926DB2199BB}"/>
              </c:ext>
            </c:extLst>
          </c:dPt>
          <c:dPt>
            <c:idx val="37"/>
            <c:invertIfNegative val="1"/>
            <c:bubble3D val="0"/>
            <c:extLst>
              <c:ext xmlns:c16="http://schemas.microsoft.com/office/drawing/2014/chart" uri="{C3380CC4-5D6E-409C-BE32-E72D297353CC}">
                <c16:uniqueId val="{00000023-8A26-4520-8F52-2926DB2199BB}"/>
              </c:ext>
            </c:extLst>
          </c:dPt>
          <c:dPt>
            <c:idx val="38"/>
            <c:invertIfNegative val="1"/>
            <c:bubble3D val="0"/>
            <c:extLst>
              <c:ext xmlns:c16="http://schemas.microsoft.com/office/drawing/2014/chart" uri="{C3380CC4-5D6E-409C-BE32-E72D297353CC}">
                <c16:uniqueId val="{00000024-8A26-4520-8F52-2926DB2199BB}"/>
              </c:ext>
            </c:extLst>
          </c:dPt>
          <c:dPt>
            <c:idx val="39"/>
            <c:invertIfNegative val="1"/>
            <c:bubble3D val="0"/>
            <c:extLst>
              <c:ext xmlns:c16="http://schemas.microsoft.com/office/drawing/2014/chart" uri="{C3380CC4-5D6E-409C-BE32-E72D297353CC}">
                <c16:uniqueId val="{00000025-8A26-4520-8F52-2926DB2199BB}"/>
              </c:ext>
            </c:extLst>
          </c:dPt>
          <c:dLbls>
            <c:dLbl>
              <c:idx val="0"/>
              <c:spPr>
                <a:noFill/>
                <a:ln>
                  <a:noFill/>
                </a:ln>
                <a:effectLst/>
              </c:spPr>
              <c:txPr>
                <a:bodyPr wrap="square" lIns="38100" tIns="19050" rIns="38100" bIns="19050" anchor="ctr" anchorCtr="0">
                  <a:spAutoFit/>
                </a:bodyPr>
                <a:lstStyle/>
                <a:p>
                  <a:pPr algn="ctr">
                    <a:defRPr lang="en-GB"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A26-4520-8F52-2926DB2199BB}"/>
                </c:ext>
              </c:extLst>
            </c:dLbl>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Sheet1!$A$2:$A$25</c:f>
              <c:strCache>
                <c:ptCount val="24"/>
                <c:pt idx="0">
                  <c:v>Over 75s</c:v>
                </c:pt>
                <c:pt idx="1">
                  <c:v>Disabled people/those with underlying health conditions</c:v>
                </c:pt>
                <c:pt idx="2">
                  <c:v>Those suffering physical or mental ill health</c:v>
                </c:pt>
                <c:pt idx="3">
                  <c:v>16-24s (Gen Z)</c:v>
                </c:pt>
                <c:pt idx="4">
                  <c:v>Under 16s (children)</c:v>
                </c:pt>
                <c:pt idx="5">
                  <c:v>56-75s (baby boomers)</c:v>
                </c:pt>
                <c:pt idx="6">
                  <c:v>Minority ethnic groups</c:v>
                </c:pt>
                <c:pt idx="7">
                  <c:v>25-40s (Millenials)</c:v>
                </c:pt>
                <c:pt idx="8">
                  <c:v>41-55s (Gen X)</c:v>
                </c:pt>
                <c:pt idx="9">
                  <c:v>Women</c:v>
                </c:pt>
                <c:pt idx="10">
                  <c:v>Nationalists</c:v>
                </c:pt>
                <c:pt idx="11">
                  <c:v>Unionists</c:v>
                </c:pt>
                <c:pt idx="12">
                  <c:v>Low income groups/unemployed</c:v>
                </c:pt>
                <c:pt idx="13">
                  <c:v>Men</c:v>
                </c:pt>
                <c:pt idx="14">
                  <c:v>LGBTQ+ people</c:v>
                </c:pt>
                <c:pt idx="15">
                  <c:v>White people</c:v>
                </c:pt>
                <c:pt idx="16">
                  <c:v>Transgender people</c:v>
                </c:pt>
                <c:pt idx="17">
                  <c:v>Heterosexual people</c:v>
                </c:pt>
                <c:pt idx="18">
                  <c:v>Self-employed/business owners/employers</c:v>
                </c:pt>
                <c:pt idx="19">
                  <c:v>No group more negatively impacted</c:v>
                </c:pt>
                <c:pt idx="20">
                  <c:v>Those working in hospitality</c:v>
                </c:pt>
                <c:pt idx="21">
                  <c:v>Frontline workers</c:v>
                </c:pt>
                <c:pt idx="22">
                  <c:v>Other</c:v>
                </c:pt>
                <c:pt idx="23">
                  <c:v>Don't know</c:v>
                </c:pt>
              </c:strCache>
            </c:strRef>
          </c:cat>
          <c:val>
            <c:numRef>
              <c:f>Sheet1!$B$2:$B$25</c:f>
              <c:numCache>
                <c:formatCode>General</c:formatCode>
                <c:ptCount val="24"/>
                <c:pt idx="0">
                  <c:v>63</c:v>
                </c:pt>
                <c:pt idx="1">
                  <c:v>31</c:v>
                </c:pt>
                <c:pt idx="2">
                  <c:v>26</c:v>
                </c:pt>
                <c:pt idx="3">
                  <c:v>24</c:v>
                </c:pt>
                <c:pt idx="4" formatCode="0">
                  <c:v>23</c:v>
                </c:pt>
                <c:pt idx="5" formatCode="0">
                  <c:v>22</c:v>
                </c:pt>
                <c:pt idx="6" formatCode="0">
                  <c:v>15</c:v>
                </c:pt>
                <c:pt idx="7" formatCode="0">
                  <c:v>13</c:v>
                </c:pt>
                <c:pt idx="8" formatCode="0">
                  <c:v>12</c:v>
                </c:pt>
                <c:pt idx="9" formatCode="0">
                  <c:v>12</c:v>
                </c:pt>
                <c:pt idx="10" formatCode="0">
                  <c:v>11</c:v>
                </c:pt>
                <c:pt idx="11" formatCode="0">
                  <c:v>10</c:v>
                </c:pt>
                <c:pt idx="12" formatCode="0">
                  <c:v>10</c:v>
                </c:pt>
                <c:pt idx="13" formatCode="0">
                  <c:v>10</c:v>
                </c:pt>
                <c:pt idx="14" formatCode="0">
                  <c:v>10</c:v>
                </c:pt>
                <c:pt idx="15" formatCode="0">
                  <c:v>10</c:v>
                </c:pt>
                <c:pt idx="16" formatCode="0">
                  <c:v>10</c:v>
                </c:pt>
                <c:pt idx="17" formatCode="0">
                  <c:v>9</c:v>
                </c:pt>
                <c:pt idx="18" formatCode="0">
                  <c:v>9</c:v>
                </c:pt>
                <c:pt idx="19" formatCode="0">
                  <c:v>5</c:v>
                </c:pt>
                <c:pt idx="20" formatCode="0">
                  <c:v>4</c:v>
                </c:pt>
                <c:pt idx="21" formatCode="0">
                  <c:v>3</c:v>
                </c:pt>
                <c:pt idx="22" formatCode="0">
                  <c:v>11</c:v>
                </c:pt>
                <c:pt idx="23" formatCode="0">
                  <c:v>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26-8A26-4520-8F52-2926DB2199BB}"/>
            </c:ext>
          </c:extLst>
        </c:ser>
        <c:dLbls>
          <c:dLblPos val="outEnd"/>
          <c:showLegendKey val="0"/>
          <c:showVal val="1"/>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extTo"/>
        <c:spPr>
          <a:ln>
            <a:noFill/>
          </a:ln>
        </c:spPr>
        <c:txPr>
          <a:bodyPr/>
          <a:lstStyle/>
          <a:p>
            <a:pPr algn="ctr">
              <a:defRPr sz="1400" b="0">
                <a:solidFill>
                  <a:schemeClr val="tx1"/>
                </a:solidFill>
              </a:defRPr>
            </a:pPr>
            <a:endParaRPr lang="en-US"/>
          </a:p>
        </c:txPr>
        <c:crossAx val="85482112"/>
        <c:crosses val="autoZero"/>
        <c:auto val="1"/>
        <c:lblAlgn val="ctr"/>
        <c:lblOffset val="200"/>
        <c:noMultiLvlLbl val="0"/>
      </c:catAx>
      <c:valAx>
        <c:axId val="85482112"/>
        <c:scaling>
          <c:orientation val="minMax"/>
          <c:min val="0"/>
        </c:scaling>
        <c:delete val="1"/>
        <c:axPos val="b"/>
        <c:numFmt formatCode="General" sourceLinked="1"/>
        <c:majorTickMark val="out"/>
        <c:minorTickMark val="none"/>
        <c:tickLblPos val="nextTo"/>
        <c:crossAx val="85444096"/>
        <c:crosses val="max"/>
        <c:crossBetween val="between"/>
      </c:valAx>
    </c:plotArea>
    <c:plotVisOnly val="1"/>
    <c:dispBlanksAs val="gap"/>
    <c:showDLblsOverMax val="0"/>
  </c:chart>
  <c:txPr>
    <a:bodyPr/>
    <a:lstStyle/>
    <a:p>
      <a:pPr>
        <a:defRPr sz="1200" b="1">
          <a:solidFill>
            <a:schemeClr val="accent1"/>
          </a:solidFill>
          <a:latin typeface="AvantGarde Bk BT" panose="020B0402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71195726711279661"/>
          <c:y val="7.9633371400247236E-3"/>
          <c:w val="0.43405701682317105"/>
          <c:h val="0.95191380972050121"/>
        </c:manualLayout>
      </c:layout>
      <c:barChart>
        <c:barDir val="bar"/>
        <c:grouping val="clustered"/>
        <c:varyColors val="0"/>
        <c:ser>
          <c:idx val="0"/>
          <c:order val="0"/>
          <c:tx>
            <c:strRef>
              <c:f>Sheet1!$B$1</c:f>
              <c:strCache>
                <c:ptCount val="1"/>
                <c:pt idx="0">
                  <c:v>2020 (%)</c:v>
                </c:pt>
              </c:strCache>
            </c:strRef>
          </c:tx>
          <c:spPr>
            <a:solidFill>
              <a:srgbClr val="002554"/>
            </a:solidFill>
          </c:spPr>
          <c:invertIfNegative val="1"/>
          <c:dPt>
            <c:idx val="0"/>
            <c:invertIfNegative val="1"/>
            <c:bubble3D val="0"/>
            <c:extLst>
              <c:ext xmlns:c16="http://schemas.microsoft.com/office/drawing/2014/chart" uri="{C3380CC4-5D6E-409C-BE32-E72D297353CC}">
                <c16:uniqueId val="{00000000-E261-486D-9543-24AD1DB16A99}"/>
              </c:ext>
            </c:extLst>
          </c:dPt>
          <c:dPt>
            <c:idx val="2"/>
            <c:invertIfNegative val="1"/>
            <c:bubble3D val="0"/>
            <c:extLst>
              <c:ext xmlns:c16="http://schemas.microsoft.com/office/drawing/2014/chart" uri="{C3380CC4-5D6E-409C-BE32-E72D297353CC}">
                <c16:uniqueId val="{00000001-9E1F-427F-AC03-91B86E3EF9B7}"/>
              </c:ext>
            </c:extLst>
          </c:dPt>
          <c:dPt>
            <c:idx val="3"/>
            <c:invertIfNegative val="1"/>
            <c:bubble3D val="0"/>
            <c:extLst>
              <c:ext xmlns:c16="http://schemas.microsoft.com/office/drawing/2014/chart" uri="{C3380CC4-5D6E-409C-BE32-E72D297353CC}">
                <c16:uniqueId val="{00000002-E261-486D-9543-24AD1DB16A99}"/>
              </c:ext>
            </c:extLst>
          </c:dPt>
          <c:dPt>
            <c:idx val="7"/>
            <c:invertIfNegative val="1"/>
            <c:bubble3D val="0"/>
            <c:extLst>
              <c:ext xmlns:c16="http://schemas.microsoft.com/office/drawing/2014/chart" uri="{C3380CC4-5D6E-409C-BE32-E72D297353CC}">
                <c16:uniqueId val="{00000005-E261-486D-9543-24AD1DB16A99}"/>
              </c:ext>
            </c:extLst>
          </c:dPt>
          <c:dPt>
            <c:idx val="9"/>
            <c:invertIfNegative val="1"/>
            <c:bubble3D val="0"/>
            <c:extLst>
              <c:ext xmlns:c16="http://schemas.microsoft.com/office/drawing/2014/chart" uri="{C3380CC4-5D6E-409C-BE32-E72D297353CC}">
                <c16:uniqueId val="{00000004-9E1F-427F-AC03-91B86E3EF9B7}"/>
              </c:ext>
            </c:extLst>
          </c:dPt>
          <c:dPt>
            <c:idx val="10"/>
            <c:invertIfNegative val="1"/>
            <c:bubble3D val="0"/>
            <c:extLst>
              <c:ext xmlns:c16="http://schemas.microsoft.com/office/drawing/2014/chart" uri="{C3380CC4-5D6E-409C-BE32-E72D297353CC}">
                <c16:uniqueId val="{00000006-D71A-4E35-88D6-A8A46C1FDAFA}"/>
              </c:ext>
            </c:extLst>
          </c:dPt>
          <c:dPt>
            <c:idx val="25"/>
            <c:invertIfNegative val="1"/>
            <c:bubble3D val="0"/>
            <c:extLst>
              <c:ext xmlns:c16="http://schemas.microsoft.com/office/drawing/2014/chart" uri="{C3380CC4-5D6E-409C-BE32-E72D297353CC}">
                <c16:uniqueId val="{00000016-E261-486D-9543-24AD1DB16A99}"/>
              </c:ext>
            </c:extLst>
          </c:dPt>
          <c:dPt>
            <c:idx val="26"/>
            <c:invertIfNegative val="1"/>
            <c:bubble3D val="0"/>
            <c:extLst>
              <c:ext xmlns:c16="http://schemas.microsoft.com/office/drawing/2014/chart" uri="{C3380CC4-5D6E-409C-BE32-E72D297353CC}">
                <c16:uniqueId val="{00000017-E261-486D-9543-24AD1DB16A99}"/>
              </c:ext>
            </c:extLst>
          </c:dPt>
          <c:dPt>
            <c:idx val="27"/>
            <c:invertIfNegative val="1"/>
            <c:bubble3D val="0"/>
            <c:extLst>
              <c:ext xmlns:c16="http://schemas.microsoft.com/office/drawing/2014/chart" uri="{C3380CC4-5D6E-409C-BE32-E72D297353CC}">
                <c16:uniqueId val="{00000018-E261-486D-9543-24AD1DB16A99}"/>
              </c:ext>
            </c:extLst>
          </c:dPt>
          <c:dPt>
            <c:idx val="28"/>
            <c:invertIfNegative val="1"/>
            <c:bubble3D val="0"/>
            <c:extLst>
              <c:ext xmlns:c16="http://schemas.microsoft.com/office/drawing/2014/chart" uri="{C3380CC4-5D6E-409C-BE32-E72D297353CC}">
                <c16:uniqueId val="{00000019-E261-486D-9543-24AD1DB16A99}"/>
              </c:ext>
            </c:extLst>
          </c:dPt>
          <c:dPt>
            <c:idx val="29"/>
            <c:invertIfNegative val="1"/>
            <c:bubble3D val="0"/>
            <c:extLst>
              <c:ext xmlns:c16="http://schemas.microsoft.com/office/drawing/2014/chart" uri="{C3380CC4-5D6E-409C-BE32-E72D297353CC}">
                <c16:uniqueId val="{0000001A-E261-486D-9543-24AD1DB16A99}"/>
              </c:ext>
            </c:extLst>
          </c:dPt>
          <c:dPt>
            <c:idx val="30"/>
            <c:invertIfNegative val="1"/>
            <c:bubble3D val="0"/>
            <c:extLst>
              <c:ext xmlns:c16="http://schemas.microsoft.com/office/drawing/2014/chart" uri="{C3380CC4-5D6E-409C-BE32-E72D297353CC}">
                <c16:uniqueId val="{0000001B-E261-486D-9543-24AD1DB16A99}"/>
              </c:ext>
            </c:extLst>
          </c:dPt>
          <c:dPt>
            <c:idx val="31"/>
            <c:invertIfNegative val="1"/>
            <c:bubble3D val="0"/>
            <c:extLst>
              <c:ext xmlns:c16="http://schemas.microsoft.com/office/drawing/2014/chart" uri="{C3380CC4-5D6E-409C-BE32-E72D297353CC}">
                <c16:uniqueId val="{0000001C-E261-486D-9543-24AD1DB16A99}"/>
              </c:ext>
            </c:extLst>
          </c:dPt>
          <c:dPt>
            <c:idx val="32"/>
            <c:invertIfNegative val="1"/>
            <c:bubble3D val="0"/>
            <c:extLst>
              <c:ext xmlns:c16="http://schemas.microsoft.com/office/drawing/2014/chart" uri="{C3380CC4-5D6E-409C-BE32-E72D297353CC}">
                <c16:uniqueId val="{0000001D-E261-486D-9543-24AD1DB16A99}"/>
              </c:ext>
            </c:extLst>
          </c:dPt>
          <c:dPt>
            <c:idx val="33"/>
            <c:invertIfNegative val="1"/>
            <c:bubble3D val="0"/>
            <c:extLst>
              <c:ext xmlns:c16="http://schemas.microsoft.com/office/drawing/2014/chart" uri="{C3380CC4-5D6E-409C-BE32-E72D297353CC}">
                <c16:uniqueId val="{0000001E-E261-486D-9543-24AD1DB16A99}"/>
              </c:ext>
            </c:extLst>
          </c:dPt>
          <c:dPt>
            <c:idx val="34"/>
            <c:invertIfNegative val="1"/>
            <c:bubble3D val="0"/>
            <c:extLst>
              <c:ext xmlns:c16="http://schemas.microsoft.com/office/drawing/2014/chart" uri="{C3380CC4-5D6E-409C-BE32-E72D297353CC}">
                <c16:uniqueId val="{0000001F-E261-486D-9543-24AD1DB16A99}"/>
              </c:ext>
            </c:extLst>
          </c:dPt>
          <c:dPt>
            <c:idx val="35"/>
            <c:invertIfNegative val="1"/>
            <c:bubble3D val="0"/>
            <c:extLst>
              <c:ext xmlns:c16="http://schemas.microsoft.com/office/drawing/2014/chart" uri="{C3380CC4-5D6E-409C-BE32-E72D297353CC}">
                <c16:uniqueId val="{00000020-E261-486D-9543-24AD1DB16A99}"/>
              </c:ext>
            </c:extLst>
          </c:dPt>
          <c:dPt>
            <c:idx val="36"/>
            <c:invertIfNegative val="1"/>
            <c:bubble3D val="0"/>
            <c:extLst>
              <c:ext xmlns:c16="http://schemas.microsoft.com/office/drawing/2014/chart" uri="{C3380CC4-5D6E-409C-BE32-E72D297353CC}">
                <c16:uniqueId val="{00000021-E261-486D-9543-24AD1DB16A99}"/>
              </c:ext>
            </c:extLst>
          </c:dPt>
          <c:dPt>
            <c:idx val="37"/>
            <c:invertIfNegative val="1"/>
            <c:bubble3D val="0"/>
            <c:extLst>
              <c:ext xmlns:c16="http://schemas.microsoft.com/office/drawing/2014/chart" uri="{C3380CC4-5D6E-409C-BE32-E72D297353CC}">
                <c16:uniqueId val="{00000022-E261-486D-9543-24AD1DB16A99}"/>
              </c:ext>
            </c:extLst>
          </c:dPt>
          <c:dPt>
            <c:idx val="38"/>
            <c:invertIfNegative val="1"/>
            <c:bubble3D val="0"/>
            <c:extLst>
              <c:ext xmlns:c16="http://schemas.microsoft.com/office/drawing/2014/chart" uri="{C3380CC4-5D6E-409C-BE32-E72D297353CC}">
                <c16:uniqueId val="{00000023-E261-486D-9543-24AD1DB16A99}"/>
              </c:ext>
            </c:extLst>
          </c:dPt>
          <c:dPt>
            <c:idx val="39"/>
            <c:invertIfNegative val="1"/>
            <c:bubble3D val="0"/>
            <c:extLst>
              <c:ext xmlns:c16="http://schemas.microsoft.com/office/drawing/2014/chart" uri="{C3380CC4-5D6E-409C-BE32-E72D297353CC}">
                <c16:uniqueId val="{00000024-E261-486D-9543-24AD1DB16A99}"/>
              </c:ext>
            </c:extLst>
          </c:dPt>
          <c:dLbls>
            <c:spPr>
              <a:noFill/>
              <a:ln>
                <a:noFill/>
              </a:ln>
              <a:effectLst/>
            </c:spPr>
            <c:txPr>
              <a:bodyPr wrap="square" lIns="38100" tIns="19050" rIns="38100" bIns="19050" anchor="ctr">
                <a:spAutoFit/>
              </a:bodyPr>
              <a:lstStyle/>
              <a:p>
                <a:pPr>
                  <a:defRPr sz="14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At work</c:v>
                </c:pt>
                <c:pt idx="1">
                  <c:v>In accessing primary or community care (e.g. hospitals, care homes)</c:v>
                </c:pt>
                <c:pt idx="2">
                  <c:v>In accessing other services (e.g. shops, bars, restaurants)</c:v>
                </c:pt>
                <c:pt idx="3">
                  <c:v>In education</c:v>
                </c:pt>
                <c:pt idx="4">
                  <c:v>In accessing public services (e.g. leisure centres or benefit services)</c:v>
                </c:pt>
                <c:pt idx="5">
                  <c:v>Small, independent business or self-employed, hospitality workers</c:v>
                </c:pt>
                <c:pt idx="6">
                  <c:v>All settings</c:v>
                </c:pt>
                <c:pt idx="7">
                  <c:v>None of these</c:v>
                </c:pt>
                <c:pt idx="8">
                  <c:v>In buying or renting property</c:v>
                </c:pt>
                <c:pt idx="9">
                  <c:v>Other (specify)</c:v>
                </c:pt>
                <c:pt idx="10">
                  <c:v>Don’t know</c:v>
                </c:pt>
              </c:strCache>
            </c:strRef>
          </c:cat>
          <c:val>
            <c:numRef>
              <c:f>Sheet1!$B$2:$B$12</c:f>
              <c:numCache>
                <c:formatCode>0</c:formatCode>
                <c:ptCount val="11"/>
                <c:pt idx="0">
                  <c:v>31</c:v>
                </c:pt>
                <c:pt idx="1">
                  <c:v>23</c:v>
                </c:pt>
                <c:pt idx="2">
                  <c:v>22</c:v>
                </c:pt>
                <c:pt idx="3">
                  <c:v>21</c:v>
                </c:pt>
                <c:pt idx="4">
                  <c:v>16</c:v>
                </c:pt>
                <c:pt idx="5">
                  <c:v>5</c:v>
                </c:pt>
                <c:pt idx="6">
                  <c:v>3</c:v>
                </c:pt>
                <c:pt idx="7">
                  <c:v>2</c:v>
                </c:pt>
                <c:pt idx="8">
                  <c:v>1</c:v>
                </c:pt>
                <c:pt idx="9">
                  <c:v>23</c:v>
                </c:pt>
                <c:pt idx="10">
                  <c:v>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25-E261-486D-9543-24AD1DB16A99}"/>
            </c:ext>
          </c:extLst>
        </c:ser>
        <c:dLbls>
          <c:dLblPos val="outEnd"/>
          <c:showLegendKey val="0"/>
          <c:showVal val="1"/>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extTo"/>
        <c:spPr>
          <a:ln>
            <a:noFill/>
          </a:ln>
        </c:spPr>
        <c:txPr>
          <a:bodyPr/>
          <a:lstStyle/>
          <a:p>
            <a:pPr algn="ctr">
              <a:defRPr sz="1400" b="0">
                <a:solidFill>
                  <a:schemeClr val="tx1"/>
                </a:solidFill>
              </a:defRPr>
            </a:pPr>
            <a:endParaRPr lang="en-US"/>
          </a:p>
        </c:txPr>
        <c:crossAx val="85482112"/>
        <c:crosses val="autoZero"/>
        <c:auto val="1"/>
        <c:lblAlgn val="ctr"/>
        <c:lblOffset val="200"/>
        <c:noMultiLvlLbl val="0"/>
      </c:catAx>
      <c:valAx>
        <c:axId val="85482112"/>
        <c:scaling>
          <c:orientation val="minMax"/>
          <c:min val="0"/>
        </c:scaling>
        <c:delete val="1"/>
        <c:axPos val="b"/>
        <c:numFmt formatCode="0" sourceLinked="1"/>
        <c:majorTickMark val="out"/>
        <c:minorTickMark val="none"/>
        <c:tickLblPos val="nextTo"/>
        <c:crossAx val="85444096"/>
        <c:crosses val="max"/>
        <c:crossBetween val="between"/>
      </c:valAx>
    </c:plotArea>
    <c:plotVisOnly val="1"/>
    <c:dispBlanksAs val="gap"/>
    <c:showDLblsOverMax val="0"/>
  </c:chart>
  <c:txPr>
    <a:bodyPr/>
    <a:lstStyle/>
    <a:p>
      <a:pPr>
        <a:defRPr sz="1200" b="1">
          <a:solidFill>
            <a:schemeClr val="accent1"/>
          </a:solidFill>
          <a:latin typeface="AvantGarde Bk BT" panose="020B0402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52606678060556089"/>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Sheet1!$B$2:$B$5</c:f>
              <c:numCache>
                <c:formatCode>0</c:formatCode>
                <c:ptCount val="4"/>
                <c:pt idx="0">
                  <c:v>15</c:v>
                </c:pt>
                <c:pt idx="1">
                  <c:v>70</c:v>
                </c:pt>
                <c:pt idx="2">
                  <c:v>23</c:v>
                </c:pt>
                <c:pt idx="3">
                  <c:v>22</c:v>
                </c:pt>
              </c:numCache>
            </c:numRef>
          </c:val>
          <c:extLst>
            <c:ext xmlns:c16="http://schemas.microsoft.com/office/drawing/2014/chart" uri="{C3380CC4-5D6E-409C-BE32-E72D297353CC}">
              <c16:uniqueId val="{00000000-1334-4E30-A2CB-E34877BD63C7}"/>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Sheet1!$C$2:$C$5</c:f>
              <c:numCache>
                <c:formatCode>0</c:formatCode>
                <c:ptCount val="4"/>
                <c:pt idx="0">
                  <c:v>19</c:v>
                </c:pt>
                <c:pt idx="1">
                  <c:v>13</c:v>
                </c:pt>
                <c:pt idx="2">
                  <c:v>31</c:v>
                </c:pt>
                <c:pt idx="3">
                  <c:v>31</c:v>
                </c:pt>
              </c:numCache>
            </c:numRef>
          </c:val>
          <c:extLst>
            <c:ext xmlns:c16="http://schemas.microsoft.com/office/drawing/2014/chart" uri="{C3380CC4-5D6E-409C-BE32-E72D297353CC}">
              <c16:uniqueId val="{00000001-1334-4E30-A2CB-E34877BD63C7}"/>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Sheet1!$D$2:$D$5</c:f>
              <c:numCache>
                <c:formatCode>0</c:formatCode>
                <c:ptCount val="4"/>
                <c:pt idx="0">
                  <c:v>27</c:v>
                </c:pt>
                <c:pt idx="1">
                  <c:v>9</c:v>
                </c:pt>
                <c:pt idx="2">
                  <c:v>29</c:v>
                </c:pt>
                <c:pt idx="3">
                  <c:v>24</c:v>
                </c:pt>
              </c:numCache>
            </c:numRef>
          </c:val>
          <c:extLst>
            <c:ext xmlns:c16="http://schemas.microsoft.com/office/drawing/2014/chart" uri="{C3380CC4-5D6E-409C-BE32-E72D297353CC}">
              <c16:uniqueId val="{00000002-1334-4E30-A2CB-E34877BD63C7}"/>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Sheet1!$E$2:$E$5</c:f>
              <c:numCache>
                <c:formatCode>0</c:formatCode>
                <c:ptCount val="4"/>
                <c:pt idx="0">
                  <c:v>20</c:v>
                </c:pt>
                <c:pt idx="1">
                  <c:v>3</c:v>
                </c:pt>
                <c:pt idx="2">
                  <c:v>8</c:v>
                </c:pt>
                <c:pt idx="3">
                  <c:v>15</c:v>
                </c:pt>
              </c:numCache>
            </c:numRef>
          </c:val>
          <c:extLst>
            <c:ext xmlns:c16="http://schemas.microsoft.com/office/drawing/2014/chart" uri="{C3380CC4-5D6E-409C-BE32-E72D297353CC}">
              <c16:uniqueId val="{00000003-1334-4E30-A2CB-E34877BD63C7}"/>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Sheet1!$F$2:$F$5</c:f>
              <c:numCache>
                <c:formatCode>0</c:formatCode>
                <c:ptCount val="4"/>
                <c:pt idx="0">
                  <c:v>15</c:v>
                </c:pt>
                <c:pt idx="1">
                  <c:v>5</c:v>
                </c:pt>
                <c:pt idx="2">
                  <c:v>4</c:v>
                </c:pt>
                <c:pt idx="3">
                  <c:v>6</c:v>
                </c:pt>
              </c:numCache>
            </c:numRef>
          </c:val>
          <c:extLst>
            <c:ext xmlns:c16="http://schemas.microsoft.com/office/drawing/2014/chart" uri="{C3380CC4-5D6E-409C-BE32-E72D297353CC}">
              <c16:uniqueId val="{00000000-1285-4CF0-9535-29B9208856EC}"/>
            </c:ext>
          </c:extLst>
        </c:ser>
        <c:ser>
          <c:idx val="5"/>
          <c:order val="5"/>
          <c:tx>
            <c:strRef>
              <c:f>Sheet1!$G$1</c:f>
              <c:strCache>
                <c:ptCount val="1"/>
                <c:pt idx="0">
                  <c:v>Don't know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worried that laws to help protect me from discrimination and to promote equality will not be as strong as for others in Britain or Ireland in the future (%)</c:v>
                </c:pt>
                <c:pt idx="1">
                  <c:v>Equality and anti-discrimination laws in Northern Ireland are necessary (%)</c:v>
                </c:pt>
                <c:pt idx="2">
                  <c:v>In general, workplaces in Northern Ireland are welcoming and inclusive (%)</c:v>
                </c:pt>
                <c:pt idx="3">
                  <c:v>Workers are generally treated with dignity and respect (%)</c:v>
                </c:pt>
              </c:strCache>
            </c:strRef>
          </c:cat>
          <c:val>
            <c:numRef>
              <c:f>Sheet1!$G$2:$G$5</c:f>
              <c:numCache>
                <c:formatCode>0</c:formatCode>
                <c:ptCount val="4"/>
                <c:pt idx="0">
                  <c:v>5</c:v>
                </c:pt>
                <c:pt idx="1">
                  <c:v>1</c:v>
                </c:pt>
                <c:pt idx="2">
                  <c:v>5</c:v>
                </c:pt>
                <c:pt idx="3">
                  <c:v>2</c:v>
                </c:pt>
              </c:numCache>
            </c:numRef>
          </c:val>
          <c:extLst>
            <c:ext xmlns:c16="http://schemas.microsoft.com/office/drawing/2014/chart" uri="{C3380CC4-5D6E-409C-BE32-E72D297353CC}">
              <c16:uniqueId val="{00000001-1285-4CF0-9535-29B9208856E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62</c:v>
                </c:pt>
                <c:pt idx="1">
                  <c:v>57</c:v>
                </c:pt>
                <c:pt idx="2">
                  <c:v>54</c:v>
                </c:pt>
              </c:numCache>
            </c:numRef>
          </c:val>
          <c:smooth val="0"/>
          <c:extLst>
            <c:ext xmlns:c16="http://schemas.microsoft.com/office/drawing/2014/chart" uri="{C3380CC4-5D6E-409C-BE32-E72D297353CC}">
              <c16:uniqueId val="{00000000-9DC4-46C3-B06A-1AE8C7D23485}"/>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13</c:v>
                </c:pt>
                <c:pt idx="1">
                  <c:v>18</c:v>
                </c:pt>
                <c:pt idx="2">
                  <c:v>21</c:v>
                </c:pt>
              </c:numCache>
            </c:numRef>
          </c:val>
          <c:smooth val="0"/>
          <c:extLst>
            <c:ext xmlns:c16="http://schemas.microsoft.com/office/drawing/2014/chart" uri="{C3380CC4-5D6E-409C-BE32-E72D297353CC}">
              <c16:uniqueId val="{00000001-9DC4-46C3-B06A-1AE8C7D23485}"/>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62</c:v>
                </c:pt>
                <c:pt idx="1">
                  <c:v>58</c:v>
                </c:pt>
                <c:pt idx="2">
                  <c:v>54</c:v>
                </c:pt>
              </c:numCache>
            </c:numRef>
          </c:val>
          <c:smooth val="0"/>
          <c:extLst>
            <c:ext xmlns:c16="http://schemas.microsoft.com/office/drawing/2014/chart" uri="{C3380CC4-5D6E-409C-BE32-E72D297353CC}">
              <c16:uniqueId val="{00000000-A2E2-4692-8D1C-4D61439E1080}"/>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8</c:v>
                </c:pt>
                <c:pt idx="1">
                  <c:v>13</c:v>
                </c:pt>
                <c:pt idx="2">
                  <c:v>12</c:v>
                </c:pt>
              </c:numCache>
            </c:numRef>
          </c:val>
          <c:smooth val="0"/>
          <c:extLst>
            <c:ext xmlns:c16="http://schemas.microsoft.com/office/drawing/2014/chart" uri="{C3380CC4-5D6E-409C-BE32-E72D297353CC}">
              <c16:uniqueId val="{00000001-A2E2-4692-8D1C-4D61439E1080}"/>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(260)</c:v>
                </c:pt>
                <c:pt idx="1">
                  <c:v>Male (240)</c:v>
                </c:pt>
                <c:pt idx="2">
                  <c:v>(500)</c:v>
                </c:pt>
              </c:strCache>
            </c:strRef>
          </c:cat>
          <c:val>
            <c:numRef>
              <c:f>Sheet1!$B$2:$B$4</c:f>
              <c:numCache>
                <c:formatCode>0</c:formatCode>
                <c:ptCount val="3"/>
                <c:pt idx="0">
                  <c:v>47</c:v>
                </c:pt>
                <c:pt idx="1">
                  <c:v>62</c:v>
                </c:pt>
                <c:pt idx="2">
                  <c:v>54</c:v>
                </c:pt>
              </c:numCache>
            </c:numRef>
          </c:val>
          <c:extLst>
            <c:ext xmlns:c16="http://schemas.microsoft.com/office/drawing/2014/chart" uri="{C3380CC4-5D6E-409C-BE32-E72D297353CC}">
              <c16:uniqueId val="{00000000-27BD-4DA7-8FC8-CF08E44BE2FE}"/>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(260)</c:v>
                </c:pt>
                <c:pt idx="1">
                  <c:v>Male (240)</c:v>
                </c:pt>
                <c:pt idx="2">
                  <c:v>(500)</c:v>
                </c:pt>
              </c:strCache>
            </c:strRef>
          </c:cat>
          <c:val>
            <c:numRef>
              <c:f>Sheet1!$C$2:$C$4</c:f>
              <c:numCache>
                <c:formatCode>0</c:formatCode>
                <c:ptCount val="3"/>
                <c:pt idx="0">
                  <c:v>33</c:v>
                </c:pt>
                <c:pt idx="1">
                  <c:v>25</c:v>
                </c:pt>
                <c:pt idx="2">
                  <c:v>29</c:v>
                </c:pt>
              </c:numCache>
            </c:numRef>
          </c:val>
          <c:extLst>
            <c:ext xmlns:c16="http://schemas.microsoft.com/office/drawing/2014/chart" uri="{C3380CC4-5D6E-409C-BE32-E72D297353CC}">
              <c16:uniqueId val="{00000001-27BD-4DA7-8FC8-CF08E44BE2FE}"/>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(260)</c:v>
                </c:pt>
                <c:pt idx="1">
                  <c:v>Male (240)</c:v>
                </c:pt>
                <c:pt idx="2">
                  <c:v>(500)</c:v>
                </c:pt>
              </c:strCache>
            </c:strRef>
          </c:cat>
          <c:val>
            <c:numRef>
              <c:f>Sheet1!$D$2:$D$4</c:f>
              <c:numCache>
                <c:formatCode>0</c:formatCode>
                <c:ptCount val="3"/>
                <c:pt idx="0">
                  <c:v>7</c:v>
                </c:pt>
                <c:pt idx="1">
                  <c:v>4</c:v>
                </c:pt>
                <c:pt idx="2">
                  <c:v>5</c:v>
                </c:pt>
              </c:numCache>
            </c:numRef>
          </c:val>
          <c:extLst>
            <c:ext xmlns:c16="http://schemas.microsoft.com/office/drawing/2014/chart" uri="{C3380CC4-5D6E-409C-BE32-E72D297353CC}">
              <c16:uniqueId val="{00000002-27BD-4DA7-8FC8-CF08E44BE2FE}"/>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(260)</c:v>
                </c:pt>
                <c:pt idx="1">
                  <c:v>Male (240)</c:v>
                </c:pt>
                <c:pt idx="2">
                  <c:v>(500)</c:v>
                </c:pt>
              </c:strCache>
            </c:strRef>
          </c:cat>
          <c:val>
            <c:numRef>
              <c:f>Sheet1!$E$2:$E$4</c:f>
              <c:numCache>
                <c:formatCode>0</c:formatCode>
                <c:ptCount val="3"/>
                <c:pt idx="0">
                  <c:v>14</c:v>
                </c:pt>
                <c:pt idx="1">
                  <c:v>10</c:v>
                </c:pt>
                <c:pt idx="2">
                  <c:v>12</c:v>
                </c:pt>
              </c:numCache>
            </c:numRef>
          </c:val>
          <c:extLst>
            <c:ext xmlns:c16="http://schemas.microsoft.com/office/drawing/2014/chart" uri="{C3380CC4-5D6E-409C-BE32-E72D297353CC}">
              <c16:uniqueId val="{00000003-27BD-4DA7-8FC8-CF08E44BE2FE}"/>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37-440A-A807-6EE1A114B4D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B437-440A-A807-6EE1A114B4DB}"/>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B437-440A-A807-6EE1A114B4D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Male</c:v>
                </c:pt>
                <c:pt idx="1">
                  <c:v>Female</c:v>
                </c:pt>
                <c:pt idx="2">
                  <c:v>In another way</c:v>
                </c:pt>
              </c:strCache>
            </c:strRef>
          </c:cat>
          <c:val>
            <c:numRef>
              <c:f>Sheet1!$B$2:$B$4</c:f>
              <c:numCache>
                <c:formatCode>0%</c:formatCode>
                <c:ptCount val="3"/>
                <c:pt idx="0">
                  <c:v>0.48</c:v>
                </c:pt>
                <c:pt idx="1">
                  <c:v>0.52</c:v>
                </c:pt>
              </c:numCache>
            </c:numRef>
          </c:val>
          <c:extLst>
            <c:ext xmlns:c16="http://schemas.microsoft.com/office/drawing/2014/chart" uri="{C3380CC4-5D6E-409C-BE32-E72D297353CC}">
              <c16:uniqueId val="{00000008-B437-440A-A807-6EE1A114B4DB}"/>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90</c:v>
                </c:pt>
                <c:pt idx="1">
                  <c:v>82</c:v>
                </c:pt>
                <c:pt idx="2">
                  <c:v>83</c:v>
                </c:pt>
              </c:numCache>
            </c:numRef>
          </c:val>
          <c:smooth val="0"/>
          <c:extLst>
            <c:ext xmlns:c16="http://schemas.microsoft.com/office/drawing/2014/chart" uri="{C3380CC4-5D6E-409C-BE32-E72D297353CC}">
              <c16:uniqueId val="{00000000-AC30-412A-8EB5-7EF83D409C75}"/>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4</c:v>
                </c:pt>
                <c:pt idx="1">
                  <c:v>8</c:v>
                </c:pt>
                <c:pt idx="2">
                  <c:v>8</c:v>
                </c:pt>
              </c:numCache>
            </c:numRef>
          </c:val>
          <c:smooth val="0"/>
          <c:extLst>
            <c:ext xmlns:c16="http://schemas.microsoft.com/office/drawing/2014/chart" uri="{C3380CC4-5D6E-409C-BE32-E72D297353CC}">
              <c16:uniqueId val="{00000001-AC30-412A-8EB5-7EF83D409C75}"/>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(99)</c:v>
                </c:pt>
                <c:pt idx="2">
                  <c:v>Unionist (117)</c:v>
                </c:pt>
                <c:pt idx="3">
                  <c:v>LGB or other (30*)</c:v>
                </c:pt>
                <c:pt idx="4">
                  <c:v>Heterosexual (459)</c:v>
                </c:pt>
                <c:pt idx="5">
                  <c:v>Catholic (219)</c:v>
                </c:pt>
                <c:pt idx="6">
                  <c:v>Protestant (234)</c:v>
                </c:pt>
                <c:pt idx="7">
                  <c:v>(500)</c:v>
                </c:pt>
              </c:strCache>
            </c:strRef>
          </c:cat>
          <c:val>
            <c:numRef>
              <c:f>Sheet1!$B$2:$B$9</c:f>
              <c:numCache>
                <c:formatCode>0</c:formatCode>
                <c:ptCount val="8"/>
                <c:pt idx="0">
                  <c:v>87</c:v>
                </c:pt>
                <c:pt idx="1">
                  <c:v>89</c:v>
                </c:pt>
                <c:pt idx="2">
                  <c:v>71</c:v>
                </c:pt>
                <c:pt idx="3">
                  <c:v>100</c:v>
                </c:pt>
                <c:pt idx="4">
                  <c:v>82</c:v>
                </c:pt>
                <c:pt idx="5">
                  <c:v>89</c:v>
                </c:pt>
                <c:pt idx="6">
                  <c:v>78</c:v>
                </c:pt>
                <c:pt idx="7">
                  <c:v>83</c:v>
                </c:pt>
              </c:numCache>
            </c:numRef>
          </c:val>
          <c:extLst>
            <c:ext xmlns:c16="http://schemas.microsoft.com/office/drawing/2014/chart" uri="{C3380CC4-5D6E-409C-BE32-E72D297353CC}">
              <c16:uniqueId val="{00000000-E8E6-4560-BABE-CD2267899C75}"/>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(99)</c:v>
                </c:pt>
                <c:pt idx="2">
                  <c:v>Unionist (117)</c:v>
                </c:pt>
                <c:pt idx="3">
                  <c:v>LGB or other (30*)</c:v>
                </c:pt>
                <c:pt idx="4">
                  <c:v>Heterosexual (459)</c:v>
                </c:pt>
                <c:pt idx="5">
                  <c:v>Catholic (219)</c:v>
                </c:pt>
                <c:pt idx="6">
                  <c:v>Protestant (234)</c:v>
                </c:pt>
                <c:pt idx="7">
                  <c:v>(500)</c:v>
                </c:pt>
              </c:strCache>
            </c:strRef>
          </c:cat>
          <c:val>
            <c:numRef>
              <c:f>Sheet1!$C$2:$C$9</c:f>
              <c:numCache>
                <c:formatCode>0</c:formatCode>
                <c:ptCount val="8"/>
                <c:pt idx="0">
                  <c:v>5</c:v>
                </c:pt>
                <c:pt idx="1">
                  <c:v>8</c:v>
                </c:pt>
                <c:pt idx="2">
                  <c:v>15</c:v>
                </c:pt>
                <c:pt idx="4">
                  <c:v>9</c:v>
                </c:pt>
                <c:pt idx="5">
                  <c:v>6</c:v>
                </c:pt>
                <c:pt idx="6">
                  <c:v>12</c:v>
                </c:pt>
                <c:pt idx="7">
                  <c:v>9</c:v>
                </c:pt>
              </c:numCache>
            </c:numRef>
          </c:val>
          <c:extLst>
            <c:ext xmlns:c16="http://schemas.microsoft.com/office/drawing/2014/chart" uri="{C3380CC4-5D6E-409C-BE32-E72D297353CC}">
              <c16:uniqueId val="{00000001-E8E6-4560-BABE-CD2267899C75}"/>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(99)</c:v>
                </c:pt>
                <c:pt idx="2">
                  <c:v>Unionist (117)</c:v>
                </c:pt>
                <c:pt idx="3">
                  <c:v>LGB or other (30*)</c:v>
                </c:pt>
                <c:pt idx="4">
                  <c:v>Heterosexual (459)</c:v>
                </c:pt>
                <c:pt idx="5">
                  <c:v>Catholic (219)</c:v>
                </c:pt>
                <c:pt idx="6">
                  <c:v>Protestant (234)</c:v>
                </c:pt>
                <c:pt idx="7">
                  <c:v>(500)</c:v>
                </c:pt>
              </c:strCache>
            </c:strRef>
          </c:cat>
          <c:val>
            <c:numRef>
              <c:f>Sheet1!$D$2:$D$9</c:f>
              <c:numCache>
                <c:formatCode>General</c:formatCode>
                <c:ptCount val="8"/>
                <c:pt idx="0" formatCode="0">
                  <c:v>2</c:v>
                </c:pt>
                <c:pt idx="4" formatCode="0">
                  <c:v>1</c:v>
                </c:pt>
                <c:pt idx="5" formatCode="0">
                  <c:v>1</c:v>
                </c:pt>
                <c:pt idx="6" formatCode="0">
                  <c:v>1</c:v>
                </c:pt>
                <c:pt idx="7" formatCode="0">
                  <c:v>1</c:v>
                </c:pt>
              </c:numCache>
            </c:numRef>
          </c:val>
          <c:extLst>
            <c:ext xmlns:c16="http://schemas.microsoft.com/office/drawing/2014/chart" uri="{C3380CC4-5D6E-409C-BE32-E72D297353CC}">
              <c16:uniqueId val="{00000002-E8E6-4560-BABE-CD2267899C75}"/>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(250)</c:v>
                </c:pt>
                <c:pt idx="1">
                  <c:v>Nationalist (99)</c:v>
                </c:pt>
                <c:pt idx="2">
                  <c:v>Unionist (117)</c:v>
                </c:pt>
                <c:pt idx="3">
                  <c:v>LGB or other (30*)</c:v>
                </c:pt>
                <c:pt idx="4">
                  <c:v>Heterosexual (459)</c:v>
                </c:pt>
                <c:pt idx="5">
                  <c:v>Catholic (219)</c:v>
                </c:pt>
                <c:pt idx="6">
                  <c:v>Protestant (234)</c:v>
                </c:pt>
                <c:pt idx="7">
                  <c:v>(500)</c:v>
                </c:pt>
              </c:strCache>
            </c:strRef>
          </c:cat>
          <c:val>
            <c:numRef>
              <c:f>Sheet1!$E$2:$E$9</c:f>
              <c:numCache>
                <c:formatCode>0</c:formatCode>
                <c:ptCount val="8"/>
                <c:pt idx="0">
                  <c:v>6</c:v>
                </c:pt>
                <c:pt idx="1">
                  <c:v>3</c:v>
                </c:pt>
                <c:pt idx="2">
                  <c:v>14</c:v>
                </c:pt>
                <c:pt idx="4">
                  <c:v>8</c:v>
                </c:pt>
                <c:pt idx="5">
                  <c:v>6</c:v>
                </c:pt>
                <c:pt idx="6">
                  <c:v>9</c:v>
                </c:pt>
                <c:pt idx="7">
                  <c:v>8</c:v>
                </c:pt>
              </c:numCache>
            </c:numRef>
          </c:val>
          <c:extLst>
            <c:ext xmlns:c16="http://schemas.microsoft.com/office/drawing/2014/chart" uri="{C3380CC4-5D6E-409C-BE32-E72D297353CC}">
              <c16:uniqueId val="{00000003-E8E6-4560-BABE-CD2267899C75}"/>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34</c:v>
                </c:pt>
                <c:pt idx="1">
                  <c:v>34</c:v>
                </c:pt>
              </c:numCache>
            </c:numRef>
          </c:val>
          <c:extLst>
            <c:ext xmlns:c16="http://schemas.microsoft.com/office/drawing/2014/chart" uri="{C3380CC4-5D6E-409C-BE32-E72D297353CC}">
              <c16:uniqueId val="{00000000-E2FF-4CB7-A330-C28245D1A4FF}"/>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26</c:v>
                </c:pt>
                <c:pt idx="1">
                  <c:v>27</c:v>
                </c:pt>
              </c:numCache>
            </c:numRef>
          </c:val>
          <c:extLst>
            <c:ext xmlns:c16="http://schemas.microsoft.com/office/drawing/2014/chart" uri="{C3380CC4-5D6E-409C-BE32-E72D297353CC}">
              <c16:uniqueId val="{00000001-E2FF-4CB7-A330-C28245D1A4FF}"/>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10</c:v>
                </c:pt>
                <c:pt idx="1">
                  <c:v>5</c:v>
                </c:pt>
              </c:numCache>
            </c:numRef>
          </c:val>
          <c:extLst>
            <c:ext xmlns:c16="http://schemas.microsoft.com/office/drawing/2014/chart" uri="{C3380CC4-5D6E-409C-BE32-E72D297353CC}">
              <c16:uniqueId val="{00000002-E2FF-4CB7-A330-C28245D1A4FF}"/>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30</c:v>
                </c:pt>
                <c:pt idx="1">
                  <c:v>35</c:v>
                </c:pt>
              </c:numCache>
            </c:numRef>
          </c:val>
          <c:extLst>
            <c:ext xmlns:c16="http://schemas.microsoft.com/office/drawing/2014/chart" uri="{C3380CC4-5D6E-409C-BE32-E72D297353CC}">
              <c16:uniqueId val="{00000003-E2FF-4CB7-A330-C28245D1A4FF}"/>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(250)</c:v>
                </c:pt>
                <c:pt idx="1">
                  <c:v>Nationalist (98)</c:v>
                </c:pt>
                <c:pt idx="2">
                  <c:v>Unionist (118)</c:v>
                </c:pt>
                <c:pt idx="3">
                  <c:v>LGB or other (30*)</c:v>
                </c:pt>
                <c:pt idx="4">
                  <c:v>Heterosexual (460)</c:v>
                </c:pt>
                <c:pt idx="5">
                  <c:v>(500)</c:v>
                </c:pt>
              </c:strCache>
            </c:strRef>
          </c:cat>
          <c:val>
            <c:numRef>
              <c:f>Sheet1!$B$2:$B$7</c:f>
              <c:numCache>
                <c:formatCode>0</c:formatCode>
                <c:ptCount val="6"/>
                <c:pt idx="0">
                  <c:v>32</c:v>
                </c:pt>
                <c:pt idx="1">
                  <c:v>46</c:v>
                </c:pt>
                <c:pt idx="2">
                  <c:v>28</c:v>
                </c:pt>
                <c:pt idx="3">
                  <c:v>65</c:v>
                </c:pt>
                <c:pt idx="4">
                  <c:v>31</c:v>
                </c:pt>
                <c:pt idx="5">
                  <c:v>34</c:v>
                </c:pt>
              </c:numCache>
            </c:numRef>
          </c:val>
          <c:extLst>
            <c:ext xmlns:c16="http://schemas.microsoft.com/office/drawing/2014/chart" uri="{C3380CC4-5D6E-409C-BE32-E72D297353CC}">
              <c16:uniqueId val="{00000000-7CD3-449B-A7A8-7A97ECB5626D}"/>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(250)</c:v>
                </c:pt>
                <c:pt idx="1">
                  <c:v>Nationalist (98)</c:v>
                </c:pt>
                <c:pt idx="2">
                  <c:v>Unionist (118)</c:v>
                </c:pt>
                <c:pt idx="3">
                  <c:v>LGB or other (30*)</c:v>
                </c:pt>
                <c:pt idx="4">
                  <c:v>Heterosexual (460)</c:v>
                </c:pt>
                <c:pt idx="5">
                  <c:v>(500)</c:v>
                </c:pt>
              </c:strCache>
            </c:strRef>
          </c:cat>
          <c:val>
            <c:numRef>
              <c:f>Sheet1!$C$2:$C$7</c:f>
              <c:numCache>
                <c:formatCode>0</c:formatCode>
                <c:ptCount val="6"/>
                <c:pt idx="0">
                  <c:v>30</c:v>
                </c:pt>
                <c:pt idx="1">
                  <c:v>21</c:v>
                </c:pt>
                <c:pt idx="2">
                  <c:v>26</c:v>
                </c:pt>
                <c:pt idx="3">
                  <c:v>23</c:v>
                </c:pt>
                <c:pt idx="4">
                  <c:v>27</c:v>
                </c:pt>
                <c:pt idx="5">
                  <c:v>27</c:v>
                </c:pt>
              </c:numCache>
            </c:numRef>
          </c:val>
          <c:extLst>
            <c:ext xmlns:c16="http://schemas.microsoft.com/office/drawing/2014/chart" uri="{C3380CC4-5D6E-409C-BE32-E72D297353CC}">
              <c16:uniqueId val="{00000001-7CD3-449B-A7A8-7A97ECB5626D}"/>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(250)</c:v>
                </c:pt>
                <c:pt idx="1">
                  <c:v>Nationalist (98)</c:v>
                </c:pt>
                <c:pt idx="2">
                  <c:v>Unionist (118)</c:v>
                </c:pt>
                <c:pt idx="3">
                  <c:v>LGB or other (30*)</c:v>
                </c:pt>
                <c:pt idx="4">
                  <c:v>Heterosexual (460)</c:v>
                </c:pt>
                <c:pt idx="5">
                  <c:v>(500)</c:v>
                </c:pt>
              </c:strCache>
            </c:strRef>
          </c:cat>
          <c:val>
            <c:numRef>
              <c:f>Sheet1!$D$2:$D$7</c:f>
              <c:numCache>
                <c:formatCode>0</c:formatCode>
                <c:ptCount val="6"/>
                <c:pt idx="0">
                  <c:v>7</c:v>
                </c:pt>
                <c:pt idx="1">
                  <c:v>1</c:v>
                </c:pt>
                <c:pt idx="2">
                  <c:v>3</c:v>
                </c:pt>
                <c:pt idx="4">
                  <c:v>5</c:v>
                </c:pt>
                <c:pt idx="5">
                  <c:v>5</c:v>
                </c:pt>
              </c:numCache>
            </c:numRef>
          </c:val>
          <c:extLst>
            <c:ext xmlns:c16="http://schemas.microsoft.com/office/drawing/2014/chart" uri="{C3380CC4-5D6E-409C-BE32-E72D297353CC}">
              <c16:uniqueId val="{00000002-7CD3-449B-A7A8-7A97ECB5626D}"/>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(250)</c:v>
                </c:pt>
                <c:pt idx="1">
                  <c:v>Nationalist (98)</c:v>
                </c:pt>
                <c:pt idx="2">
                  <c:v>Unionist (118)</c:v>
                </c:pt>
                <c:pt idx="3">
                  <c:v>LGB or other (30*)</c:v>
                </c:pt>
                <c:pt idx="4">
                  <c:v>Heterosexual (460)</c:v>
                </c:pt>
                <c:pt idx="5">
                  <c:v>(500)</c:v>
                </c:pt>
              </c:strCache>
            </c:strRef>
          </c:cat>
          <c:val>
            <c:numRef>
              <c:f>Sheet1!$E$2:$E$7</c:f>
              <c:numCache>
                <c:formatCode>0</c:formatCode>
                <c:ptCount val="6"/>
                <c:pt idx="0">
                  <c:v>32</c:v>
                </c:pt>
                <c:pt idx="1">
                  <c:v>32</c:v>
                </c:pt>
                <c:pt idx="2">
                  <c:v>42</c:v>
                </c:pt>
                <c:pt idx="3">
                  <c:v>13</c:v>
                </c:pt>
                <c:pt idx="4">
                  <c:v>37</c:v>
                </c:pt>
                <c:pt idx="5">
                  <c:v>35</c:v>
                </c:pt>
              </c:numCache>
            </c:numRef>
          </c:val>
          <c:extLst>
            <c:ext xmlns:c16="http://schemas.microsoft.com/office/drawing/2014/chart" uri="{C3380CC4-5D6E-409C-BE32-E72D297353CC}">
              <c16:uniqueId val="{00000003-7CD3-449B-A7A8-7A97ECB5626D}"/>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GB" sz="1400" b="1" i="0" dirty="0">
                <a:solidFill>
                  <a:schemeClr val="tx2"/>
                </a:solidFill>
              </a:rPr>
              <a:t>All participants</a:t>
            </a:r>
          </a:p>
        </c:rich>
      </c:tx>
      <c:layout>
        <c:manualLayout>
          <c:xMode val="edge"/>
          <c:yMode val="edge"/>
          <c:x val="0.36923828125000002"/>
          <c:y val="6.7174211026990545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1.7187500000000001E-2"/>
          <c:y val="0.15850098896835485"/>
          <c:w val="0.96562499999999996"/>
          <c:h val="0.62142122117955267"/>
        </c:manualLayout>
      </c:layout>
      <c:barChart>
        <c:barDir val="col"/>
        <c:grouping val="percentStacked"/>
        <c:varyColors val="0"/>
        <c:ser>
          <c:idx val="0"/>
          <c:order val="0"/>
          <c:tx>
            <c:strRef>
              <c:f>Sheet1!$B$1</c:f>
              <c:strCache>
                <c:ptCount val="1"/>
                <c:pt idx="0">
                  <c:v>Yes (%)</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1B-4A28-AED3-9347C5B1C58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91B-4A28-AED3-9347C5B1C58A}"/>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91B-4A28-AED3-9347C5B1C58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12</c:v>
                </c:pt>
                <c:pt idx="1">
                  <c:v>13</c:v>
                </c:pt>
                <c:pt idx="2">
                  <c:v>14</c:v>
                </c:pt>
              </c:numCache>
            </c:numRef>
          </c:val>
          <c:extLst>
            <c:ext xmlns:c16="http://schemas.microsoft.com/office/drawing/2014/chart" uri="{C3380CC4-5D6E-409C-BE32-E72D297353CC}">
              <c16:uniqueId val="{00000000-D91B-4A28-AED3-9347C5B1C58A}"/>
            </c:ext>
          </c:extLst>
        </c:ser>
        <c:ser>
          <c:idx val="1"/>
          <c:order val="1"/>
          <c:tx>
            <c:strRef>
              <c:f>Sheet1!$C$1</c:f>
              <c:strCache>
                <c:ptCount val="1"/>
                <c:pt idx="0">
                  <c:v>No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66</c:v>
                </c:pt>
                <c:pt idx="1">
                  <c:v>65</c:v>
                </c:pt>
                <c:pt idx="2">
                  <c:v>67</c:v>
                </c:pt>
              </c:numCache>
            </c:numRef>
          </c:val>
          <c:extLst>
            <c:ext xmlns:c16="http://schemas.microsoft.com/office/drawing/2014/chart" uri="{C3380CC4-5D6E-409C-BE32-E72D297353CC}">
              <c16:uniqueId val="{00000001-D91B-4A28-AED3-9347C5B1C58A}"/>
            </c:ext>
          </c:extLst>
        </c:ser>
        <c:ser>
          <c:idx val="2"/>
          <c:order val="2"/>
          <c:tx>
            <c:strRef>
              <c:f>Sheet1!$D$1</c:f>
              <c:strCache>
                <c:ptCount val="1"/>
                <c:pt idx="0">
                  <c:v>Not working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Sheet1!$D$2:$D$4</c:f>
              <c:numCache>
                <c:formatCode>0</c:formatCode>
                <c:ptCount val="3"/>
                <c:pt idx="0">
                  <c:v>22</c:v>
                </c:pt>
                <c:pt idx="1">
                  <c:v>22</c:v>
                </c:pt>
                <c:pt idx="2">
                  <c:v>18</c:v>
                </c:pt>
              </c:numCache>
            </c:numRef>
          </c:val>
          <c:extLst>
            <c:ext xmlns:c16="http://schemas.microsoft.com/office/drawing/2014/chart" uri="{C3380CC4-5D6E-409C-BE32-E72D297353CC}">
              <c16:uniqueId val="{00000003-D91B-4A28-AED3-9347C5B1C58A}"/>
            </c:ext>
          </c:extLst>
        </c:ser>
        <c:dLbls>
          <c:showLegendKey val="0"/>
          <c:showVal val="0"/>
          <c:showCatName val="0"/>
          <c:showSerName val="0"/>
          <c:showPercent val="0"/>
          <c:showBubbleSize val="0"/>
        </c:dLbls>
        <c:gapWidth val="150"/>
        <c:overlap val="100"/>
        <c:axId val="377739168"/>
        <c:axId val="2056472560"/>
      </c:barChart>
      <c:catAx>
        <c:axId val="37773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6472560"/>
        <c:crosses val="autoZero"/>
        <c:auto val="1"/>
        <c:lblAlgn val="ctr"/>
        <c:lblOffset val="100"/>
        <c:noMultiLvlLbl val="0"/>
      </c:catAx>
      <c:valAx>
        <c:axId val="2056472560"/>
        <c:scaling>
          <c:orientation val="minMax"/>
        </c:scaling>
        <c:delete val="1"/>
        <c:axPos val="l"/>
        <c:numFmt formatCode="0%" sourceLinked="1"/>
        <c:majorTickMark val="none"/>
        <c:minorTickMark val="none"/>
        <c:tickLblPos val="nextTo"/>
        <c:crossAx val="377739168"/>
        <c:crosses val="autoZero"/>
        <c:crossBetween val="between"/>
      </c:valAx>
      <c:spPr>
        <a:noFill/>
        <a:ln>
          <a:noFill/>
        </a:ln>
        <a:effectLst/>
      </c:spPr>
    </c:plotArea>
    <c:legend>
      <c:legendPos val="b"/>
      <c:layout>
        <c:manualLayout>
          <c:xMode val="edge"/>
          <c:yMode val="edge"/>
          <c:x val="8.2775782787893715E-2"/>
          <c:y val="0.91440788974331799"/>
          <c:w val="0.81491718442421257"/>
          <c:h val="7.21572680512840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r>
              <a:rPr lang="en-GB" sz="1400" b="1" i="0" dirty="0">
                <a:solidFill>
                  <a:schemeClr val="tx2"/>
                </a:solidFill>
              </a:rPr>
              <a:t>All participants working</a:t>
            </a:r>
          </a:p>
        </c:rich>
      </c:tx>
      <c:layout>
        <c:manualLayout>
          <c:xMode val="edge"/>
          <c:yMode val="edge"/>
          <c:x val="0.36923828125000002"/>
          <c:y val="6.7174211026990545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1.7187500000000001E-2"/>
          <c:y val="0.15850098896835485"/>
          <c:w val="0.96562499999999996"/>
          <c:h val="0.62142122117955267"/>
        </c:manualLayout>
      </c:layout>
      <c:barChart>
        <c:barDir val="col"/>
        <c:grouping val="percentStacked"/>
        <c:varyColors val="0"/>
        <c:ser>
          <c:idx val="0"/>
          <c:order val="0"/>
          <c:tx>
            <c:strRef>
              <c:f>Sheet1!$B$1</c:f>
              <c:strCache>
                <c:ptCount val="1"/>
                <c:pt idx="0">
                  <c:v>Yes (%)</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D-4070-9B78-CCB3EA599DC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D-4070-9B78-CCB3EA599DC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D-4070-9B78-CCB3EA599D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 (384)</c:v>
                </c:pt>
                <c:pt idx="1">
                  <c:v>2019 (389)</c:v>
                </c:pt>
                <c:pt idx="2">
                  <c:v>2020-21 (409)</c:v>
                </c:pt>
              </c:strCache>
            </c:strRef>
          </c:cat>
          <c:val>
            <c:numRef>
              <c:f>Sheet1!$B$2:$B$4</c:f>
              <c:numCache>
                <c:formatCode>0</c:formatCode>
                <c:ptCount val="3"/>
                <c:pt idx="0">
                  <c:v>15</c:v>
                </c:pt>
                <c:pt idx="1">
                  <c:v>17</c:v>
                </c:pt>
                <c:pt idx="2">
                  <c:v>18</c:v>
                </c:pt>
              </c:numCache>
            </c:numRef>
          </c:val>
          <c:extLst>
            <c:ext xmlns:c16="http://schemas.microsoft.com/office/drawing/2014/chart" uri="{C3380CC4-5D6E-409C-BE32-E72D297353CC}">
              <c16:uniqueId val="{00000003-A62D-4070-9B78-CCB3EA599DC9}"/>
            </c:ext>
          </c:extLst>
        </c:ser>
        <c:ser>
          <c:idx val="1"/>
          <c:order val="1"/>
          <c:tx>
            <c:strRef>
              <c:f>Sheet1!$C$1</c:f>
              <c:strCache>
                <c:ptCount val="1"/>
                <c:pt idx="0">
                  <c:v>No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 (384)</c:v>
                </c:pt>
                <c:pt idx="1">
                  <c:v>2019 (389)</c:v>
                </c:pt>
                <c:pt idx="2">
                  <c:v>2020-21 (409)</c:v>
                </c:pt>
              </c:strCache>
            </c:strRef>
          </c:cat>
          <c:val>
            <c:numRef>
              <c:f>Sheet1!$C$2:$C$4</c:f>
              <c:numCache>
                <c:formatCode>0</c:formatCode>
                <c:ptCount val="3"/>
                <c:pt idx="0">
                  <c:v>85</c:v>
                </c:pt>
                <c:pt idx="1">
                  <c:v>83</c:v>
                </c:pt>
                <c:pt idx="2">
                  <c:v>82</c:v>
                </c:pt>
              </c:numCache>
            </c:numRef>
          </c:val>
          <c:extLst>
            <c:ext xmlns:c16="http://schemas.microsoft.com/office/drawing/2014/chart" uri="{C3380CC4-5D6E-409C-BE32-E72D297353CC}">
              <c16:uniqueId val="{00000004-A62D-4070-9B78-CCB3EA599DC9}"/>
            </c:ext>
          </c:extLst>
        </c:ser>
        <c:dLbls>
          <c:showLegendKey val="0"/>
          <c:showVal val="0"/>
          <c:showCatName val="0"/>
          <c:showSerName val="0"/>
          <c:showPercent val="0"/>
          <c:showBubbleSize val="0"/>
        </c:dLbls>
        <c:gapWidth val="150"/>
        <c:overlap val="100"/>
        <c:axId val="377739168"/>
        <c:axId val="2056472560"/>
      </c:barChart>
      <c:catAx>
        <c:axId val="37773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6472560"/>
        <c:crosses val="autoZero"/>
        <c:auto val="1"/>
        <c:lblAlgn val="ctr"/>
        <c:lblOffset val="100"/>
        <c:noMultiLvlLbl val="0"/>
      </c:catAx>
      <c:valAx>
        <c:axId val="2056472560"/>
        <c:scaling>
          <c:orientation val="minMax"/>
        </c:scaling>
        <c:delete val="1"/>
        <c:axPos val="l"/>
        <c:numFmt formatCode="0%" sourceLinked="1"/>
        <c:majorTickMark val="none"/>
        <c:minorTickMark val="none"/>
        <c:tickLblPos val="nextTo"/>
        <c:crossAx val="37773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2651765303536"/>
          <c:y val="4.0421365975973449E-2"/>
          <c:w val="0.76867348234696464"/>
          <c:h val="0.82642191630838635"/>
        </c:manualLayout>
      </c:layout>
      <c:barChart>
        <c:barDir val="bar"/>
        <c:grouping val="percentStacked"/>
        <c:varyColors val="0"/>
        <c:ser>
          <c:idx val="0"/>
          <c:order val="0"/>
          <c:tx>
            <c:strRef>
              <c:f>Sheet1!$B$1</c:f>
              <c:strCache>
                <c:ptCount val="1"/>
                <c:pt idx="0">
                  <c:v>Yes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C2DE (200)</c:v>
                </c:pt>
                <c:pt idx="1">
                  <c:v>ABC1 (203)</c:v>
                </c:pt>
                <c:pt idx="2">
                  <c:v>Tyrone/Fermanagh (54)</c:v>
                </c:pt>
                <c:pt idx="3">
                  <c:v>Greater Belfast (97)</c:v>
                </c:pt>
                <c:pt idx="4">
                  <c:v>Down (60)</c:v>
                </c:pt>
                <c:pt idx="5">
                  <c:v>Derry/L'derry (51)</c:v>
                </c:pt>
                <c:pt idx="6">
                  <c:v>Belfast (64)</c:v>
                </c:pt>
                <c:pt idx="7">
                  <c:v>Armagh (33)</c:v>
                </c:pt>
                <c:pt idx="8">
                  <c:v>Antrim (50)</c:v>
                </c:pt>
                <c:pt idx="9">
                  <c:v>(500)</c:v>
                </c:pt>
              </c:strCache>
            </c:strRef>
          </c:cat>
          <c:val>
            <c:numRef>
              <c:f>Sheet1!$B$2:$B$11</c:f>
              <c:numCache>
                <c:formatCode>0</c:formatCode>
                <c:ptCount val="10"/>
                <c:pt idx="0">
                  <c:v>22</c:v>
                </c:pt>
                <c:pt idx="1">
                  <c:v>13</c:v>
                </c:pt>
                <c:pt idx="2">
                  <c:v>17</c:v>
                </c:pt>
                <c:pt idx="3">
                  <c:v>14</c:v>
                </c:pt>
                <c:pt idx="4">
                  <c:v>18</c:v>
                </c:pt>
                <c:pt idx="5">
                  <c:v>12</c:v>
                </c:pt>
                <c:pt idx="6">
                  <c:v>17</c:v>
                </c:pt>
                <c:pt idx="7">
                  <c:v>42</c:v>
                </c:pt>
                <c:pt idx="8">
                  <c:v>14</c:v>
                </c:pt>
                <c:pt idx="9">
                  <c:v>18</c:v>
                </c:pt>
              </c:numCache>
            </c:numRef>
          </c:val>
          <c:extLst>
            <c:ext xmlns:c16="http://schemas.microsoft.com/office/drawing/2014/chart" uri="{C3380CC4-5D6E-409C-BE32-E72D297353CC}">
              <c16:uniqueId val="{00000000-1DA8-4EEF-9950-3BB3D8776EFB}"/>
            </c:ext>
          </c:extLst>
        </c:ser>
        <c:ser>
          <c:idx val="1"/>
          <c:order val="1"/>
          <c:tx>
            <c:strRef>
              <c:f>Sheet1!$C$1</c:f>
              <c:strCache>
                <c:ptCount val="1"/>
                <c:pt idx="0">
                  <c:v>No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 C2DE (200)</c:v>
                </c:pt>
                <c:pt idx="1">
                  <c:v>ABC1 (203)</c:v>
                </c:pt>
                <c:pt idx="2">
                  <c:v>Tyrone/Fermanagh (54)</c:v>
                </c:pt>
                <c:pt idx="3">
                  <c:v>Greater Belfast (97)</c:v>
                </c:pt>
                <c:pt idx="4">
                  <c:v>Down (60)</c:v>
                </c:pt>
                <c:pt idx="5">
                  <c:v>Derry/L'derry (51)</c:v>
                </c:pt>
                <c:pt idx="6">
                  <c:v>Belfast (64)</c:v>
                </c:pt>
                <c:pt idx="7">
                  <c:v>Armagh (33)</c:v>
                </c:pt>
                <c:pt idx="8">
                  <c:v>Antrim (50)</c:v>
                </c:pt>
                <c:pt idx="9">
                  <c:v>(500)</c:v>
                </c:pt>
              </c:strCache>
            </c:strRef>
          </c:cat>
          <c:val>
            <c:numRef>
              <c:f>Sheet1!$C$2:$C$11</c:f>
              <c:numCache>
                <c:formatCode>0</c:formatCode>
                <c:ptCount val="10"/>
                <c:pt idx="0">
                  <c:v>79</c:v>
                </c:pt>
                <c:pt idx="1">
                  <c:v>87</c:v>
                </c:pt>
                <c:pt idx="2">
                  <c:v>83</c:v>
                </c:pt>
                <c:pt idx="3">
                  <c:v>86</c:v>
                </c:pt>
                <c:pt idx="4">
                  <c:v>82</c:v>
                </c:pt>
                <c:pt idx="5">
                  <c:v>88</c:v>
                </c:pt>
                <c:pt idx="6">
                  <c:v>83</c:v>
                </c:pt>
                <c:pt idx="7">
                  <c:v>58</c:v>
                </c:pt>
                <c:pt idx="8">
                  <c:v>86</c:v>
                </c:pt>
                <c:pt idx="9">
                  <c:v>82</c:v>
                </c:pt>
              </c:numCache>
            </c:numRef>
          </c:val>
          <c:extLst>
            <c:ext xmlns:c16="http://schemas.microsoft.com/office/drawing/2014/chart" uri="{C3380CC4-5D6E-409C-BE32-E72D297353CC}">
              <c16:uniqueId val="{00000001-1DA8-4EEF-9950-3BB3D8776EFB}"/>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5850098896835485"/>
          <c:w val="0.96562499999999996"/>
          <c:h val="0.62142122117955267"/>
        </c:manualLayout>
      </c:layout>
      <c:barChart>
        <c:barDir val="col"/>
        <c:grouping val="percentStacked"/>
        <c:varyColors val="0"/>
        <c:ser>
          <c:idx val="0"/>
          <c:order val="0"/>
          <c:tx>
            <c:strRef>
              <c:f>Sheet1!$B$1</c:f>
              <c:strCache>
                <c:ptCount val="1"/>
                <c:pt idx="0">
                  <c:v>Yes (%)</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2D-4070-9B78-CCB3EA599DC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2D-4070-9B78-CCB3EA599DC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D-4070-9B78-CCB3EA599DC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 (384)</c:v>
                </c:pt>
                <c:pt idx="1">
                  <c:v>2019 (389)</c:v>
                </c:pt>
                <c:pt idx="2">
                  <c:v>2020-21 (406)</c:v>
                </c:pt>
              </c:strCache>
            </c:strRef>
          </c:cat>
          <c:val>
            <c:numRef>
              <c:f>Sheet1!$B$2:$B$4</c:f>
              <c:numCache>
                <c:formatCode>0</c:formatCode>
                <c:ptCount val="3"/>
                <c:pt idx="0">
                  <c:v>27</c:v>
                </c:pt>
                <c:pt idx="1">
                  <c:v>30</c:v>
                </c:pt>
                <c:pt idx="2">
                  <c:v>27</c:v>
                </c:pt>
              </c:numCache>
            </c:numRef>
          </c:val>
          <c:extLst>
            <c:ext xmlns:c16="http://schemas.microsoft.com/office/drawing/2014/chart" uri="{C3380CC4-5D6E-409C-BE32-E72D297353CC}">
              <c16:uniqueId val="{00000003-A62D-4070-9B78-CCB3EA599DC9}"/>
            </c:ext>
          </c:extLst>
        </c:ser>
        <c:ser>
          <c:idx val="1"/>
          <c:order val="1"/>
          <c:tx>
            <c:strRef>
              <c:f>Sheet1!$C$1</c:f>
              <c:strCache>
                <c:ptCount val="1"/>
                <c:pt idx="0">
                  <c:v>No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 (384)</c:v>
                </c:pt>
                <c:pt idx="1">
                  <c:v>2019 (389)</c:v>
                </c:pt>
                <c:pt idx="2">
                  <c:v>2020-21 (406)</c:v>
                </c:pt>
              </c:strCache>
            </c:strRef>
          </c:cat>
          <c:val>
            <c:numRef>
              <c:f>Sheet1!$C$2:$C$4</c:f>
              <c:numCache>
                <c:formatCode>0</c:formatCode>
                <c:ptCount val="3"/>
                <c:pt idx="0">
                  <c:v>73</c:v>
                </c:pt>
                <c:pt idx="1">
                  <c:v>70</c:v>
                </c:pt>
                <c:pt idx="2">
                  <c:v>73</c:v>
                </c:pt>
              </c:numCache>
            </c:numRef>
          </c:val>
          <c:extLst>
            <c:ext xmlns:c16="http://schemas.microsoft.com/office/drawing/2014/chart" uri="{C3380CC4-5D6E-409C-BE32-E72D297353CC}">
              <c16:uniqueId val="{00000004-A62D-4070-9B78-CCB3EA599DC9}"/>
            </c:ext>
          </c:extLst>
        </c:ser>
        <c:dLbls>
          <c:showLegendKey val="0"/>
          <c:showVal val="0"/>
          <c:showCatName val="0"/>
          <c:showSerName val="0"/>
          <c:showPercent val="0"/>
          <c:showBubbleSize val="0"/>
        </c:dLbls>
        <c:gapWidth val="150"/>
        <c:overlap val="100"/>
        <c:axId val="377739168"/>
        <c:axId val="2056472560"/>
      </c:barChart>
      <c:catAx>
        <c:axId val="37773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6472560"/>
        <c:crosses val="autoZero"/>
        <c:auto val="1"/>
        <c:lblAlgn val="ctr"/>
        <c:lblOffset val="100"/>
        <c:noMultiLvlLbl val="0"/>
      </c:catAx>
      <c:valAx>
        <c:axId val="2056472560"/>
        <c:scaling>
          <c:orientation val="minMax"/>
        </c:scaling>
        <c:delete val="1"/>
        <c:axPos val="l"/>
        <c:numFmt formatCode="0%" sourceLinked="1"/>
        <c:majorTickMark val="none"/>
        <c:minorTickMark val="none"/>
        <c:tickLblPos val="nextTo"/>
        <c:crossAx val="37773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Yes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LGB or other (30*)</c:v>
                </c:pt>
                <c:pt idx="1">
                  <c:v>Heterosexual (371)</c:v>
                </c:pt>
                <c:pt idx="2">
                  <c:v>60+ (60)</c:v>
                </c:pt>
                <c:pt idx="3">
                  <c:v>45-59 (109)</c:v>
                </c:pt>
                <c:pt idx="4">
                  <c:v>30-44 (116)</c:v>
                </c:pt>
                <c:pt idx="5">
                  <c:v>16-29 (121)</c:v>
                </c:pt>
                <c:pt idx="6">
                  <c:v>(500)</c:v>
                </c:pt>
              </c:strCache>
            </c:strRef>
          </c:cat>
          <c:val>
            <c:numRef>
              <c:f>Sheet1!$B$2:$B$8</c:f>
              <c:numCache>
                <c:formatCode>0</c:formatCode>
                <c:ptCount val="7"/>
                <c:pt idx="0">
                  <c:v>50</c:v>
                </c:pt>
                <c:pt idx="1">
                  <c:v>25</c:v>
                </c:pt>
                <c:pt idx="2">
                  <c:v>18</c:v>
                </c:pt>
                <c:pt idx="3">
                  <c:v>24</c:v>
                </c:pt>
                <c:pt idx="4">
                  <c:v>28</c:v>
                </c:pt>
                <c:pt idx="5">
                  <c:v>33</c:v>
                </c:pt>
                <c:pt idx="6">
                  <c:v>27</c:v>
                </c:pt>
              </c:numCache>
            </c:numRef>
          </c:val>
          <c:extLst>
            <c:ext xmlns:c16="http://schemas.microsoft.com/office/drawing/2014/chart" uri="{C3380CC4-5D6E-409C-BE32-E72D297353CC}">
              <c16:uniqueId val="{00000000-724A-4C09-8C37-2592DF51DF63}"/>
            </c:ext>
          </c:extLst>
        </c:ser>
        <c:ser>
          <c:idx val="1"/>
          <c:order val="1"/>
          <c:tx>
            <c:strRef>
              <c:f>Sheet1!$C$1</c:f>
              <c:strCache>
                <c:ptCount val="1"/>
                <c:pt idx="0">
                  <c:v>No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LGB or other (30*)</c:v>
                </c:pt>
                <c:pt idx="1">
                  <c:v>Heterosexual (371)</c:v>
                </c:pt>
                <c:pt idx="2">
                  <c:v>60+ (60)</c:v>
                </c:pt>
                <c:pt idx="3">
                  <c:v>45-59 (109)</c:v>
                </c:pt>
                <c:pt idx="4">
                  <c:v>30-44 (116)</c:v>
                </c:pt>
                <c:pt idx="5">
                  <c:v>16-29 (121)</c:v>
                </c:pt>
                <c:pt idx="6">
                  <c:v>(500)</c:v>
                </c:pt>
              </c:strCache>
            </c:strRef>
          </c:cat>
          <c:val>
            <c:numRef>
              <c:f>Sheet1!$C$2:$C$8</c:f>
              <c:numCache>
                <c:formatCode>0</c:formatCode>
                <c:ptCount val="7"/>
                <c:pt idx="0">
                  <c:v>50</c:v>
                </c:pt>
                <c:pt idx="1">
                  <c:v>75</c:v>
                </c:pt>
                <c:pt idx="2">
                  <c:v>82</c:v>
                </c:pt>
                <c:pt idx="3">
                  <c:v>76</c:v>
                </c:pt>
                <c:pt idx="4">
                  <c:v>72</c:v>
                </c:pt>
                <c:pt idx="5">
                  <c:v>67</c:v>
                </c:pt>
                <c:pt idx="6">
                  <c:v>73</c:v>
                </c:pt>
              </c:numCache>
            </c:numRef>
          </c:val>
          <c:extLst>
            <c:ext xmlns:c16="http://schemas.microsoft.com/office/drawing/2014/chart" uri="{C3380CC4-5D6E-409C-BE32-E72D297353CC}">
              <c16:uniqueId val="{00000001-724A-4C09-8C37-2592DF51DF63}"/>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0.11541296249259166"/>
          <c:y val="0.93180224515854448"/>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2019 (%)</c:v>
                </c:pt>
              </c:strCache>
            </c:strRef>
          </c:tx>
          <c:spPr>
            <a:solidFill>
              <a:schemeClr val="bg2">
                <a:lumMod val="60000"/>
                <a:lumOff val="40000"/>
              </a:schemeClr>
            </a:solidFill>
            <a:ln>
              <a:noFill/>
            </a:ln>
            <a:effectLst/>
          </c:spPr>
          <c:invertIfNegative val="0"/>
          <c:dLbls>
            <c:spPr>
              <a:solidFill>
                <a:srgbClr val="7186D4"/>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c:v>
                </c:pt>
                <c:pt idx="1">
                  <c:v>Other (specify)</c:v>
                </c:pt>
                <c:pt idx="2">
                  <c:v>Internet/online services</c:v>
                </c:pt>
                <c:pt idx="3">
                  <c:v>Education</c:v>
                </c:pt>
                <c:pt idx="4">
                  <c:v>Housing and accommodation</c:v>
                </c:pt>
                <c:pt idx="5">
                  <c:v>Public services</c:v>
                </c:pt>
                <c:pt idx="6">
                  <c:v>Health and social care</c:v>
                </c:pt>
                <c:pt idx="7">
                  <c:v>Employment</c:v>
                </c:pt>
                <c:pt idx="8">
                  <c:v>Streets and public spaces</c:v>
                </c:pt>
                <c:pt idx="9">
                  <c:v>Transport and travel</c:v>
                </c:pt>
                <c:pt idx="10">
                  <c:v>Shops, buildings and offices</c:v>
                </c:pt>
              </c:strCache>
            </c:strRef>
          </c:cat>
          <c:val>
            <c:numRef>
              <c:f>Sheet1!$B$2:$B$12</c:f>
              <c:numCache>
                <c:formatCode>0</c:formatCode>
                <c:ptCount val="11"/>
                <c:pt idx="0">
                  <c:v>28</c:v>
                </c:pt>
                <c:pt idx="1">
                  <c:v>14</c:v>
                </c:pt>
                <c:pt idx="2">
                  <c:v>3</c:v>
                </c:pt>
                <c:pt idx="3">
                  <c:v>6</c:v>
                </c:pt>
                <c:pt idx="4">
                  <c:v>5</c:v>
                </c:pt>
                <c:pt idx="5">
                  <c:v>10</c:v>
                </c:pt>
                <c:pt idx="6">
                  <c:v>8</c:v>
                </c:pt>
                <c:pt idx="7">
                  <c:v>14</c:v>
                </c:pt>
                <c:pt idx="8">
                  <c:v>12</c:v>
                </c:pt>
                <c:pt idx="9">
                  <c:v>24</c:v>
                </c:pt>
                <c:pt idx="10">
                  <c:v>31</c:v>
                </c:pt>
              </c:numCache>
            </c:numRef>
          </c:val>
          <c:extLst>
            <c:ext xmlns:c16="http://schemas.microsoft.com/office/drawing/2014/chart" uri="{C3380CC4-5D6E-409C-BE32-E72D297353CC}">
              <c16:uniqueId val="{00000000-8848-4F39-8F66-F22D4C7FAA25}"/>
            </c:ext>
          </c:extLst>
        </c:ser>
        <c:ser>
          <c:idx val="1"/>
          <c:order val="1"/>
          <c:tx>
            <c:strRef>
              <c:f>Sheet1!$C$1</c:f>
              <c:strCache>
                <c:ptCount val="1"/>
                <c:pt idx="0">
                  <c:v>2020-21 (%)</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Don’t know</c:v>
                </c:pt>
                <c:pt idx="1">
                  <c:v>Other (specify)</c:v>
                </c:pt>
                <c:pt idx="2">
                  <c:v>Internet/online services</c:v>
                </c:pt>
                <c:pt idx="3">
                  <c:v>Education</c:v>
                </c:pt>
                <c:pt idx="4">
                  <c:v>Housing and accommodation</c:v>
                </c:pt>
                <c:pt idx="5">
                  <c:v>Public services</c:v>
                </c:pt>
                <c:pt idx="6">
                  <c:v>Health and social care</c:v>
                </c:pt>
                <c:pt idx="7">
                  <c:v>Employment</c:v>
                </c:pt>
                <c:pt idx="8">
                  <c:v>Streets and public spaces</c:v>
                </c:pt>
                <c:pt idx="9">
                  <c:v>Transport and travel</c:v>
                </c:pt>
                <c:pt idx="10">
                  <c:v>Shops, buildings and offices</c:v>
                </c:pt>
              </c:strCache>
            </c:strRef>
          </c:cat>
          <c:val>
            <c:numRef>
              <c:f>Sheet1!$C$2:$C$12</c:f>
              <c:numCache>
                <c:formatCode>0</c:formatCode>
                <c:ptCount val="11"/>
                <c:pt idx="0">
                  <c:v>19</c:v>
                </c:pt>
                <c:pt idx="1">
                  <c:v>12</c:v>
                </c:pt>
                <c:pt idx="2">
                  <c:v>4</c:v>
                </c:pt>
                <c:pt idx="3">
                  <c:v>12</c:v>
                </c:pt>
                <c:pt idx="4">
                  <c:v>14</c:v>
                </c:pt>
                <c:pt idx="5">
                  <c:v>15</c:v>
                </c:pt>
                <c:pt idx="6">
                  <c:v>17</c:v>
                </c:pt>
                <c:pt idx="7">
                  <c:v>17</c:v>
                </c:pt>
                <c:pt idx="8">
                  <c:v>20</c:v>
                </c:pt>
                <c:pt idx="9">
                  <c:v>28</c:v>
                </c:pt>
                <c:pt idx="10">
                  <c:v>42</c:v>
                </c:pt>
              </c:numCache>
            </c:numRef>
          </c:val>
          <c:extLst>
            <c:ext xmlns:c16="http://schemas.microsoft.com/office/drawing/2014/chart" uri="{C3380CC4-5D6E-409C-BE32-E72D297353CC}">
              <c16:uniqueId val="{00000001-8848-4F39-8F66-F22D4C7FAA25}"/>
            </c:ext>
          </c:extLst>
        </c:ser>
        <c:dLbls>
          <c:showLegendKey val="0"/>
          <c:showVal val="0"/>
          <c:showCatName val="0"/>
          <c:showSerName val="0"/>
          <c:showPercent val="0"/>
          <c:showBubbleSize val="0"/>
        </c:dLbls>
        <c:gapWidth val="182"/>
        <c:axId val="2056742848"/>
        <c:axId val="167847920"/>
      </c:barChart>
      <c:catAx>
        <c:axId val="2056742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847920"/>
        <c:crosses val="autoZero"/>
        <c:auto val="1"/>
        <c:lblAlgn val="ctr"/>
        <c:lblOffset val="100"/>
        <c:noMultiLvlLbl val="0"/>
      </c:catAx>
      <c:valAx>
        <c:axId val="167847920"/>
        <c:scaling>
          <c:orientation val="minMax"/>
        </c:scaling>
        <c:delete val="1"/>
        <c:axPos val="b"/>
        <c:numFmt formatCode="0" sourceLinked="1"/>
        <c:majorTickMark val="none"/>
        <c:minorTickMark val="none"/>
        <c:tickLblPos val="nextTo"/>
        <c:crossAx val="205674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13601194016601"/>
          <c:y val="0.10329348434540563"/>
          <c:w val="0.54602954630367495"/>
          <c:h val="0.61445342838958317"/>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18-47EC-A7C8-01EF0C817BFE}"/>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918-47EC-A7C8-01EF0C817BF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C918-47EC-A7C8-01EF0C817BFE}"/>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C918-47EC-A7C8-01EF0C817BFE}"/>
              </c:ext>
            </c:extLst>
          </c:dPt>
          <c:dLbls>
            <c:dLbl>
              <c:idx val="2"/>
              <c:layout>
                <c:manualLayout>
                  <c:x val="2.47260807779642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18-47EC-A7C8-01EF0C817B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Heterosexual/straight</c:v>
                </c:pt>
                <c:pt idx="1">
                  <c:v>Gay or lesbian</c:v>
                </c:pt>
                <c:pt idx="2">
                  <c:v>Bisexual</c:v>
                </c:pt>
                <c:pt idx="3">
                  <c:v>Other</c:v>
                </c:pt>
              </c:strCache>
            </c:strRef>
          </c:cat>
          <c:val>
            <c:numRef>
              <c:f>Sheet1!$B$2:$B$5</c:f>
              <c:numCache>
                <c:formatCode>0%</c:formatCode>
                <c:ptCount val="4"/>
                <c:pt idx="0">
                  <c:v>0.94</c:v>
                </c:pt>
                <c:pt idx="1">
                  <c:v>0.03</c:v>
                </c:pt>
                <c:pt idx="2">
                  <c:v>0.03</c:v>
                </c:pt>
              </c:numCache>
            </c:numRef>
          </c:val>
          <c:extLst>
            <c:ext xmlns:c16="http://schemas.microsoft.com/office/drawing/2014/chart" uri="{C3380CC4-5D6E-409C-BE32-E72D297353CC}">
              <c16:uniqueId val="{00000006-C918-47EC-A7C8-01EF0C817BFE}"/>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0.13565759790603193"/>
          <c:y val="0.8039280812126246"/>
          <c:w val="0.72373939333879389"/>
          <c:h val="0.176594735464138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52606678060556089"/>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Sheet1!$B$2:$B$6</c:f>
              <c:numCache>
                <c:formatCode>0</c:formatCode>
                <c:ptCount val="5"/>
                <c:pt idx="0">
                  <c:v>82</c:v>
                </c:pt>
                <c:pt idx="1">
                  <c:v>7</c:v>
                </c:pt>
                <c:pt idx="2">
                  <c:v>15</c:v>
                </c:pt>
                <c:pt idx="3">
                  <c:v>18</c:v>
                </c:pt>
                <c:pt idx="4">
                  <c:v>10</c:v>
                </c:pt>
              </c:numCache>
            </c:numRef>
          </c:val>
          <c:extLst>
            <c:ext xmlns:c16="http://schemas.microsoft.com/office/drawing/2014/chart" uri="{C3380CC4-5D6E-409C-BE32-E72D297353CC}">
              <c16:uniqueId val="{00000000-FD65-4658-8EE9-86856DF8F306}"/>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Sheet1!$C$2:$C$6</c:f>
              <c:numCache>
                <c:formatCode>0</c:formatCode>
                <c:ptCount val="5"/>
                <c:pt idx="0">
                  <c:v>5</c:v>
                </c:pt>
                <c:pt idx="1">
                  <c:v>6</c:v>
                </c:pt>
                <c:pt idx="2">
                  <c:v>25</c:v>
                </c:pt>
                <c:pt idx="3">
                  <c:v>27</c:v>
                </c:pt>
                <c:pt idx="4">
                  <c:v>13</c:v>
                </c:pt>
              </c:numCache>
            </c:numRef>
          </c:val>
          <c:extLst>
            <c:ext xmlns:c16="http://schemas.microsoft.com/office/drawing/2014/chart" uri="{C3380CC4-5D6E-409C-BE32-E72D297353CC}">
              <c16:uniqueId val="{00000001-FD65-4658-8EE9-86856DF8F306}"/>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Sheet1!$D$2:$D$6</c:f>
              <c:numCache>
                <c:formatCode>0</c:formatCode>
                <c:ptCount val="5"/>
                <c:pt idx="0">
                  <c:v>5</c:v>
                </c:pt>
                <c:pt idx="1">
                  <c:v>9</c:v>
                </c:pt>
                <c:pt idx="2">
                  <c:v>22</c:v>
                </c:pt>
                <c:pt idx="3">
                  <c:v>30</c:v>
                </c:pt>
                <c:pt idx="4">
                  <c:v>26</c:v>
                </c:pt>
              </c:numCache>
            </c:numRef>
          </c:val>
          <c:extLst>
            <c:ext xmlns:c16="http://schemas.microsoft.com/office/drawing/2014/chart" uri="{C3380CC4-5D6E-409C-BE32-E72D297353CC}">
              <c16:uniqueId val="{00000002-FD65-4658-8EE9-86856DF8F306}"/>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Sheet1!$E$2:$E$6</c:f>
              <c:numCache>
                <c:formatCode>0</c:formatCode>
                <c:ptCount val="5"/>
                <c:pt idx="0">
                  <c:v>3</c:v>
                </c:pt>
                <c:pt idx="1">
                  <c:v>8</c:v>
                </c:pt>
                <c:pt idx="2">
                  <c:v>20</c:v>
                </c:pt>
                <c:pt idx="3">
                  <c:v>11</c:v>
                </c:pt>
                <c:pt idx="4">
                  <c:v>26</c:v>
                </c:pt>
              </c:numCache>
            </c:numRef>
          </c:val>
          <c:extLst>
            <c:ext xmlns:c16="http://schemas.microsoft.com/office/drawing/2014/chart" uri="{C3380CC4-5D6E-409C-BE32-E72D297353CC}">
              <c16:uniqueId val="{00000003-FD65-4658-8EE9-86856DF8F306}"/>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Sheet1!$F$2:$F$6</c:f>
              <c:numCache>
                <c:formatCode>0</c:formatCode>
                <c:ptCount val="5"/>
                <c:pt idx="0">
                  <c:v>4</c:v>
                </c:pt>
                <c:pt idx="1">
                  <c:v>70</c:v>
                </c:pt>
                <c:pt idx="2">
                  <c:v>13</c:v>
                </c:pt>
                <c:pt idx="3">
                  <c:v>8</c:v>
                </c:pt>
                <c:pt idx="4">
                  <c:v>18</c:v>
                </c:pt>
              </c:numCache>
            </c:numRef>
          </c:val>
          <c:extLst>
            <c:ext xmlns:c16="http://schemas.microsoft.com/office/drawing/2014/chart" uri="{C3380CC4-5D6E-409C-BE32-E72D297353CC}">
              <c16:uniqueId val="{00000004-FD65-4658-8EE9-86856DF8F306}"/>
            </c:ext>
          </c:extLst>
        </c:ser>
        <c:ser>
          <c:idx val="5"/>
          <c:order val="5"/>
          <c:tx>
            <c:strRef>
              <c:f>Sheet1!$G$1</c:f>
              <c:strCache>
                <c:ptCount val="1"/>
                <c:pt idx="0">
                  <c:v>Don't know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When I meet a new work colleague, knowing their community background doesn’t matter to me (%)</c:v>
                </c:pt>
                <c:pt idx="1">
                  <c:v>Employers should employ people according to a job being seen as a man’s or a woman’s job (%)</c:v>
                </c:pt>
                <c:pt idx="2">
                  <c:v>They rarely support employees with mental ill-health (%)</c:v>
                </c:pt>
                <c:pt idx="3">
                  <c:v>They tend to support employees with disabilities (%)</c:v>
                </c:pt>
                <c:pt idx="4">
                  <c:v>They tend to employ people with disabilities (%)</c:v>
                </c:pt>
              </c:strCache>
            </c:strRef>
          </c:cat>
          <c:val>
            <c:numRef>
              <c:f>Sheet1!$G$2:$G$6</c:f>
              <c:numCache>
                <c:formatCode>0</c:formatCode>
                <c:ptCount val="5"/>
                <c:pt idx="0">
                  <c:v>2</c:v>
                </c:pt>
                <c:pt idx="1">
                  <c:v>1</c:v>
                </c:pt>
                <c:pt idx="2">
                  <c:v>6</c:v>
                </c:pt>
                <c:pt idx="3">
                  <c:v>6</c:v>
                </c:pt>
                <c:pt idx="4">
                  <c:v>7</c:v>
                </c:pt>
              </c:numCache>
            </c:numRef>
          </c:val>
          <c:extLst>
            <c:ext xmlns:c16="http://schemas.microsoft.com/office/drawing/2014/chart" uri="{C3380CC4-5D6E-409C-BE32-E72D297353CC}">
              <c16:uniqueId val="{00000005-FD65-4658-8EE9-86856DF8F306}"/>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35</c:v>
                </c:pt>
                <c:pt idx="1">
                  <c:v>29</c:v>
                </c:pt>
                <c:pt idx="2">
                  <c:v>22</c:v>
                </c:pt>
              </c:numCache>
            </c:numRef>
          </c:val>
          <c:smooth val="0"/>
          <c:extLst>
            <c:ext xmlns:c16="http://schemas.microsoft.com/office/drawing/2014/chart" uri="{C3380CC4-5D6E-409C-BE32-E72D297353CC}">
              <c16:uniqueId val="{00000000-94C4-487B-A7DA-E9CF52B56630}"/>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24</c:v>
                </c:pt>
                <c:pt idx="1">
                  <c:v>37</c:v>
                </c:pt>
                <c:pt idx="2">
                  <c:v>44</c:v>
                </c:pt>
              </c:numCache>
            </c:numRef>
          </c:val>
          <c:smooth val="0"/>
          <c:extLst>
            <c:ext xmlns:c16="http://schemas.microsoft.com/office/drawing/2014/chart" uri="{C3380CC4-5D6E-409C-BE32-E72D297353CC}">
              <c16:uniqueId val="{00000001-94C4-487B-A7DA-E9CF52B56630}"/>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76737786808908"/>
          <c:y val="4.0421365975973449E-2"/>
          <c:w val="0.755232622131911"/>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Neither (250)</c:v>
                </c:pt>
                <c:pt idx="1">
                  <c:v>Nationalist (98)</c:v>
                </c:pt>
                <c:pt idx="2">
                  <c:v>Unionist (118)</c:v>
                </c:pt>
                <c:pt idx="3">
                  <c:v>Tyrone/Fermanagh (64)</c:v>
                </c:pt>
                <c:pt idx="4">
                  <c:v>Greater Belfast (116)</c:v>
                </c:pt>
                <c:pt idx="5">
                  <c:v>Down (80)</c:v>
                </c:pt>
                <c:pt idx="6">
                  <c:v>Derry/L'derry (66)</c:v>
                </c:pt>
                <c:pt idx="7">
                  <c:v>Belfast (80)</c:v>
                </c:pt>
                <c:pt idx="8">
                  <c:v>Armagh (40)</c:v>
                </c:pt>
                <c:pt idx="9">
                  <c:v>Antrim (54)</c:v>
                </c:pt>
                <c:pt idx="10">
                  <c:v>(500)</c:v>
                </c:pt>
              </c:strCache>
            </c:strRef>
          </c:cat>
          <c:val>
            <c:numRef>
              <c:f>Sheet1!$B$2:$B$12</c:f>
              <c:numCache>
                <c:formatCode>0</c:formatCode>
                <c:ptCount val="11"/>
                <c:pt idx="0">
                  <c:v>22</c:v>
                </c:pt>
                <c:pt idx="1">
                  <c:v>24</c:v>
                </c:pt>
                <c:pt idx="2">
                  <c:v>21</c:v>
                </c:pt>
                <c:pt idx="3">
                  <c:v>22</c:v>
                </c:pt>
                <c:pt idx="4">
                  <c:v>25</c:v>
                </c:pt>
                <c:pt idx="5">
                  <c:v>20</c:v>
                </c:pt>
                <c:pt idx="6">
                  <c:v>21</c:v>
                </c:pt>
                <c:pt idx="7">
                  <c:v>16</c:v>
                </c:pt>
                <c:pt idx="8">
                  <c:v>35</c:v>
                </c:pt>
                <c:pt idx="9">
                  <c:v>20</c:v>
                </c:pt>
                <c:pt idx="10">
                  <c:v>22</c:v>
                </c:pt>
              </c:numCache>
            </c:numRef>
          </c:val>
          <c:extLst>
            <c:ext xmlns:c16="http://schemas.microsoft.com/office/drawing/2014/chart" uri="{C3380CC4-5D6E-409C-BE32-E72D297353CC}">
              <c16:uniqueId val="{00000000-B589-47F0-B87D-A811DD219E9F}"/>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Neither (250)</c:v>
                </c:pt>
                <c:pt idx="1">
                  <c:v>Nationalist (98)</c:v>
                </c:pt>
                <c:pt idx="2">
                  <c:v>Unionist (118)</c:v>
                </c:pt>
                <c:pt idx="3">
                  <c:v>Tyrone/Fermanagh (64)</c:v>
                </c:pt>
                <c:pt idx="4">
                  <c:v>Greater Belfast (116)</c:v>
                </c:pt>
                <c:pt idx="5">
                  <c:v>Down (80)</c:v>
                </c:pt>
                <c:pt idx="6">
                  <c:v>Derry/L'derry (66)</c:v>
                </c:pt>
                <c:pt idx="7">
                  <c:v>Belfast (80)</c:v>
                </c:pt>
                <c:pt idx="8">
                  <c:v>Armagh (40)</c:v>
                </c:pt>
                <c:pt idx="9">
                  <c:v>Antrim (54)</c:v>
                </c:pt>
                <c:pt idx="10">
                  <c:v>(500)</c:v>
                </c:pt>
              </c:strCache>
            </c:strRef>
          </c:cat>
          <c:val>
            <c:numRef>
              <c:f>Sheet1!$C$2:$C$12</c:f>
              <c:numCache>
                <c:formatCode>0</c:formatCode>
                <c:ptCount val="11"/>
                <c:pt idx="0">
                  <c:v>28</c:v>
                </c:pt>
                <c:pt idx="1">
                  <c:v>15</c:v>
                </c:pt>
                <c:pt idx="2">
                  <c:v>35</c:v>
                </c:pt>
                <c:pt idx="3">
                  <c:v>27</c:v>
                </c:pt>
                <c:pt idx="4">
                  <c:v>26</c:v>
                </c:pt>
                <c:pt idx="5">
                  <c:v>21</c:v>
                </c:pt>
                <c:pt idx="6">
                  <c:v>23</c:v>
                </c:pt>
                <c:pt idx="7">
                  <c:v>31</c:v>
                </c:pt>
                <c:pt idx="8">
                  <c:v>23</c:v>
                </c:pt>
                <c:pt idx="9">
                  <c:v>33</c:v>
                </c:pt>
                <c:pt idx="10">
                  <c:v>26</c:v>
                </c:pt>
              </c:numCache>
            </c:numRef>
          </c:val>
          <c:extLst>
            <c:ext xmlns:c16="http://schemas.microsoft.com/office/drawing/2014/chart" uri="{C3380CC4-5D6E-409C-BE32-E72D297353CC}">
              <c16:uniqueId val="{00000001-B589-47F0-B87D-A811DD219E9F}"/>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Neither (250)</c:v>
                </c:pt>
                <c:pt idx="1">
                  <c:v>Nationalist (98)</c:v>
                </c:pt>
                <c:pt idx="2">
                  <c:v>Unionist (118)</c:v>
                </c:pt>
                <c:pt idx="3">
                  <c:v>Tyrone/Fermanagh (64)</c:v>
                </c:pt>
                <c:pt idx="4">
                  <c:v>Greater Belfast (116)</c:v>
                </c:pt>
                <c:pt idx="5">
                  <c:v>Down (80)</c:v>
                </c:pt>
                <c:pt idx="6">
                  <c:v>Derry/L'derry (66)</c:v>
                </c:pt>
                <c:pt idx="7">
                  <c:v>Belfast (80)</c:v>
                </c:pt>
                <c:pt idx="8">
                  <c:v>Armagh (40)</c:v>
                </c:pt>
                <c:pt idx="9">
                  <c:v>Antrim (54)</c:v>
                </c:pt>
                <c:pt idx="10">
                  <c:v>(500)</c:v>
                </c:pt>
              </c:strCache>
            </c:strRef>
          </c:cat>
          <c:val>
            <c:numRef>
              <c:f>Sheet1!$D$2:$D$12</c:f>
              <c:numCache>
                <c:formatCode>0</c:formatCode>
                <c:ptCount val="11"/>
                <c:pt idx="0">
                  <c:v>9</c:v>
                </c:pt>
                <c:pt idx="1">
                  <c:v>4</c:v>
                </c:pt>
                <c:pt idx="2">
                  <c:v>5</c:v>
                </c:pt>
                <c:pt idx="3">
                  <c:v>8</c:v>
                </c:pt>
                <c:pt idx="4">
                  <c:v>6</c:v>
                </c:pt>
                <c:pt idx="5">
                  <c:v>13</c:v>
                </c:pt>
                <c:pt idx="6">
                  <c:v>9</c:v>
                </c:pt>
                <c:pt idx="7">
                  <c:v>8</c:v>
                </c:pt>
                <c:pt idx="8">
                  <c:v>3</c:v>
                </c:pt>
                <c:pt idx="10">
                  <c:v>7</c:v>
                </c:pt>
              </c:numCache>
            </c:numRef>
          </c:val>
          <c:extLst>
            <c:ext xmlns:c16="http://schemas.microsoft.com/office/drawing/2014/chart" uri="{C3380CC4-5D6E-409C-BE32-E72D297353CC}">
              <c16:uniqueId val="{00000002-B589-47F0-B87D-A811DD219E9F}"/>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Neither (250)</c:v>
                </c:pt>
                <c:pt idx="1">
                  <c:v>Nationalist (98)</c:v>
                </c:pt>
                <c:pt idx="2">
                  <c:v>Unionist (118)</c:v>
                </c:pt>
                <c:pt idx="3">
                  <c:v>Tyrone/Fermanagh (64)</c:v>
                </c:pt>
                <c:pt idx="4">
                  <c:v>Greater Belfast (116)</c:v>
                </c:pt>
                <c:pt idx="5">
                  <c:v>Down (80)</c:v>
                </c:pt>
                <c:pt idx="6">
                  <c:v>Derry/L'derry (66)</c:v>
                </c:pt>
                <c:pt idx="7">
                  <c:v>Belfast (80)</c:v>
                </c:pt>
                <c:pt idx="8">
                  <c:v>Armagh (40)</c:v>
                </c:pt>
                <c:pt idx="9">
                  <c:v>Antrim (54)</c:v>
                </c:pt>
                <c:pt idx="10">
                  <c:v>(500)</c:v>
                </c:pt>
              </c:strCache>
            </c:strRef>
          </c:cat>
          <c:val>
            <c:numRef>
              <c:f>Sheet1!$E$2:$E$12</c:f>
              <c:numCache>
                <c:formatCode>0</c:formatCode>
                <c:ptCount val="11"/>
                <c:pt idx="0">
                  <c:v>41</c:v>
                </c:pt>
                <c:pt idx="1">
                  <c:v>57</c:v>
                </c:pt>
                <c:pt idx="2">
                  <c:v>39</c:v>
                </c:pt>
                <c:pt idx="3">
                  <c:v>44</c:v>
                </c:pt>
                <c:pt idx="4">
                  <c:v>43</c:v>
                </c:pt>
                <c:pt idx="5">
                  <c:v>46</c:v>
                </c:pt>
                <c:pt idx="6">
                  <c:v>47</c:v>
                </c:pt>
                <c:pt idx="7">
                  <c:v>45</c:v>
                </c:pt>
                <c:pt idx="8">
                  <c:v>40</c:v>
                </c:pt>
                <c:pt idx="9">
                  <c:v>46</c:v>
                </c:pt>
                <c:pt idx="10">
                  <c:v>44</c:v>
                </c:pt>
              </c:numCache>
            </c:numRef>
          </c:val>
          <c:extLst>
            <c:ext xmlns:c16="http://schemas.microsoft.com/office/drawing/2014/chart" uri="{C3380CC4-5D6E-409C-BE32-E72D297353CC}">
              <c16:uniqueId val="{00000003-B589-47F0-B87D-A811DD219E9F}"/>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53</c:v>
                </c:pt>
                <c:pt idx="1">
                  <c:v>49</c:v>
                </c:pt>
                <c:pt idx="2">
                  <c:v>45</c:v>
                </c:pt>
              </c:numCache>
            </c:numRef>
          </c:val>
          <c:smooth val="0"/>
          <c:extLst>
            <c:ext xmlns:c16="http://schemas.microsoft.com/office/drawing/2014/chart" uri="{C3380CC4-5D6E-409C-BE32-E72D297353CC}">
              <c16:uniqueId val="{00000000-CDF2-4ED7-9110-81BADC09BCA2}"/>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14</c:v>
                </c:pt>
                <c:pt idx="1">
                  <c:v>20</c:v>
                </c:pt>
                <c:pt idx="2">
                  <c:v>19</c:v>
                </c:pt>
              </c:numCache>
            </c:numRef>
          </c:val>
          <c:smooth val="0"/>
          <c:extLst>
            <c:ext xmlns:c16="http://schemas.microsoft.com/office/drawing/2014/chart" uri="{C3380CC4-5D6E-409C-BE32-E72D297353CC}">
              <c16:uniqueId val="{00000001-CDF2-4ED7-9110-81BADC09BCA2}"/>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(125)</c:v>
                </c:pt>
                <c:pt idx="1">
                  <c:v>45-59 (118)</c:v>
                </c:pt>
                <c:pt idx="2">
                  <c:v>30-44 (128)</c:v>
                </c:pt>
                <c:pt idx="3">
                  <c:v>16-29 (124)</c:v>
                </c:pt>
                <c:pt idx="4">
                  <c:v>(500)</c:v>
                </c:pt>
              </c:strCache>
            </c:strRef>
          </c:cat>
          <c:val>
            <c:numRef>
              <c:f>Sheet1!$B$2:$B$6</c:f>
              <c:numCache>
                <c:formatCode>0</c:formatCode>
                <c:ptCount val="5"/>
                <c:pt idx="0">
                  <c:v>35</c:v>
                </c:pt>
                <c:pt idx="1">
                  <c:v>44</c:v>
                </c:pt>
                <c:pt idx="2">
                  <c:v>47</c:v>
                </c:pt>
                <c:pt idx="3">
                  <c:v>52</c:v>
                </c:pt>
                <c:pt idx="4">
                  <c:v>45</c:v>
                </c:pt>
              </c:numCache>
            </c:numRef>
          </c:val>
          <c:extLst>
            <c:ext xmlns:c16="http://schemas.microsoft.com/office/drawing/2014/chart" uri="{C3380CC4-5D6E-409C-BE32-E72D297353CC}">
              <c16:uniqueId val="{00000000-04D9-49F7-94B3-50267A71896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lgn="ct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(125)</c:v>
                </c:pt>
                <c:pt idx="1">
                  <c:v>45-59 (118)</c:v>
                </c:pt>
                <c:pt idx="2">
                  <c:v>30-44 (128)</c:v>
                </c:pt>
                <c:pt idx="3">
                  <c:v>16-29 (124)</c:v>
                </c:pt>
                <c:pt idx="4">
                  <c:v>(500)</c:v>
                </c:pt>
              </c:strCache>
            </c:strRef>
          </c:cat>
          <c:val>
            <c:numRef>
              <c:f>Sheet1!$C$2:$C$6</c:f>
              <c:numCache>
                <c:formatCode>0</c:formatCode>
                <c:ptCount val="5"/>
                <c:pt idx="0">
                  <c:v>35</c:v>
                </c:pt>
                <c:pt idx="1">
                  <c:v>30</c:v>
                </c:pt>
                <c:pt idx="2">
                  <c:v>29</c:v>
                </c:pt>
                <c:pt idx="3">
                  <c:v>27</c:v>
                </c:pt>
                <c:pt idx="4">
                  <c:v>30</c:v>
                </c:pt>
              </c:numCache>
            </c:numRef>
          </c:val>
          <c:extLst>
            <c:ext xmlns:c16="http://schemas.microsoft.com/office/drawing/2014/chart" uri="{C3380CC4-5D6E-409C-BE32-E72D297353CC}">
              <c16:uniqueId val="{00000001-04D9-49F7-94B3-50267A71896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(125)</c:v>
                </c:pt>
                <c:pt idx="1">
                  <c:v>45-59 (118)</c:v>
                </c:pt>
                <c:pt idx="2">
                  <c:v>30-44 (128)</c:v>
                </c:pt>
                <c:pt idx="3">
                  <c:v>16-29 (124)</c:v>
                </c:pt>
                <c:pt idx="4">
                  <c:v>(500)</c:v>
                </c:pt>
              </c:strCache>
            </c:strRef>
          </c:cat>
          <c:val>
            <c:numRef>
              <c:f>Sheet1!$D$2:$D$6</c:f>
              <c:numCache>
                <c:formatCode>0</c:formatCode>
                <c:ptCount val="5"/>
                <c:pt idx="0">
                  <c:v>11</c:v>
                </c:pt>
                <c:pt idx="1">
                  <c:v>6</c:v>
                </c:pt>
                <c:pt idx="2">
                  <c:v>4</c:v>
                </c:pt>
                <c:pt idx="3">
                  <c:v>2</c:v>
                </c:pt>
                <c:pt idx="4">
                  <c:v>6</c:v>
                </c:pt>
              </c:numCache>
            </c:numRef>
          </c:val>
          <c:extLst>
            <c:ext xmlns:c16="http://schemas.microsoft.com/office/drawing/2014/chart" uri="{C3380CC4-5D6E-409C-BE32-E72D297353CC}">
              <c16:uniqueId val="{00000002-04D9-49F7-94B3-50267A71896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lgn="ct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(125)</c:v>
                </c:pt>
                <c:pt idx="1">
                  <c:v>45-59 (118)</c:v>
                </c:pt>
                <c:pt idx="2">
                  <c:v>30-44 (128)</c:v>
                </c:pt>
                <c:pt idx="3">
                  <c:v>16-29 (124)</c:v>
                </c:pt>
                <c:pt idx="4">
                  <c:v>(500)</c:v>
                </c:pt>
              </c:strCache>
            </c:strRef>
          </c:cat>
          <c:val>
            <c:numRef>
              <c:f>Sheet1!$E$2:$E$6</c:f>
              <c:numCache>
                <c:formatCode>0</c:formatCode>
                <c:ptCount val="5"/>
                <c:pt idx="0">
                  <c:v>18</c:v>
                </c:pt>
                <c:pt idx="1">
                  <c:v>20</c:v>
                </c:pt>
                <c:pt idx="2">
                  <c:v>20</c:v>
                </c:pt>
                <c:pt idx="3">
                  <c:v>19</c:v>
                </c:pt>
                <c:pt idx="4">
                  <c:v>19</c:v>
                </c:pt>
              </c:numCache>
            </c:numRef>
          </c:val>
          <c:extLst>
            <c:ext xmlns:c16="http://schemas.microsoft.com/office/drawing/2014/chart" uri="{C3380CC4-5D6E-409C-BE32-E72D297353CC}">
              <c16:uniqueId val="{00000003-04D9-49F7-94B3-50267A71896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91791550249768"/>
          <c:y val="4.0421365975973449E-2"/>
          <c:w val="0.653082084497502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(117)</c:v>
                </c:pt>
                <c:pt idx="3">
                  <c:v>No disability or illness (351)</c:v>
                </c:pt>
                <c:pt idx="4">
                  <c:v>Living with a disability or illness (143)</c:v>
                </c:pt>
                <c:pt idx="5">
                  <c:v>Catholic (219)</c:v>
                </c:pt>
                <c:pt idx="6">
                  <c:v>Protestant (233)</c:v>
                </c:pt>
                <c:pt idx="7">
                  <c:v>(500)</c:v>
                </c:pt>
              </c:strCache>
            </c:strRef>
          </c:cat>
          <c:val>
            <c:numRef>
              <c:f>Sheet1!$B$2:$B$9</c:f>
              <c:numCache>
                <c:formatCode>0</c:formatCode>
                <c:ptCount val="8"/>
                <c:pt idx="0">
                  <c:v>44</c:v>
                </c:pt>
                <c:pt idx="1">
                  <c:v>40</c:v>
                </c:pt>
                <c:pt idx="2">
                  <c:v>49</c:v>
                </c:pt>
                <c:pt idx="3">
                  <c:v>51</c:v>
                </c:pt>
                <c:pt idx="4">
                  <c:v>29</c:v>
                </c:pt>
                <c:pt idx="5">
                  <c:v>40</c:v>
                </c:pt>
                <c:pt idx="6">
                  <c:v>48</c:v>
                </c:pt>
                <c:pt idx="7">
                  <c:v>45</c:v>
                </c:pt>
              </c:numCache>
            </c:numRef>
          </c:val>
          <c:extLst>
            <c:ext xmlns:c16="http://schemas.microsoft.com/office/drawing/2014/chart" uri="{C3380CC4-5D6E-409C-BE32-E72D297353CC}">
              <c16:uniqueId val="{00000000-04D9-49F7-94B3-50267A71896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(117)</c:v>
                </c:pt>
                <c:pt idx="3">
                  <c:v>No disability or illness (351)</c:v>
                </c:pt>
                <c:pt idx="4">
                  <c:v>Living with a disability or illness (143)</c:v>
                </c:pt>
                <c:pt idx="5">
                  <c:v>Catholic (219)</c:v>
                </c:pt>
                <c:pt idx="6">
                  <c:v>Protestant (233)</c:v>
                </c:pt>
                <c:pt idx="7">
                  <c:v>(500)</c:v>
                </c:pt>
              </c:strCache>
            </c:strRef>
          </c:cat>
          <c:val>
            <c:numRef>
              <c:f>Sheet1!$C$2:$C$9</c:f>
              <c:numCache>
                <c:formatCode>0</c:formatCode>
                <c:ptCount val="8"/>
                <c:pt idx="0">
                  <c:v>29</c:v>
                </c:pt>
                <c:pt idx="1">
                  <c:v>28</c:v>
                </c:pt>
                <c:pt idx="2">
                  <c:v>38</c:v>
                </c:pt>
                <c:pt idx="3">
                  <c:v>28</c:v>
                </c:pt>
                <c:pt idx="4">
                  <c:v>35</c:v>
                </c:pt>
                <c:pt idx="5">
                  <c:v>28</c:v>
                </c:pt>
                <c:pt idx="6">
                  <c:v>31</c:v>
                </c:pt>
                <c:pt idx="7">
                  <c:v>30</c:v>
                </c:pt>
              </c:numCache>
            </c:numRef>
          </c:val>
          <c:extLst>
            <c:ext xmlns:c16="http://schemas.microsoft.com/office/drawing/2014/chart" uri="{C3380CC4-5D6E-409C-BE32-E72D297353CC}">
              <c16:uniqueId val="{00000001-04D9-49F7-94B3-50267A71896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(117)</c:v>
                </c:pt>
                <c:pt idx="3">
                  <c:v>No disability or illness (351)</c:v>
                </c:pt>
                <c:pt idx="4">
                  <c:v>Living with a disability or illness (143)</c:v>
                </c:pt>
                <c:pt idx="5">
                  <c:v>Catholic (219)</c:v>
                </c:pt>
                <c:pt idx="6">
                  <c:v>Protestant (233)</c:v>
                </c:pt>
                <c:pt idx="7">
                  <c:v>(500)</c:v>
                </c:pt>
              </c:strCache>
            </c:strRef>
          </c:cat>
          <c:val>
            <c:numRef>
              <c:f>Sheet1!$D$2:$D$9</c:f>
              <c:numCache>
                <c:formatCode>0</c:formatCode>
                <c:ptCount val="8"/>
                <c:pt idx="0">
                  <c:v>6</c:v>
                </c:pt>
                <c:pt idx="1">
                  <c:v>5</c:v>
                </c:pt>
                <c:pt idx="2">
                  <c:v>5</c:v>
                </c:pt>
                <c:pt idx="3">
                  <c:v>6</c:v>
                </c:pt>
                <c:pt idx="4">
                  <c:v>7</c:v>
                </c:pt>
                <c:pt idx="5">
                  <c:v>7</c:v>
                </c:pt>
                <c:pt idx="6">
                  <c:v>6</c:v>
                </c:pt>
                <c:pt idx="7">
                  <c:v>6</c:v>
                </c:pt>
              </c:numCache>
            </c:numRef>
          </c:val>
          <c:extLst>
            <c:ext xmlns:c16="http://schemas.microsoft.com/office/drawing/2014/chart" uri="{C3380CC4-5D6E-409C-BE32-E72D297353CC}">
              <c16:uniqueId val="{00000002-04D9-49F7-94B3-50267A71896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(117)</c:v>
                </c:pt>
                <c:pt idx="3">
                  <c:v>No disability or illness (351)</c:v>
                </c:pt>
                <c:pt idx="4">
                  <c:v>Living with a disability or illness (143)</c:v>
                </c:pt>
                <c:pt idx="5">
                  <c:v>Catholic (219)</c:v>
                </c:pt>
                <c:pt idx="6">
                  <c:v>Protestant (233)</c:v>
                </c:pt>
                <c:pt idx="7">
                  <c:v>(500)</c:v>
                </c:pt>
              </c:strCache>
            </c:strRef>
          </c:cat>
          <c:val>
            <c:numRef>
              <c:f>Sheet1!$E$2:$E$9</c:f>
              <c:numCache>
                <c:formatCode>0</c:formatCode>
                <c:ptCount val="8"/>
                <c:pt idx="0">
                  <c:v>22</c:v>
                </c:pt>
                <c:pt idx="1">
                  <c:v>26</c:v>
                </c:pt>
                <c:pt idx="2">
                  <c:v>9</c:v>
                </c:pt>
                <c:pt idx="3">
                  <c:v>16</c:v>
                </c:pt>
                <c:pt idx="4">
                  <c:v>29</c:v>
                </c:pt>
                <c:pt idx="5">
                  <c:v>25</c:v>
                </c:pt>
                <c:pt idx="6">
                  <c:v>15</c:v>
                </c:pt>
                <c:pt idx="7">
                  <c:v>19</c:v>
                </c:pt>
              </c:numCache>
            </c:numRef>
          </c:val>
          <c:extLst>
            <c:ext xmlns:c16="http://schemas.microsoft.com/office/drawing/2014/chart" uri="{C3380CC4-5D6E-409C-BE32-E72D297353CC}">
              <c16:uniqueId val="{00000003-04D9-49F7-94B3-50267A71896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35</c:v>
                </c:pt>
                <c:pt idx="1">
                  <c:v>39</c:v>
                </c:pt>
                <c:pt idx="2">
                  <c:v>40</c:v>
                </c:pt>
              </c:numCache>
            </c:numRef>
          </c:val>
          <c:smooth val="0"/>
          <c:extLst>
            <c:ext xmlns:c16="http://schemas.microsoft.com/office/drawing/2014/chart" uri="{C3380CC4-5D6E-409C-BE32-E72D297353CC}">
              <c16:uniqueId val="{00000000-88C0-406A-B2C3-E27CEA39E0C8}"/>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29</c:v>
                </c:pt>
                <c:pt idx="1">
                  <c:v>29</c:v>
                </c:pt>
                <c:pt idx="2">
                  <c:v>33</c:v>
                </c:pt>
              </c:numCache>
            </c:numRef>
          </c:val>
          <c:smooth val="0"/>
          <c:extLst>
            <c:ext xmlns:c16="http://schemas.microsoft.com/office/drawing/2014/chart" uri="{C3380CC4-5D6E-409C-BE32-E72D297353CC}">
              <c16:uniqueId val="{00000001-88C0-406A-B2C3-E27CEA39E0C8}"/>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(124)</c:v>
                </c:pt>
                <c:pt idx="1">
                  <c:v>45-59 (120)</c:v>
                </c:pt>
                <c:pt idx="2">
                  <c:v>30-44 (129)</c:v>
                </c:pt>
                <c:pt idx="3">
                  <c:v>16-29 (125)</c:v>
                </c:pt>
                <c:pt idx="4">
                  <c:v>(500)</c:v>
                </c:pt>
              </c:strCache>
            </c:strRef>
          </c:cat>
          <c:val>
            <c:numRef>
              <c:f>Sheet1!$B$2:$B$6</c:f>
              <c:numCache>
                <c:formatCode>0</c:formatCode>
                <c:ptCount val="5"/>
                <c:pt idx="0">
                  <c:v>36</c:v>
                </c:pt>
                <c:pt idx="1">
                  <c:v>39</c:v>
                </c:pt>
                <c:pt idx="2">
                  <c:v>35</c:v>
                </c:pt>
                <c:pt idx="3">
                  <c:v>48</c:v>
                </c:pt>
                <c:pt idx="4">
                  <c:v>40</c:v>
                </c:pt>
              </c:numCache>
            </c:numRef>
          </c:val>
          <c:extLst>
            <c:ext xmlns:c16="http://schemas.microsoft.com/office/drawing/2014/chart" uri="{C3380CC4-5D6E-409C-BE32-E72D297353CC}">
              <c16:uniqueId val="{00000000-04D9-49F7-94B3-50267A71896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(124)</c:v>
                </c:pt>
                <c:pt idx="1">
                  <c:v>45-59 (120)</c:v>
                </c:pt>
                <c:pt idx="2">
                  <c:v>30-44 (129)</c:v>
                </c:pt>
                <c:pt idx="3">
                  <c:v>16-29 (125)</c:v>
                </c:pt>
                <c:pt idx="4">
                  <c:v>(500)</c:v>
                </c:pt>
              </c:strCache>
            </c:strRef>
          </c:cat>
          <c:val>
            <c:numRef>
              <c:f>Sheet1!$C$2:$C$6</c:f>
              <c:numCache>
                <c:formatCode>0</c:formatCode>
                <c:ptCount val="5"/>
                <c:pt idx="0">
                  <c:v>22</c:v>
                </c:pt>
                <c:pt idx="1">
                  <c:v>22</c:v>
                </c:pt>
                <c:pt idx="2">
                  <c:v>25</c:v>
                </c:pt>
                <c:pt idx="3">
                  <c:v>21</c:v>
                </c:pt>
                <c:pt idx="4">
                  <c:v>22</c:v>
                </c:pt>
              </c:numCache>
            </c:numRef>
          </c:val>
          <c:extLst>
            <c:ext xmlns:c16="http://schemas.microsoft.com/office/drawing/2014/chart" uri="{C3380CC4-5D6E-409C-BE32-E72D297353CC}">
              <c16:uniqueId val="{00000001-04D9-49F7-94B3-50267A71896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(124)</c:v>
                </c:pt>
                <c:pt idx="1">
                  <c:v>45-59 (120)</c:v>
                </c:pt>
                <c:pt idx="2">
                  <c:v>30-44 (129)</c:v>
                </c:pt>
                <c:pt idx="3">
                  <c:v>16-29 (125)</c:v>
                </c:pt>
                <c:pt idx="4">
                  <c:v>(500)</c:v>
                </c:pt>
              </c:strCache>
            </c:strRef>
          </c:cat>
          <c:val>
            <c:numRef>
              <c:f>Sheet1!$D$2:$D$6</c:f>
              <c:numCache>
                <c:formatCode>0</c:formatCode>
                <c:ptCount val="5"/>
                <c:pt idx="0">
                  <c:v>13</c:v>
                </c:pt>
                <c:pt idx="1">
                  <c:v>7</c:v>
                </c:pt>
                <c:pt idx="2">
                  <c:v>3</c:v>
                </c:pt>
                <c:pt idx="4">
                  <c:v>6</c:v>
                </c:pt>
              </c:numCache>
            </c:numRef>
          </c:val>
          <c:extLst>
            <c:ext xmlns:c16="http://schemas.microsoft.com/office/drawing/2014/chart" uri="{C3380CC4-5D6E-409C-BE32-E72D297353CC}">
              <c16:uniqueId val="{00000002-04D9-49F7-94B3-50267A71896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60+ (124)</c:v>
                </c:pt>
                <c:pt idx="1">
                  <c:v>45-59 (120)</c:v>
                </c:pt>
                <c:pt idx="2">
                  <c:v>30-44 (129)</c:v>
                </c:pt>
                <c:pt idx="3">
                  <c:v>16-29 (125)</c:v>
                </c:pt>
                <c:pt idx="4">
                  <c:v>(500)</c:v>
                </c:pt>
              </c:strCache>
            </c:strRef>
          </c:cat>
          <c:val>
            <c:numRef>
              <c:f>Sheet1!$E$2:$E$6</c:f>
              <c:numCache>
                <c:formatCode>0</c:formatCode>
                <c:ptCount val="5"/>
                <c:pt idx="0">
                  <c:v>29</c:v>
                </c:pt>
                <c:pt idx="1">
                  <c:v>33</c:v>
                </c:pt>
                <c:pt idx="2">
                  <c:v>37</c:v>
                </c:pt>
                <c:pt idx="3">
                  <c:v>31</c:v>
                </c:pt>
                <c:pt idx="4">
                  <c:v>33</c:v>
                </c:pt>
              </c:numCache>
            </c:numRef>
          </c:val>
          <c:extLst>
            <c:ext xmlns:c16="http://schemas.microsoft.com/office/drawing/2014/chart" uri="{C3380CC4-5D6E-409C-BE32-E72D297353CC}">
              <c16:uniqueId val="{00000003-04D9-49F7-94B3-50267A71896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21</c:v>
                </c:pt>
                <c:pt idx="1">
                  <c:v>12</c:v>
                </c:pt>
              </c:numCache>
            </c:numRef>
          </c:val>
          <c:extLst>
            <c:ext xmlns:c16="http://schemas.microsoft.com/office/drawing/2014/chart" uri="{C3380CC4-5D6E-409C-BE32-E72D297353CC}">
              <c16:uniqueId val="{00000000-4DAE-4E96-9873-AA09DC1B8049}"/>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11</c:v>
                </c:pt>
                <c:pt idx="1">
                  <c:v>9</c:v>
                </c:pt>
              </c:numCache>
            </c:numRef>
          </c:val>
          <c:extLst>
            <c:ext xmlns:c16="http://schemas.microsoft.com/office/drawing/2014/chart" uri="{C3380CC4-5D6E-409C-BE32-E72D297353CC}">
              <c16:uniqueId val="{00000001-4DAE-4E96-9873-AA09DC1B8049}"/>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2</c:v>
                </c:pt>
                <c:pt idx="1">
                  <c:v>1</c:v>
                </c:pt>
              </c:numCache>
            </c:numRef>
          </c:val>
          <c:extLst>
            <c:ext xmlns:c16="http://schemas.microsoft.com/office/drawing/2014/chart" uri="{C3380CC4-5D6E-409C-BE32-E72D297353CC}">
              <c16:uniqueId val="{00000002-4DAE-4E96-9873-AA09DC1B8049}"/>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67</c:v>
                </c:pt>
                <c:pt idx="1">
                  <c:v>78</c:v>
                </c:pt>
              </c:numCache>
            </c:numRef>
          </c:val>
          <c:extLst>
            <c:ext xmlns:c16="http://schemas.microsoft.com/office/drawing/2014/chart" uri="{C3380CC4-5D6E-409C-BE32-E72D297353CC}">
              <c16:uniqueId val="{00000003-4DAE-4E96-9873-AA09DC1B8049}"/>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Protestant (234)</c:v>
                </c:pt>
                <c:pt idx="1">
                  <c:v>Catholic (217)</c:v>
                </c:pt>
                <c:pt idx="2">
                  <c:v>60+ (125)</c:v>
                </c:pt>
                <c:pt idx="3">
                  <c:v>45-59 (119)</c:v>
                </c:pt>
                <c:pt idx="4">
                  <c:v>30-44 (129)</c:v>
                </c:pt>
                <c:pt idx="5">
                  <c:v>16-29 (123)</c:v>
                </c:pt>
                <c:pt idx="6">
                  <c:v>Tyrone/Fermanagh (65)</c:v>
                </c:pt>
                <c:pt idx="7">
                  <c:v>Greater Belfast (116)</c:v>
                </c:pt>
                <c:pt idx="8">
                  <c:v>Down (78)</c:v>
                </c:pt>
                <c:pt idx="9">
                  <c:v>Derry/L'derry (64)</c:v>
                </c:pt>
                <c:pt idx="10">
                  <c:v>Belfast (81)</c:v>
                </c:pt>
                <c:pt idx="11">
                  <c:v>Armagh (40)</c:v>
                </c:pt>
                <c:pt idx="12">
                  <c:v>Antrim (54)</c:v>
                </c:pt>
                <c:pt idx="13">
                  <c:v>(500)</c:v>
                </c:pt>
              </c:strCache>
            </c:strRef>
          </c:cat>
          <c:val>
            <c:numRef>
              <c:f>Sheet1!$B$2:$B$15</c:f>
              <c:numCache>
                <c:formatCode>0</c:formatCode>
                <c:ptCount val="14"/>
                <c:pt idx="0">
                  <c:v>14</c:v>
                </c:pt>
                <c:pt idx="1">
                  <c:v>10</c:v>
                </c:pt>
                <c:pt idx="2">
                  <c:v>19</c:v>
                </c:pt>
                <c:pt idx="3">
                  <c:v>13</c:v>
                </c:pt>
                <c:pt idx="4">
                  <c:v>12</c:v>
                </c:pt>
                <c:pt idx="5">
                  <c:v>6</c:v>
                </c:pt>
                <c:pt idx="6">
                  <c:v>17</c:v>
                </c:pt>
                <c:pt idx="7">
                  <c:v>10</c:v>
                </c:pt>
                <c:pt idx="8">
                  <c:v>17</c:v>
                </c:pt>
                <c:pt idx="9">
                  <c:v>13</c:v>
                </c:pt>
                <c:pt idx="10">
                  <c:v>11</c:v>
                </c:pt>
                <c:pt idx="11">
                  <c:v>15</c:v>
                </c:pt>
                <c:pt idx="12">
                  <c:v>6</c:v>
                </c:pt>
                <c:pt idx="13">
                  <c:v>12</c:v>
                </c:pt>
              </c:numCache>
            </c:numRef>
          </c:val>
          <c:extLst>
            <c:ext xmlns:c16="http://schemas.microsoft.com/office/drawing/2014/chart" uri="{C3380CC4-5D6E-409C-BE32-E72D297353CC}">
              <c16:uniqueId val="{00000000-57DD-4D2B-9485-0B56BA6993DD}"/>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Protestant (234)</c:v>
                </c:pt>
                <c:pt idx="1">
                  <c:v>Catholic (217)</c:v>
                </c:pt>
                <c:pt idx="2">
                  <c:v>60+ (125)</c:v>
                </c:pt>
                <c:pt idx="3">
                  <c:v>45-59 (119)</c:v>
                </c:pt>
                <c:pt idx="4">
                  <c:v>30-44 (129)</c:v>
                </c:pt>
                <c:pt idx="5">
                  <c:v>16-29 (123)</c:v>
                </c:pt>
                <c:pt idx="6">
                  <c:v>Tyrone/Fermanagh (65)</c:v>
                </c:pt>
                <c:pt idx="7">
                  <c:v>Greater Belfast (116)</c:v>
                </c:pt>
                <c:pt idx="8">
                  <c:v>Down (78)</c:v>
                </c:pt>
                <c:pt idx="9">
                  <c:v>Derry/L'derry (64)</c:v>
                </c:pt>
                <c:pt idx="10">
                  <c:v>Belfast (81)</c:v>
                </c:pt>
                <c:pt idx="11">
                  <c:v>Armagh (40)</c:v>
                </c:pt>
                <c:pt idx="12">
                  <c:v>Antrim (54)</c:v>
                </c:pt>
                <c:pt idx="13">
                  <c:v>(500)</c:v>
                </c:pt>
              </c:strCache>
            </c:strRef>
          </c:cat>
          <c:val>
            <c:numRef>
              <c:f>Sheet1!$C$2:$C$15</c:f>
              <c:numCache>
                <c:formatCode>0</c:formatCode>
                <c:ptCount val="14"/>
                <c:pt idx="0">
                  <c:v>10</c:v>
                </c:pt>
                <c:pt idx="1">
                  <c:v>21</c:v>
                </c:pt>
                <c:pt idx="2">
                  <c:v>11</c:v>
                </c:pt>
                <c:pt idx="3">
                  <c:v>12</c:v>
                </c:pt>
                <c:pt idx="4">
                  <c:v>4</c:v>
                </c:pt>
                <c:pt idx="5">
                  <c:v>9</c:v>
                </c:pt>
                <c:pt idx="6">
                  <c:v>12</c:v>
                </c:pt>
                <c:pt idx="7">
                  <c:v>8</c:v>
                </c:pt>
                <c:pt idx="8">
                  <c:v>8</c:v>
                </c:pt>
                <c:pt idx="9">
                  <c:v>2</c:v>
                </c:pt>
                <c:pt idx="10">
                  <c:v>5</c:v>
                </c:pt>
                <c:pt idx="11">
                  <c:v>15</c:v>
                </c:pt>
                <c:pt idx="12">
                  <c:v>19</c:v>
                </c:pt>
                <c:pt idx="13">
                  <c:v>9</c:v>
                </c:pt>
              </c:numCache>
            </c:numRef>
          </c:val>
          <c:extLst>
            <c:ext xmlns:c16="http://schemas.microsoft.com/office/drawing/2014/chart" uri="{C3380CC4-5D6E-409C-BE32-E72D297353CC}">
              <c16:uniqueId val="{00000001-57DD-4D2B-9485-0B56BA6993DD}"/>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Protestant (234)</c:v>
                </c:pt>
                <c:pt idx="1">
                  <c:v>Catholic (217)</c:v>
                </c:pt>
                <c:pt idx="2">
                  <c:v>60+ (125)</c:v>
                </c:pt>
                <c:pt idx="3">
                  <c:v>45-59 (119)</c:v>
                </c:pt>
                <c:pt idx="4">
                  <c:v>30-44 (129)</c:v>
                </c:pt>
                <c:pt idx="5">
                  <c:v>16-29 (123)</c:v>
                </c:pt>
                <c:pt idx="6">
                  <c:v>Tyrone/Fermanagh (65)</c:v>
                </c:pt>
                <c:pt idx="7">
                  <c:v>Greater Belfast (116)</c:v>
                </c:pt>
                <c:pt idx="8">
                  <c:v>Down (78)</c:v>
                </c:pt>
                <c:pt idx="9">
                  <c:v>Derry/L'derry (64)</c:v>
                </c:pt>
                <c:pt idx="10">
                  <c:v>Belfast (81)</c:v>
                </c:pt>
                <c:pt idx="11">
                  <c:v>Armagh (40)</c:v>
                </c:pt>
                <c:pt idx="12">
                  <c:v>Antrim (54)</c:v>
                </c:pt>
                <c:pt idx="13">
                  <c:v>(500)</c:v>
                </c:pt>
              </c:strCache>
            </c:strRef>
          </c:cat>
          <c:val>
            <c:numRef>
              <c:f>Sheet1!$D$2:$D$15</c:f>
              <c:numCache>
                <c:formatCode>0</c:formatCode>
                <c:ptCount val="14"/>
                <c:pt idx="0">
                  <c:v>1</c:v>
                </c:pt>
                <c:pt idx="1">
                  <c:v>1</c:v>
                </c:pt>
                <c:pt idx="2">
                  <c:v>3</c:v>
                </c:pt>
                <c:pt idx="3">
                  <c:v>1</c:v>
                </c:pt>
                <c:pt idx="4">
                  <c:v>1</c:v>
                </c:pt>
                <c:pt idx="6">
                  <c:v>5</c:v>
                </c:pt>
                <c:pt idx="7">
                  <c:v>1</c:v>
                </c:pt>
                <c:pt idx="9">
                  <c:v>2</c:v>
                </c:pt>
                <c:pt idx="10">
                  <c:v>3</c:v>
                </c:pt>
                <c:pt idx="13">
                  <c:v>1</c:v>
                </c:pt>
              </c:numCache>
            </c:numRef>
          </c:val>
          <c:extLst>
            <c:ext xmlns:c16="http://schemas.microsoft.com/office/drawing/2014/chart" uri="{C3380CC4-5D6E-409C-BE32-E72D297353CC}">
              <c16:uniqueId val="{00000002-57DD-4D2B-9485-0B56BA6993DD}"/>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Protestant (234)</c:v>
                </c:pt>
                <c:pt idx="1">
                  <c:v>Catholic (217)</c:v>
                </c:pt>
                <c:pt idx="2">
                  <c:v>60+ (125)</c:v>
                </c:pt>
                <c:pt idx="3">
                  <c:v>45-59 (119)</c:v>
                </c:pt>
                <c:pt idx="4">
                  <c:v>30-44 (129)</c:v>
                </c:pt>
                <c:pt idx="5">
                  <c:v>16-29 (123)</c:v>
                </c:pt>
                <c:pt idx="6">
                  <c:v>Tyrone/Fermanagh (65)</c:v>
                </c:pt>
                <c:pt idx="7">
                  <c:v>Greater Belfast (116)</c:v>
                </c:pt>
                <c:pt idx="8">
                  <c:v>Down (78)</c:v>
                </c:pt>
                <c:pt idx="9">
                  <c:v>Derry/L'derry (64)</c:v>
                </c:pt>
                <c:pt idx="10">
                  <c:v>Belfast (81)</c:v>
                </c:pt>
                <c:pt idx="11">
                  <c:v>Armagh (40)</c:v>
                </c:pt>
                <c:pt idx="12">
                  <c:v>Antrim (54)</c:v>
                </c:pt>
                <c:pt idx="13">
                  <c:v>(500)</c:v>
                </c:pt>
              </c:strCache>
            </c:strRef>
          </c:cat>
          <c:val>
            <c:numRef>
              <c:f>Sheet1!$E$2:$E$15</c:f>
              <c:numCache>
                <c:formatCode>0</c:formatCode>
                <c:ptCount val="14"/>
                <c:pt idx="0">
                  <c:v>75</c:v>
                </c:pt>
                <c:pt idx="1">
                  <c:v>83</c:v>
                </c:pt>
                <c:pt idx="2">
                  <c:v>66</c:v>
                </c:pt>
                <c:pt idx="3">
                  <c:v>66</c:v>
                </c:pt>
                <c:pt idx="4">
                  <c:v>84</c:v>
                </c:pt>
                <c:pt idx="5">
                  <c:v>85</c:v>
                </c:pt>
                <c:pt idx="6">
                  <c:v>66</c:v>
                </c:pt>
                <c:pt idx="7">
                  <c:v>81</c:v>
                </c:pt>
                <c:pt idx="8">
                  <c:v>76</c:v>
                </c:pt>
                <c:pt idx="9">
                  <c:v>84</c:v>
                </c:pt>
                <c:pt idx="10">
                  <c:v>82</c:v>
                </c:pt>
                <c:pt idx="11">
                  <c:v>70</c:v>
                </c:pt>
                <c:pt idx="12">
                  <c:v>76</c:v>
                </c:pt>
                <c:pt idx="13">
                  <c:v>78</c:v>
                </c:pt>
              </c:numCache>
            </c:numRef>
          </c:val>
          <c:extLst>
            <c:ext xmlns:c16="http://schemas.microsoft.com/office/drawing/2014/chart" uri="{C3380CC4-5D6E-409C-BE32-E72D297353CC}">
              <c16:uniqueId val="{00000003-57DD-4D2B-9485-0B56BA6993DD}"/>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A1-40A0-B266-E85879224C0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271A-4E84-B6DA-9B181572BD2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ABC1</c:v>
                </c:pt>
                <c:pt idx="1">
                  <c:v>C2DE</c:v>
                </c:pt>
              </c:strCache>
            </c:strRef>
          </c:cat>
          <c:val>
            <c:numRef>
              <c:f>Sheet1!$B$2:$B$3</c:f>
              <c:numCache>
                <c:formatCode>0%</c:formatCode>
                <c:ptCount val="2"/>
                <c:pt idx="0">
                  <c:v>0.44</c:v>
                </c:pt>
                <c:pt idx="1">
                  <c:v>0.55000000000000004</c:v>
                </c:pt>
              </c:numCache>
            </c:numRef>
          </c:val>
          <c:extLst>
            <c:ext xmlns:c16="http://schemas.microsoft.com/office/drawing/2014/chart" uri="{C3380CC4-5D6E-409C-BE32-E72D297353CC}">
              <c16:uniqueId val="{00000000-271A-4E84-B6DA-9B181572BD22}"/>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(118)</c:v>
                </c:pt>
                <c:pt idx="3">
                  <c:v>LGB or other (30*)</c:v>
                </c:pt>
                <c:pt idx="4">
                  <c:v>Heterosexual (457)</c:v>
                </c:pt>
                <c:pt idx="5">
                  <c:v>C2DE (273)</c:v>
                </c:pt>
                <c:pt idx="6">
                  <c:v>ABC1 (220)</c:v>
                </c:pt>
                <c:pt idx="7">
                  <c:v>(500)</c:v>
                </c:pt>
              </c:strCache>
            </c:strRef>
          </c:cat>
          <c:val>
            <c:numRef>
              <c:f>Sheet1!$B$2:$B$9</c:f>
              <c:numCache>
                <c:formatCode>0</c:formatCode>
                <c:ptCount val="8"/>
                <c:pt idx="0">
                  <c:v>8</c:v>
                </c:pt>
                <c:pt idx="1">
                  <c:v>12</c:v>
                </c:pt>
                <c:pt idx="2">
                  <c:v>20</c:v>
                </c:pt>
                <c:pt idx="4">
                  <c:v>13</c:v>
                </c:pt>
                <c:pt idx="5">
                  <c:v>14</c:v>
                </c:pt>
                <c:pt idx="6">
                  <c:v>10</c:v>
                </c:pt>
                <c:pt idx="7">
                  <c:v>12</c:v>
                </c:pt>
              </c:numCache>
            </c:numRef>
          </c:val>
          <c:extLst>
            <c:ext xmlns:c16="http://schemas.microsoft.com/office/drawing/2014/chart" uri="{C3380CC4-5D6E-409C-BE32-E72D297353CC}">
              <c16:uniqueId val="{00000000-53B9-4FE3-8522-55CEE71EB78B}"/>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(118)</c:v>
                </c:pt>
                <c:pt idx="3">
                  <c:v>LGB or other (30*)</c:v>
                </c:pt>
                <c:pt idx="4">
                  <c:v>Heterosexual (457)</c:v>
                </c:pt>
                <c:pt idx="5">
                  <c:v>C2DE (273)</c:v>
                </c:pt>
                <c:pt idx="6">
                  <c:v>ABC1 (220)</c:v>
                </c:pt>
                <c:pt idx="7">
                  <c:v>(500)</c:v>
                </c:pt>
              </c:strCache>
            </c:strRef>
          </c:cat>
          <c:val>
            <c:numRef>
              <c:f>Sheet1!$C$2:$C$9</c:f>
              <c:numCache>
                <c:formatCode>0</c:formatCode>
                <c:ptCount val="8"/>
                <c:pt idx="0">
                  <c:v>9</c:v>
                </c:pt>
                <c:pt idx="1">
                  <c:v>7</c:v>
                </c:pt>
                <c:pt idx="2">
                  <c:v>9</c:v>
                </c:pt>
                <c:pt idx="4">
                  <c:v>9</c:v>
                </c:pt>
                <c:pt idx="5">
                  <c:v>13</c:v>
                </c:pt>
                <c:pt idx="6">
                  <c:v>4</c:v>
                </c:pt>
                <c:pt idx="7">
                  <c:v>9</c:v>
                </c:pt>
              </c:numCache>
            </c:numRef>
          </c:val>
          <c:extLst>
            <c:ext xmlns:c16="http://schemas.microsoft.com/office/drawing/2014/chart" uri="{C3380CC4-5D6E-409C-BE32-E72D297353CC}">
              <c16:uniqueId val="{00000001-53B9-4FE3-8522-55CEE71EB78B}"/>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(118)</c:v>
                </c:pt>
                <c:pt idx="3">
                  <c:v>LGB or other (30*)</c:v>
                </c:pt>
                <c:pt idx="4">
                  <c:v>Heterosexual (457)</c:v>
                </c:pt>
                <c:pt idx="5">
                  <c:v>C2DE (273)</c:v>
                </c:pt>
                <c:pt idx="6">
                  <c:v>ABC1 (220)</c:v>
                </c:pt>
                <c:pt idx="7">
                  <c:v>(500)</c:v>
                </c:pt>
              </c:strCache>
            </c:strRef>
          </c:cat>
          <c:val>
            <c:numRef>
              <c:f>Sheet1!$D$2:$D$9</c:f>
              <c:numCache>
                <c:formatCode>0</c:formatCode>
                <c:ptCount val="8"/>
                <c:pt idx="0">
                  <c:v>2</c:v>
                </c:pt>
                <c:pt idx="1">
                  <c:v>1</c:v>
                </c:pt>
                <c:pt idx="2">
                  <c:v>2</c:v>
                </c:pt>
                <c:pt idx="4">
                  <c:v>1</c:v>
                </c:pt>
                <c:pt idx="5">
                  <c:v>2</c:v>
                </c:pt>
                <c:pt idx="6">
                  <c:v>1</c:v>
                </c:pt>
                <c:pt idx="7">
                  <c:v>1</c:v>
                </c:pt>
              </c:numCache>
            </c:numRef>
          </c:val>
          <c:extLst>
            <c:ext xmlns:c16="http://schemas.microsoft.com/office/drawing/2014/chart" uri="{C3380CC4-5D6E-409C-BE32-E72D297353CC}">
              <c16:uniqueId val="{00000002-53B9-4FE3-8522-55CEE71EB78B}"/>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Neither (248)</c:v>
                </c:pt>
                <c:pt idx="1">
                  <c:v>Nationalist (99)</c:v>
                </c:pt>
                <c:pt idx="2">
                  <c:v>Unionist (118)</c:v>
                </c:pt>
                <c:pt idx="3">
                  <c:v>LGB or other (30*)</c:v>
                </c:pt>
                <c:pt idx="4">
                  <c:v>Heterosexual (457)</c:v>
                </c:pt>
                <c:pt idx="5">
                  <c:v>C2DE (273)</c:v>
                </c:pt>
                <c:pt idx="6">
                  <c:v>ABC1 (220)</c:v>
                </c:pt>
                <c:pt idx="7">
                  <c:v>(500)</c:v>
                </c:pt>
              </c:strCache>
            </c:strRef>
          </c:cat>
          <c:val>
            <c:numRef>
              <c:f>Sheet1!$E$2:$E$9</c:f>
              <c:numCache>
                <c:formatCode>0</c:formatCode>
                <c:ptCount val="8"/>
                <c:pt idx="0">
                  <c:v>81</c:v>
                </c:pt>
                <c:pt idx="1">
                  <c:v>80</c:v>
                </c:pt>
                <c:pt idx="2">
                  <c:v>70</c:v>
                </c:pt>
                <c:pt idx="3">
                  <c:v>100</c:v>
                </c:pt>
                <c:pt idx="4">
                  <c:v>77</c:v>
                </c:pt>
                <c:pt idx="5">
                  <c:v>71</c:v>
                </c:pt>
                <c:pt idx="6">
                  <c:v>86</c:v>
                </c:pt>
                <c:pt idx="7">
                  <c:v>78</c:v>
                </c:pt>
              </c:numCache>
            </c:numRef>
          </c:val>
          <c:extLst>
            <c:ext xmlns:c16="http://schemas.microsoft.com/office/drawing/2014/chart" uri="{C3380CC4-5D6E-409C-BE32-E72D297353CC}">
              <c16:uniqueId val="{00000003-53B9-4FE3-8522-55CEE71EB78B}"/>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(125)</c:v>
                </c:pt>
                <c:pt idx="1">
                  <c:v>45-59 (119)</c:v>
                </c:pt>
                <c:pt idx="2">
                  <c:v>30-44 (128)</c:v>
                </c:pt>
                <c:pt idx="3">
                  <c:v>16-29 (124)</c:v>
                </c:pt>
                <c:pt idx="4">
                  <c:v>Tyrone/Fermanagh (65)</c:v>
                </c:pt>
                <c:pt idx="5">
                  <c:v>Greater Belfast (113)</c:v>
                </c:pt>
                <c:pt idx="6">
                  <c:v>Down (80)</c:v>
                </c:pt>
                <c:pt idx="7">
                  <c:v>Derry/L'derry (65)</c:v>
                </c:pt>
                <c:pt idx="8">
                  <c:v>Belfast (81)</c:v>
                </c:pt>
                <c:pt idx="9">
                  <c:v>Armagh (40)</c:v>
                </c:pt>
                <c:pt idx="10">
                  <c:v>Antrim (53)</c:v>
                </c:pt>
                <c:pt idx="11">
                  <c:v>(500)</c:v>
                </c:pt>
              </c:strCache>
            </c:strRef>
          </c:cat>
          <c:val>
            <c:numRef>
              <c:f>Sheet1!$B$2:$B$13</c:f>
              <c:numCache>
                <c:formatCode>0</c:formatCode>
                <c:ptCount val="12"/>
                <c:pt idx="0">
                  <c:v>78</c:v>
                </c:pt>
                <c:pt idx="1">
                  <c:v>87</c:v>
                </c:pt>
                <c:pt idx="2">
                  <c:v>91</c:v>
                </c:pt>
                <c:pt idx="3">
                  <c:v>90</c:v>
                </c:pt>
                <c:pt idx="4">
                  <c:v>79</c:v>
                </c:pt>
                <c:pt idx="5">
                  <c:v>94</c:v>
                </c:pt>
                <c:pt idx="6">
                  <c:v>84</c:v>
                </c:pt>
                <c:pt idx="7">
                  <c:v>80</c:v>
                </c:pt>
                <c:pt idx="8">
                  <c:v>85</c:v>
                </c:pt>
                <c:pt idx="9">
                  <c:v>85</c:v>
                </c:pt>
                <c:pt idx="10">
                  <c:v>91</c:v>
                </c:pt>
                <c:pt idx="11">
                  <c:v>86</c:v>
                </c:pt>
              </c:numCache>
            </c:numRef>
          </c:val>
          <c:extLst>
            <c:ext xmlns:c16="http://schemas.microsoft.com/office/drawing/2014/chart" uri="{C3380CC4-5D6E-409C-BE32-E72D297353CC}">
              <c16:uniqueId val="{00000000-5DF4-448F-B399-8FC41EFD30D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(125)</c:v>
                </c:pt>
                <c:pt idx="1">
                  <c:v>45-59 (119)</c:v>
                </c:pt>
                <c:pt idx="2">
                  <c:v>30-44 (128)</c:v>
                </c:pt>
                <c:pt idx="3">
                  <c:v>16-29 (124)</c:v>
                </c:pt>
                <c:pt idx="4">
                  <c:v>Tyrone/Fermanagh (65)</c:v>
                </c:pt>
                <c:pt idx="5">
                  <c:v>Greater Belfast (113)</c:v>
                </c:pt>
                <c:pt idx="6">
                  <c:v>Down (80)</c:v>
                </c:pt>
                <c:pt idx="7">
                  <c:v>Derry/L'derry (65)</c:v>
                </c:pt>
                <c:pt idx="8">
                  <c:v>Belfast (81)</c:v>
                </c:pt>
                <c:pt idx="9">
                  <c:v>Armagh (40)</c:v>
                </c:pt>
                <c:pt idx="10">
                  <c:v>Antrim (53)</c:v>
                </c:pt>
                <c:pt idx="11">
                  <c:v>(500)</c:v>
                </c:pt>
              </c:strCache>
            </c:strRef>
          </c:cat>
          <c:val>
            <c:numRef>
              <c:f>Sheet1!$C$2:$C$13</c:f>
              <c:numCache>
                <c:formatCode>0</c:formatCode>
                <c:ptCount val="12"/>
                <c:pt idx="0">
                  <c:v>10</c:v>
                </c:pt>
                <c:pt idx="1">
                  <c:v>4</c:v>
                </c:pt>
                <c:pt idx="2">
                  <c:v>3</c:v>
                </c:pt>
                <c:pt idx="3">
                  <c:v>4</c:v>
                </c:pt>
                <c:pt idx="4">
                  <c:v>6</c:v>
                </c:pt>
                <c:pt idx="5">
                  <c:v>4</c:v>
                </c:pt>
                <c:pt idx="6">
                  <c:v>6</c:v>
                </c:pt>
                <c:pt idx="7">
                  <c:v>11</c:v>
                </c:pt>
                <c:pt idx="8">
                  <c:v>6</c:v>
                </c:pt>
                <c:pt idx="10">
                  <c:v>4</c:v>
                </c:pt>
                <c:pt idx="11">
                  <c:v>5</c:v>
                </c:pt>
              </c:numCache>
            </c:numRef>
          </c:val>
          <c:extLst>
            <c:ext xmlns:c16="http://schemas.microsoft.com/office/drawing/2014/chart" uri="{C3380CC4-5D6E-409C-BE32-E72D297353CC}">
              <c16:uniqueId val="{00000001-5DF4-448F-B399-8FC41EFD30D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(125)</c:v>
                </c:pt>
                <c:pt idx="1">
                  <c:v>45-59 (119)</c:v>
                </c:pt>
                <c:pt idx="2">
                  <c:v>30-44 (128)</c:v>
                </c:pt>
                <c:pt idx="3">
                  <c:v>16-29 (124)</c:v>
                </c:pt>
                <c:pt idx="4">
                  <c:v>Tyrone/Fermanagh (65)</c:v>
                </c:pt>
                <c:pt idx="5">
                  <c:v>Greater Belfast (113)</c:v>
                </c:pt>
                <c:pt idx="6">
                  <c:v>Down (80)</c:v>
                </c:pt>
                <c:pt idx="7">
                  <c:v>Derry/L'derry (65)</c:v>
                </c:pt>
                <c:pt idx="8">
                  <c:v>Belfast (81)</c:v>
                </c:pt>
                <c:pt idx="9">
                  <c:v>Armagh (40)</c:v>
                </c:pt>
                <c:pt idx="10">
                  <c:v>Antrim (53)</c:v>
                </c:pt>
                <c:pt idx="11">
                  <c:v>(500)</c:v>
                </c:pt>
              </c:strCache>
            </c:strRef>
          </c:cat>
          <c:val>
            <c:numRef>
              <c:f>Sheet1!$D$2:$D$13</c:f>
              <c:numCache>
                <c:formatCode>0</c:formatCode>
                <c:ptCount val="12"/>
                <c:pt idx="0">
                  <c:v>4</c:v>
                </c:pt>
                <c:pt idx="1">
                  <c:v>3</c:v>
                </c:pt>
                <c:pt idx="3">
                  <c:v>2</c:v>
                </c:pt>
                <c:pt idx="4">
                  <c:v>3</c:v>
                </c:pt>
                <c:pt idx="6">
                  <c:v>5</c:v>
                </c:pt>
                <c:pt idx="7">
                  <c:v>3</c:v>
                </c:pt>
                <c:pt idx="8">
                  <c:v>3</c:v>
                </c:pt>
                <c:pt idx="9">
                  <c:v>3</c:v>
                </c:pt>
                <c:pt idx="10">
                  <c:v>2</c:v>
                </c:pt>
                <c:pt idx="11">
                  <c:v>2</c:v>
                </c:pt>
              </c:numCache>
            </c:numRef>
          </c:val>
          <c:extLst>
            <c:ext xmlns:c16="http://schemas.microsoft.com/office/drawing/2014/chart" uri="{C3380CC4-5D6E-409C-BE32-E72D297353CC}">
              <c16:uniqueId val="{00000002-5DF4-448F-B399-8FC41EFD30D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(125)</c:v>
                </c:pt>
                <c:pt idx="1">
                  <c:v>45-59 (119)</c:v>
                </c:pt>
                <c:pt idx="2">
                  <c:v>30-44 (128)</c:v>
                </c:pt>
                <c:pt idx="3">
                  <c:v>16-29 (124)</c:v>
                </c:pt>
                <c:pt idx="4">
                  <c:v>Tyrone/Fermanagh (65)</c:v>
                </c:pt>
                <c:pt idx="5">
                  <c:v>Greater Belfast (113)</c:v>
                </c:pt>
                <c:pt idx="6">
                  <c:v>Down (80)</c:v>
                </c:pt>
                <c:pt idx="7">
                  <c:v>Derry/L'derry (65)</c:v>
                </c:pt>
                <c:pt idx="8">
                  <c:v>Belfast (81)</c:v>
                </c:pt>
                <c:pt idx="9">
                  <c:v>Armagh (40)</c:v>
                </c:pt>
                <c:pt idx="10">
                  <c:v>Antrim (53)</c:v>
                </c:pt>
                <c:pt idx="11">
                  <c:v>(500)</c:v>
                </c:pt>
              </c:strCache>
            </c:strRef>
          </c:cat>
          <c:val>
            <c:numRef>
              <c:f>Sheet1!$E$2:$E$13</c:f>
              <c:numCache>
                <c:formatCode>0</c:formatCode>
                <c:ptCount val="12"/>
                <c:pt idx="0">
                  <c:v>9</c:v>
                </c:pt>
                <c:pt idx="1">
                  <c:v>6</c:v>
                </c:pt>
                <c:pt idx="2">
                  <c:v>6</c:v>
                </c:pt>
                <c:pt idx="3">
                  <c:v>5</c:v>
                </c:pt>
                <c:pt idx="4">
                  <c:v>12</c:v>
                </c:pt>
                <c:pt idx="5">
                  <c:v>3</c:v>
                </c:pt>
                <c:pt idx="6">
                  <c:v>5</c:v>
                </c:pt>
                <c:pt idx="7">
                  <c:v>6</c:v>
                </c:pt>
                <c:pt idx="8">
                  <c:v>6</c:v>
                </c:pt>
                <c:pt idx="9">
                  <c:v>13</c:v>
                </c:pt>
                <c:pt idx="10">
                  <c:v>4</c:v>
                </c:pt>
                <c:pt idx="11">
                  <c:v>6</c:v>
                </c:pt>
              </c:numCache>
            </c:numRef>
          </c:val>
          <c:extLst>
            <c:ext xmlns:c16="http://schemas.microsoft.com/office/drawing/2014/chart" uri="{C3380CC4-5D6E-409C-BE32-E72D297353CC}">
              <c16:uniqueId val="{00000003-5DF4-448F-B399-8FC41EFD30D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(458)</c:v>
                </c:pt>
                <c:pt idx="2">
                  <c:v>No disability or illness (351)</c:v>
                </c:pt>
                <c:pt idx="3">
                  <c:v>Living with disability or illness (142)</c:v>
                </c:pt>
                <c:pt idx="4">
                  <c:v>(500)</c:v>
                </c:pt>
              </c:strCache>
            </c:strRef>
          </c:cat>
          <c:val>
            <c:numRef>
              <c:f>Sheet1!$B$2:$B$6</c:f>
              <c:numCache>
                <c:formatCode>0</c:formatCode>
                <c:ptCount val="5"/>
                <c:pt idx="0">
                  <c:v>97</c:v>
                </c:pt>
                <c:pt idx="1">
                  <c:v>86</c:v>
                </c:pt>
                <c:pt idx="2">
                  <c:v>88</c:v>
                </c:pt>
                <c:pt idx="3">
                  <c:v>82</c:v>
                </c:pt>
                <c:pt idx="4">
                  <c:v>86</c:v>
                </c:pt>
              </c:numCache>
            </c:numRef>
          </c:val>
          <c:extLst>
            <c:ext xmlns:c16="http://schemas.microsoft.com/office/drawing/2014/chart" uri="{C3380CC4-5D6E-409C-BE32-E72D297353CC}">
              <c16:uniqueId val="{00000000-5DF4-448F-B399-8FC41EFD30D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(458)</c:v>
                </c:pt>
                <c:pt idx="2">
                  <c:v>No disability or illness (351)</c:v>
                </c:pt>
                <c:pt idx="3">
                  <c:v>Living with disability or illness (142)</c:v>
                </c:pt>
                <c:pt idx="4">
                  <c:v>(500)</c:v>
                </c:pt>
              </c:strCache>
            </c:strRef>
          </c:cat>
          <c:val>
            <c:numRef>
              <c:f>Sheet1!$C$2:$C$6</c:f>
              <c:numCache>
                <c:formatCode>0</c:formatCode>
                <c:ptCount val="5"/>
                <c:pt idx="1">
                  <c:v>6</c:v>
                </c:pt>
                <c:pt idx="2">
                  <c:v>5</c:v>
                </c:pt>
                <c:pt idx="3">
                  <c:v>6</c:v>
                </c:pt>
                <c:pt idx="4">
                  <c:v>5</c:v>
                </c:pt>
              </c:numCache>
            </c:numRef>
          </c:val>
          <c:extLst>
            <c:ext xmlns:c16="http://schemas.microsoft.com/office/drawing/2014/chart" uri="{C3380CC4-5D6E-409C-BE32-E72D297353CC}">
              <c16:uniqueId val="{00000001-5DF4-448F-B399-8FC41EFD30D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(458)</c:v>
                </c:pt>
                <c:pt idx="2">
                  <c:v>No disability or illness (351)</c:v>
                </c:pt>
                <c:pt idx="3">
                  <c:v>Living with disability or illness (142)</c:v>
                </c:pt>
                <c:pt idx="4">
                  <c:v>(500)</c:v>
                </c:pt>
              </c:strCache>
            </c:strRef>
          </c:cat>
          <c:val>
            <c:numRef>
              <c:f>Sheet1!$D$2:$D$6</c:f>
              <c:numCache>
                <c:formatCode>0</c:formatCode>
                <c:ptCount val="5"/>
                <c:pt idx="1">
                  <c:v>2</c:v>
                </c:pt>
                <c:pt idx="2">
                  <c:v>1</c:v>
                </c:pt>
                <c:pt idx="3">
                  <c:v>4</c:v>
                </c:pt>
                <c:pt idx="4">
                  <c:v>2</c:v>
                </c:pt>
              </c:numCache>
            </c:numRef>
          </c:val>
          <c:extLst>
            <c:ext xmlns:c16="http://schemas.microsoft.com/office/drawing/2014/chart" uri="{C3380CC4-5D6E-409C-BE32-E72D297353CC}">
              <c16:uniqueId val="{00000002-5DF4-448F-B399-8FC41EFD30D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(458)</c:v>
                </c:pt>
                <c:pt idx="2">
                  <c:v>No disability or illness (351)</c:v>
                </c:pt>
                <c:pt idx="3">
                  <c:v>Living with disability or illness (142)</c:v>
                </c:pt>
                <c:pt idx="4">
                  <c:v>(500)</c:v>
                </c:pt>
              </c:strCache>
            </c:strRef>
          </c:cat>
          <c:val>
            <c:numRef>
              <c:f>Sheet1!$E$2:$E$6</c:f>
              <c:numCache>
                <c:formatCode>0</c:formatCode>
                <c:ptCount val="5"/>
                <c:pt idx="0">
                  <c:v>3</c:v>
                </c:pt>
                <c:pt idx="1">
                  <c:v>7</c:v>
                </c:pt>
                <c:pt idx="2">
                  <c:v>6</c:v>
                </c:pt>
                <c:pt idx="3">
                  <c:v>8</c:v>
                </c:pt>
                <c:pt idx="4">
                  <c:v>6</c:v>
                </c:pt>
              </c:numCache>
            </c:numRef>
          </c:val>
          <c:extLst>
            <c:ext xmlns:c16="http://schemas.microsoft.com/office/drawing/2014/chart" uri="{C3380CC4-5D6E-409C-BE32-E72D297353CC}">
              <c16:uniqueId val="{00000003-5DF4-448F-B399-8FC41EFD30D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50748773605190645"/>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Sheet1!$B$2:$B$5</c:f>
              <c:numCache>
                <c:formatCode>0</c:formatCode>
                <c:ptCount val="4"/>
                <c:pt idx="0">
                  <c:v>25</c:v>
                </c:pt>
                <c:pt idx="1">
                  <c:v>35</c:v>
                </c:pt>
                <c:pt idx="2">
                  <c:v>42</c:v>
                </c:pt>
                <c:pt idx="3">
                  <c:v>72</c:v>
                </c:pt>
              </c:numCache>
            </c:numRef>
          </c:val>
          <c:extLst>
            <c:ext xmlns:c16="http://schemas.microsoft.com/office/drawing/2014/chart" uri="{C3380CC4-5D6E-409C-BE32-E72D297353CC}">
              <c16:uniqueId val="{00000000-FD65-4658-8EE9-86856DF8F306}"/>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Sheet1!$C$2:$C$5</c:f>
              <c:numCache>
                <c:formatCode>0</c:formatCode>
                <c:ptCount val="4"/>
                <c:pt idx="0">
                  <c:v>22</c:v>
                </c:pt>
                <c:pt idx="1">
                  <c:v>28</c:v>
                </c:pt>
                <c:pt idx="2">
                  <c:v>23</c:v>
                </c:pt>
                <c:pt idx="3">
                  <c:v>18</c:v>
                </c:pt>
              </c:numCache>
            </c:numRef>
          </c:val>
          <c:extLst>
            <c:ext xmlns:c16="http://schemas.microsoft.com/office/drawing/2014/chart" uri="{C3380CC4-5D6E-409C-BE32-E72D297353CC}">
              <c16:uniqueId val="{00000001-FD65-4658-8EE9-86856DF8F306}"/>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Sheet1!$D$2:$D$5</c:f>
              <c:numCache>
                <c:formatCode>0</c:formatCode>
                <c:ptCount val="4"/>
                <c:pt idx="0">
                  <c:v>20</c:v>
                </c:pt>
                <c:pt idx="1">
                  <c:v>19</c:v>
                </c:pt>
                <c:pt idx="2">
                  <c:v>13</c:v>
                </c:pt>
                <c:pt idx="3">
                  <c:v>6</c:v>
                </c:pt>
              </c:numCache>
            </c:numRef>
          </c:val>
          <c:extLst>
            <c:ext xmlns:c16="http://schemas.microsoft.com/office/drawing/2014/chart" uri="{C3380CC4-5D6E-409C-BE32-E72D297353CC}">
              <c16:uniqueId val="{00000002-FD65-4658-8EE9-86856DF8F306}"/>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Sheet1!$E$2:$E$5</c:f>
              <c:numCache>
                <c:formatCode>0</c:formatCode>
                <c:ptCount val="4"/>
                <c:pt idx="0">
                  <c:v>15</c:v>
                </c:pt>
                <c:pt idx="1">
                  <c:v>10</c:v>
                </c:pt>
                <c:pt idx="2">
                  <c:v>11</c:v>
                </c:pt>
                <c:pt idx="3">
                  <c:v>2</c:v>
                </c:pt>
              </c:numCache>
            </c:numRef>
          </c:val>
          <c:extLst>
            <c:ext xmlns:c16="http://schemas.microsoft.com/office/drawing/2014/chart" uri="{C3380CC4-5D6E-409C-BE32-E72D297353CC}">
              <c16:uniqueId val="{00000003-FD65-4658-8EE9-86856DF8F306}"/>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Sheet1!$F$2:$F$5</c:f>
              <c:numCache>
                <c:formatCode>0</c:formatCode>
                <c:ptCount val="4"/>
                <c:pt idx="0">
                  <c:v>16</c:v>
                </c:pt>
                <c:pt idx="1">
                  <c:v>7</c:v>
                </c:pt>
                <c:pt idx="2">
                  <c:v>10</c:v>
                </c:pt>
                <c:pt idx="3">
                  <c:v>1</c:v>
                </c:pt>
              </c:numCache>
            </c:numRef>
          </c:val>
          <c:extLst>
            <c:ext xmlns:c16="http://schemas.microsoft.com/office/drawing/2014/chart" uri="{C3380CC4-5D6E-409C-BE32-E72D297353CC}">
              <c16:uniqueId val="{00000004-FD65-4658-8EE9-86856DF8F306}"/>
            </c:ext>
          </c:extLst>
        </c:ser>
        <c:ser>
          <c:idx val="5"/>
          <c:order val="5"/>
          <c:tx>
            <c:strRef>
              <c:f>Sheet1!$G$1</c:f>
              <c:strCache>
                <c:ptCount val="1"/>
                <c:pt idx="0">
                  <c:v>Don't know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Funding  should be targeted towards children whose education was worst affected during school closures due to COVID-19, rather than equally to all children (%)</c:v>
                </c:pt>
                <c:pt idx="1">
                  <c:v>Government funding should focus on those groups which do less well at school (%)</c:v>
                </c:pt>
                <c:pt idx="2">
                  <c:v>The Government provides funding to schools to meet the needs of, for example, disabled pupils. How the extra funding is spent should be monitored by Government (%)</c:v>
                </c:pt>
                <c:pt idx="3">
                  <c:v>Pre-school should meet the needs of all children, including those with disabilities or those whose first language is not English (%)</c:v>
                </c:pt>
              </c:strCache>
            </c:strRef>
          </c:cat>
          <c:val>
            <c:numRef>
              <c:f>Sheet1!$G$2:$G$5</c:f>
              <c:numCache>
                <c:formatCode>0</c:formatCode>
                <c:ptCount val="4"/>
                <c:pt idx="0">
                  <c:v>2</c:v>
                </c:pt>
                <c:pt idx="1">
                  <c:v>1</c:v>
                </c:pt>
                <c:pt idx="2">
                  <c:v>2</c:v>
                </c:pt>
                <c:pt idx="3">
                  <c:v>1</c:v>
                </c:pt>
              </c:numCache>
            </c:numRef>
          </c:val>
          <c:extLst>
            <c:ext xmlns:c16="http://schemas.microsoft.com/office/drawing/2014/chart" uri="{C3380CC4-5D6E-409C-BE32-E72D297353CC}">
              <c16:uniqueId val="{00000005-FD65-4658-8EE9-86856DF8F306}"/>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86</c:v>
                </c:pt>
                <c:pt idx="1">
                  <c:v>90</c:v>
                </c:pt>
              </c:numCache>
            </c:numRef>
          </c:val>
          <c:extLst>
            <c:ext xmlns:c16="http://schemas.microsoft.com/office/drawing/2014/chart" uri="{C3380CC4-5D6E-409C-BE32-E72D297353CC}">
              <c16:uniqueId val="{00000000-9738-40AD-A769-4C9F429DDDCE}"/>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6</c:v>
                </c:pt>
                <c:pt idx="1">
                  <c:v>6</c:v>
                </c:pt>
              </c:numCache>
            </c:numRef>
          </c:val>
          <c:extLst>
            <c:ext xmlns:c16="http://schemas.microsoft.com/office/drawing/2014/chart" uri="{C3380CC4-5D6E-409C-BE32-E72D297353CC}">
              <c16:uniqueId val="{00000001-9738-40AD-A769-4C9F429DDDCE}"/>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1</c:v>
                </c:pt>
                <c:pt idx="1">
                  <c:v>1</c:v>
                </c:pt>
              </c:numCache>
            </c:numRef>
          </c:val>
          <c:extLst>
            <c:ext xmlns:c16="http://schemas.microsoft.com/office/drawing/2014/chart" uri="{C3380CC4-5D6E-409C-BE32-E72D297353CC}">
              <c16:uniqueId val="{00000002-9738-40AD-A769-4C9F429DDDCE}"/>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7</c:v>
                </c:pt>
                <c:pt idx="1">
                  <c:v>3</c:v>
                </c:pt>
              </c:numCache>
            </c:numRef>
          </c:val>
          <c:extLst>
            <c:ext xmlns:c16="http://schemas.microsoft.com/office/drawing/2014/chart" uri="{C3380CC4-5D6E-409C-BE32-E72D297353CC}">
              <c16:uniqueId val="{00000003-9738-40AD-A769-4C9F429DDDCE}"/>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47938102829173"/>
          <c:y val="4.0421365975973449E-2"/>
          <c:w val="0.65652061897170821"/>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C2DE (275)</c:v>
                </c:pt>
                <c:pt idx="1">
                  <c:v>ABC1 (220)</c:v>
                </c:pt>
                <c:pt idx="2">
                  <c:v>60+ (126)</c:v>
                </c:pt>
                <c:pt idx="3">
                  <c:v>45-59 (120)</c:v>
                </c:pt>
                <c:pt idx="4">
                  <c:v>30-44 (130)</c:v>
                </c:pt>
                <c:pt idx="5">
                  <c:v>16-29 (125)</c:v>
                </c:pt>
                <c:pt idx="6">
                  <c:v>(500)</c:v>
                </c:pt>
              </c:strCache>
            </c:strRef>
          </c:cat>
          <c:val>
            <c:numRef>
              <c:f>Sheet1!$B$2:$B$8</c:f>
              <c:numCache>
                <c:formatCode>0</c:formatCode>
                <c:ptCount val="7"/>
                <c:pt idx="0">
                  <c:v>88</c:v>
                </c:pt>
                <c:pt idx="1">
                  <c:v>93</c:v>
                </c:pt>
                <c:pt idx="2">
                  <c:v>86</c:v>
                </c:pt>
                <c:pt idx="3">
                  <c:v>87</c:v>
                </c:pt>
                <c:pt idx="4">
                  <c:v>90</c:v>
                </c:pt>
                <c:pt idx="5">
                  <c:v>96</c:v>
                </c:pt>
                <c:pt idx="6">
                  <c:v>90</c:v>
                </c:pt>
              </c:numCache>
            </c:numRef>
          </c:val>
          <c:extLst>
            <c:ext xmlns:c16="http://schemas.microsoft.com/office/drawing/2014/chart" uri="{C3380CC4-5D6E-409C-BE32-E72D297353CC}">
              <c16:uniqueId val="{00000000-FD5D-4453-93DB-9003243CBBFD}"/>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C2DE (275)</c:v>
                </c:pt>
                <c:pt idx="1">
                  <c:v>ABC1 (220)</c:v>
                </c:pt>
                <c:pt idx="2">
                  <c:v>60+ (126)</c:v>
                </c:pt>
                <c:pt idx="3">
                  <c:v>45-59 (120)</c:v>
                </c:pt>
                <c:pt idx="4">
                  <c:v>30-44 (130)</c:v>
                </c:pt>
                <c:pt idx="5">
                  <c:v>16-29 (125)</c:v>
                </c:pt>
                <c:pt idx="6">
                  <c:v>(500)</c:v>
                </c:pt>
              </c:strCache>
            </c:strRef>
          </c:cat>
          <c:val>
            <c:numRef>
              <c:f>Sheet1!$C$2:$C$8</c:f>
              <c:numCache>
                <c:formatCode>0</c:formatCode>
                <c:ptCount val="7"/>
                <c:pt idx="0">
                  <c:v>7</c:v>
                </c:pt>
                <c:pt idx="1">
                  <c:v>6</c:v>
                </c:pt>
                <c:pt idx="2">
                  <c:v>6</c:v>
                </c:pt>
                <c:pt idx="3">
                  <c:v>9</c:v>
                </c:pt>
                <c:pt idx="4">
                  <c:v>7</c:v>
                </c:pt>
                <c:pt idx="5">
                  <c:v>4</c:v>
                </c:pt>
                <c:pt idx="6">
                  <c:v>6</c:v>
                </c:pt>
              </c:numCache>
            </c:numRef>
          </c:val>
          <c:extLst>
            <c:ext xmlns:c16="http://schemas.microsoft.com/office/drawing/2014/chart" uri="{C3380CC4-5D6E-409C-BE32-E72D297353CC}">
              <c16:uniqueId val="{00000001-FD5D-4453-93DB-9003243CBBFD}"/>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C2DE (275)</c:v>
                </c:pt>
                <c:pt idx="1">
                  <c:v>ABC1 (220)</c:v>
                </c:pt>
                <c:pt idx="2">
                  <c:v>60+ (126)</c:v>
                </c:pt>
                <c:pt idx="3">
                  <c:v>45-59 (120)</c:v>
                </c:pt>
                <c:pt idx="4">
                  <c:v>30-44 (130)</c:v>
                </c:pt>
                <c:pt idx="5">
                  <c:v>16-29 (125)</c:v>
                </c:pt>
                <c:pt idx="6">
                  <c:v>(500)</c:v>
                </c:pt>
              </c:strCache>
            </c:strRef>
          </c:cat>
          <c:val>
            <c:numRef>
              <c:f>Sheet1!$D$2:$D$8</c:f>
              <c:numCache>
                <c:formatCode>0</c:formatCode>
                <c:ptCount val="7"/>
                <c:pt idx="0">
                  <c:v>1</c:v>
                </c:pt>
                <c:pt idx="1">
                  <c:v>1</c:v>
                </c:pt>
                <c:pt idx="2">
                  <c:v>2</c:v>
                </c:pt>
                <c:pt idx="3">
                  <c:v>2</c:v>
                </c:pt>
                <c:pt idx="4">
                  <c:v>1</c:v>
                </c:pt>
                <c:pt idx="6">
                  <c:v>1</c:v>
                </c:pt>
              </c:numCache>
            </c:numRef>
          </c:val>
          <c:extLst>
            <c:ext xmlns:c16="http://schemas.microsoft.com/office/drawing/2014/chart" uri="{C3380CC4-5D6E-409C-BE32-E72D297353CC}">
              <c16:uniqueId val="{00000002-FD5D-4453-93DB-9003243CBBFD}"/>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C2DE (275)</c:v>
                </c:pt>
                <c:pt idx="1">
                  <c:v>ABC1 (220)</c:v>
                </c:pt>
                <c:pt idx="2">
                  <c:v>60+ (126)</c:v>
                </c:pt>
                <c:pt idx="3">
                  <c:v>45-59 (120)</c:v>
                </c:pt>
                <c:pt idx="4">
                  <c:v>30-44 (130)</c:v>
                </c:pt>
                <c:pt idx="5">
                  <c:v>16-29 (125)</c:v>
                </c:pt>
                <c:pt idx="6">
                  <c:v>(500)</c:v>
                </c:pt>
              </c:strCache>
            </c:strRef>
          </c:cat>
          <c:val>
            <c:numRef>
              <c:f>Sheet1!$E$2:$E$8</c:f>
              <c:numCache>
                <c:formatCode>0</c:formatCode>
                <c:ptCount val="7"/>
                <c:pt idx="0">
                  <c:v>4</c:v>
                </c:pt>
                <c:pt idx="1">
                  <c:v>1</c:v>
                </c:pt>
                <c:pt idx="2">
                  <c:v>6</c:v>
                </c:pt>
                <c:pt idx="3">
                  <c:v>3</c:v>
                </c:pt>
                <c:pt idx="4">
                  <c:v>2</c:v>
                </c:pt>
                <c:pt idx="6">
                  <c:v>3</c:v>
                </c:pt>
              </c:numCache>
            </c:numRef>
          </c:val>
          <c:extLst>
            <c:ext xmlns:c16="http://schemas.microsoft.com/office/drawing/2014/chart" uri="{C3380CC4-5D6E-409C-BE32-E72D297353CC}">
              <c16:uniqueId val="{00000003-FD5D-4453-93DB-9003243CBBFD}"/>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66</c:v>
                </c:pt>
                <c:pt idx="1">
                  <c:v>65</c:v>
                </c:pt>
              </c:numCache>
            </c:numRef>
          </c:val>
          <c:extLst>
            <c:ext xmlns:c16="http://schemas.microsoft.com/office/drawing/2014/chart" uri="{C3380CC4-5D6E-409C-BE32-E72D297353CC}">
              <c16:uniqueId val="{00000000-A204-4823-9D78-91DEC6B37452}"/>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11</c:v>
                </c:pt>
                <c:pt idx="1">
                  <c:v>13</c:v>
                </c:pt>
              </c:numCache>
            </c:numRef>
          </c:val>
          <c:extLst>
            <c:ext xmlns:c16="http://schemas.microsoft.com/office/drawing/2014/chart" uri="{C3380CC4-5D6E-409C-BE32-E72D297353CC}">
              <c16:uniqueId val="{00000001-A204-4823-9D78-91DEC6B37452}"/>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4</c:v>
                </c:pt>
                <c:pt idx="1">
                  <c:v>2</c:v>
                </c:pt>
              </c:numCache>
            </c:numRef>
          </c:val>
          <c:extLst>
            <c:ext xmlns:c16="http://schemas.microsoft.com/office/drawing/2014/chart" uri="{C3380CC4-5D6E-409C-BE32-E72D297353CC}">
              <c16:uniqueId val="{00000002-A204-4823-9D78-91DEC6B37452}"/>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19</c:v>
                </c:pt>
                <c:pt idx="1">
                  <c:v>20</c:v>
                </c:pt>
              </c:numCache>
            </c:numRef>
          </c:val>
          <c:extLst>
            <c:ext xmlns:c16="http://schemas.microsoft.com/office/drawing/2014/chart" uri="{C3380CC4-5D6E-409C-BE32-E72D297353CC}">
              <c16:uniqueId val="{00000003-A204-4823-9D78-91DEC6B37452}"/>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(261)</c:v>
                </c:pt>
                <c:pt idx="1">
                  <c:v>Male (240)</c:v>
                </c:pt>
                <c:pt idx="2">
                  <c:v>(500)</c:v>
                </c:pt>
              </c:strCache>
            </c:strRef>
          </c:cat>
          <c:val>
            <c:numRef>
              <c:f>Sheet1!$B$2:$B$4</c:f>
              <c:numCache>
                <c:formatCode>0</c:formatCode>
                <c:ptCount val="3"/>
                <c:pt idx="0">
                  <c:v>56</c:v>
                </c:pt>
                <c:pt idx="1">
                  <c:v>74</c:v>
                </c:pt>
                <c:pt idx="2">
                  <c:v>65</c:v>
                </c:pt>
              </c:numCache>
            </c:numRef>
          </c:val>
          <c:extLst>
            <c:ext xmlns:c16="http://schemas.microsoft.com/office/drawing/2014/chart" uri="{C3380CC4-5D6E-409C-BE32-E72D297353CC}">
              <c16:uniqueId val="{00000000-D6A2-4807-80B0-3CE57F10D5E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(261)</c:v>
                </c:pt>
                <c:pt idx="1">
                  <c:v>Male (240)</c:v>
                </c:pt>
                <c:pt idx="2">
                  <c:v>(500)</c:v>
                </c:pt>
              </c:strCache>
            </c:strRef>
          </c:cat>
          <c:val>
            <c:numRef>
              <c:f>Sheet1!$C$2:$C$4</c:f>
              <c:numCache>
                <c:formatCode>0</c:formatCode>
                <c:ptCount val="3"/>
                <c:pt idx="0">
                  <c:v>17</c:v>
                </c:pt>
                <c:pt idx="1">
                  <c:v>9</c:v>
                </c:pt>
                <c:pt idx="2">
                  <c:v>13</c:v>
                </c:pt>
              </c:numCache>
            </c:numRef>
          </c:val>
          <c:extLst>
            <c:ext xmlns:c16="http://schemas.microsoft.com/office/drawing/2014/chart" uri="{C3380CC4-5D6E-409C-BE32-E72D297353CC}">
              <c16:uniqueId val="{00000001-D6A2-4807-80B0-3CE57F10D5E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(261)</c:v>
                </c:pt>
                <c:pt idx="1">
                  <c:v>Male (240)</c:v>
                </c:pt>
                <c:pt idx="2">
                  <c:v>(500)</c:v>
                </c:pt>
              </c:strCache>
            </c:strRef>
          </c:cat>
          <c:val>
            <c:numRef>
              <c:f>Sheet1!$D$2:$D$4</c:f>
              <c:numCache>
                <c:formatCode>General</c:formatCode>
                <c:ptCount val="3"/>
                <c:pt idx="0" formatCode="0">
                  <c:v>3</c:v>
                </c:pt>
                <c:pt idx="2" formatCode="0">
                  <c:v>2</c:v>
                </c:pt>
              </c:numCache>
            </c:numRef>
          </c:val>
          <c:extLst>
            <c:ext xmlns:c16="http://schemas.microsoft.com/office/drawing/2014/chart" uri="{C3380CC4-5D6E-409C-BE32-E72D297353CC}">
              <c16:uniqueId val="{00000002-D6A2-4807-80B0-3CE57F10D5E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 (261)</c:v>
                </c:pt>
                <c:pt idx="1">
                  <c:v>Male (240)</c:v>
                </c:pt>
                <c:pt idx="2">
                  <c:v>(500)</c:v>
                </c:pt>
              </c:strCache>
            </c:strRef>
          </c:cat>
          <c:val>
            <c:numRef>
              <c:f>Sheet1!$E$2:$E$4</c:f>
              <c:numCache>
                <c:formatCode>0</c:formatCode>
                <c:ptCount val="3"/>
                <c:pt idx="0">
                  <c:v>23</c:v>
                </c:pt>
                <c:pt idx="1">
                  <c:v>17</c:v>
                </c:pt>
                <c:pt idx="2">
                  <c:v>20</c:v>
                </c:pt>
              </c:numCache>
            </c:numRef>
          </c:val>
          <c:extLst>
            <c:ext xmlns:c16="http://schemas.microsoft.com/office/drawing/2014/chart" uri="{C3380CC4-5D6E-409C-BE32-E72D297353CC}">
              <c16:uniqueId val="{00000003-D6A2-4807-80B0-3CE57F10D5E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59</c:v>
                </c:pt>
                <c:pt idx="1">
                  <c:v>62</c:v>
                </c:pt>
              </c:numCache>
            </c:numRef>
          </c:val>
          <c:extLst>
            <c:ext xmlns:c16="http://schemas.microsoft.com/office/drawing/2014/chart" uri="{C3380CC4-5D6E-409C-BE32-E72D297353CC}">
              <c16:uniqueId val="{00000000-FB93-48DC-B359-6A94D309C4BD}"/>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18</c:v>
                </c:pt>
                <c:pt idx="1">
                  <c:v>19</c:v>
                </c:pt>
              </c:numCache>
            </c:numRef>
          </c:val>
          <c:extLst>
            <c:ext xmlns:c16="http://schemas.microsoft.com/office/drawing/2014/chart" uri="{C3380CC4-5D6E-409C-BE32-E72D297353CC}">
              <c16:uniqueId val="{00000001-FB93-48DC-B359-6A94D309C4BD}"/>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2</c:v>
                </c:pt>
                <c:pt idx="1">
                  <c:v>1</c:v>
                </c:pt>
              </c:numCache>
            </c:numRef>
          </c:val>
          <c:extLst>
            <c:ext xmlns:c16="http://schemas.microsoft.com/office/drawing/2014/chart" uri="{C3380CC4-5D6E-409C-BE32-E72D297353CC}">
              <c16:uniqueId val="{00000002-FB93-48DC-B359-6A94D309C4BD}"/>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21</c:v>
                </c:pt>
                <c:pt idx="1">
                  <c:v>17</c:v>
                </c:pt>
              </c:numCache>
            </c:numRef>
          </c:val>
          <c:extLst>
            <c:ext xmlns:c16="http://schemas.microsoft.com/office/drawing/2014/chart" uri="{C3380CC4-5D6E-409C-BE32-E72D297353CC}">
              <c16:uniqueId val="{00000003-FB93-48DC-B359-6A94D309C4BD}"/>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(124)</c:v>
                </c:pt>
                <c:pt idx="1">
                  <c:v>45-59 (119)</c:v>
                </c:pt>
                <c:pt idx="2">
                  <c:v>30-44 (129)</c:v>
                </c:pt>
                <c:pt idx="3">
                  <c:v>16-29 (124)</c:v>
                </c:pt>
                <c:pt idx="4">
                  <c:v>Tyrone/Fermanagh (65)</c:v>
                </c:pt>
                <c:pt idx="5">
                  <c:v>Greater Belfast (115)</c:v>
                </c:pt>
                <c:pt idx="6">
                  <c:v>Down (78)</c:v>
                </c:pt>
                <c:pt idx="7">
                  <c:v>Derry/L'derry (64)</c:v>
                </c:pt>
                <c:pt idx="8">
                  <c:v>Belfast (81)</c:v>
                </c:pt>
                <c:pt idx="9">
                  <c:v>Armagh (40)</c:v>
                </c:pt>
                <c:pt idx="10">
                  <c:v>Antrim (55)</c:v>
                </c:pt>
                <c:pt idx="11">
                  <c:v>(500)</c:v>
                </c:pt>
              </c:strCache>
            </c:strRef>
          </c:cat>
          <c:val>
            <c:numRef>
              <c:f>Sheet1!$B$2:$B$13</c:f>
              <c:numCache>
                <c:formatCode>0</c:formatCode>
                <c:ptCount val="12"/>
                <c:pt idx="0">
                  <c:v>69</c:v>
                </c:pt>
                <c:pt idx="1">
                  <c:v>55</c:v>
                </c:pt>
                <c:pt idx="2">
                  <c:v>60</c:v>
                </c:pt>
                <c:pt idx="3">
                  <c:v>66</c:v>
                </c:pt>
                <c:pt idx="4">
                  <c:v>66</c:v>
                </c:pt>
                <c:pt idx="5">
                  <c:v>57</c:v>
                </c:pt>
                <c:pt idx="6">
                  <c:v>72</c:v>
                </c:pt>
                <c:pt idx="7">
                  <c:v>67</c:v>
                </c:pt>
                <c:pt idx="8">
                  <c:v>64</c:v>
                </c:pt>
                <c:pt idx="9">
                  <c:v>48</c:v>
                </c:pt>
                <c:pt idx="10">
                  <c:v>55</c:v>
                </c:pt>
                <c:pt idx="11">
                  <c:v>62</c:v>
                </c:pt>
              </c:numCache>
            </c:numRef>
          </c:val>
          <c:extLst>
            <c:ext xmlns:c16="http://schemas.microsoft.com/office/drawing/2014/chart" uri="{C3380CC4-5D6E-409C-BE32-E72D297353CC}">
              <c16:uniqueId val="{00000000-0046-4F9A-BCD5-CD163ACFEAF7}"/>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(124)</c:v>
                </c:pt>
                <c:pt idx="1">
                  <c:v>45-59 (119)</c:v>
                </c:pt>
                <c:pt idx="2">
                  <c:v>30-44 (129)</c:v>
                </c:pt>
                <c:pt idx="3">
                  <c:v>16-29 (124)</c:v>
                </c:pt>
                <c:pt idx="4">
                  <c:v>Tyrone/Fermanagh (65)</c:v>
                </c:pt>
                <c:pt idx="5">
                  <c:v>Greater Belfast (115)</c:v>
                </c:pt>
                <c:pt idx="6">
                  <c:v>Down (78)</c:v>
                </c:pt>
                <c:pt idx="7">
                  <c:v>Derry/L'derry (64)</c:v>
                </c:pt>
                <c:pt idx="8">
                  <c:v>Belfast (81)</c:v>
                </c:pt>
                <c:pt idx="9">
                  <c:v>Armagh (40)</c:v>
                </c:pt>
                <c:pt idx="10">
                  <c:v>Antrim (55)</c:v>
                </c:pt>
                <c:pt idx="11">
                  <c:v>(500)</c:v>
                </c:pt>
              </c:strCache>
            </c:strRef>
          </c:cat>
          <c:val>
            <c:numRef>
              <c:f>Sheet1!$C$2:$C$13</c:f>
              <c:numCache>
                <c:formatCode>0</c:formatCode>
                <c:ptCount val="12"/>
                <c:pt idx="0">
                  <c:v>14</c:v>
                </c:pt>
                <c:pt idx="1">
                  <c:v>23</c:v>
                </c:pt>
                <c:pt idx="2">
                  <c:v>20</c:v>
                </c:pt>
                <c:pt idx="3">
                  <c:v>20</c:v>
                </c:pt>
                <c:pt idx="4">
                  <c:v>17</c:v>
                </c:pt>
                <c:pt idx="5">
                  <c:v>21</c:v>
                </c:pt>
                <c:pt idx="6">
                  <c:v>23</c:v>
                </c:pt>
                <c:pt idx="7">
                  <c:v>14</c:v>
                </c:pt>
                <c:pt idx="8">
                  <c:v>17</c:v>
                </c:pt>
                <c:pt idx="9">
                  <c:v>25</c:v>
                </c:pt>
                <c:pt idx="10">
                  <c:v>20</c:v>
                </c:pt>
                <c:pt idx="11">
                  <c:v>19</c:v>
                </c:pt>
              </c:numCache>
            </c:numRef>
          </c:val>
          <c:extLst>
            <c:ext xmlns:c16="http://schemas.microsoft.com/office/drawing/2014/chart" uri="{C3380CC4-5D6E-409C-BE32-E72D297353CC}">
              <c16:uniqueId val="{00000001-0046-4F9A-BCD5-CD163ACFEAF7}"/>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(124)</c:v>
                </c:pt>
                <c:pt idx="1">
                  <c:v>45-59 (119)</c:v>
                </c:pt>
                <c:pt idx="2">
                  <c:v>30-44 (129)</c:v>
                </c:pt>
                <c:pt idx="3">
                  <c:v>16-29 (124)</c:v>
                </c:pt>
                <c:pt idx="4">
                  <c:v>Tyrone/Fermanagh (65)</c:v>
                </c:pt>
                <c:pt idx="5">
                  <c:v>Greater Belfast (115)</c:v>
                </c:pt>
                <c:pt idx="6">
                  <c:v>Down (78)</c:v>
                </c:pt>
                <c:pt idx="7">
                  <c:v>Derry/L'derry (64)</c:v>
                </c:pt>
                <c:pt idx="8">
                  <c:v>Belfast (81)</c:v>
                </c:pt>
                <c:pt idx="9">
                  <c:v>Armagh (40)</c:v>
                </c:pt>
                <c:pt idx="10">
                  <c:v>Antrim (55)</c:v>
                </c:pt>
                <c:pt idx="11">
                  <c:v>(500)</c:v>
                </c:pt>
              </c:strCache>
            </c:strRef>
          </c:cat>
          <c:val>
            <c:numRef>
              <c:f>Sheet1!$D$2:$D$13</c:f>
              <c:numCache>
                <c:formatCode>0</c:formatCode>
                <c:ptCount val="12"/>
                <c:pt idx="0">
                  <c:v>2</c:v>
                </c:pt>
                <c:pt idx="1">
                  <c:v>1</c:v>
                </c:pt>
                <c:pt idx="2">
                  <c:v>2</c:v>
                </c:pt>
                <c:pt idx="3">
                  <c:v>1</c:v>
                </c:pt>
                <c:pt idx="5">
                  <c:v>1</c:v>
                </c:pt>
                <c:pt idx="7">
                  <c:v>2</c:v>
                </c:pt>
                <c:pt idx="8">
                  <c:v>3</c:v>
                </c:pt>
                <c:pt idx="9">
                  <c:v>5</c:v>
                </c:pt>
                <c:pt idx="10">
                  <c:v>2</c:v>
                </c:pt>
                <c:pt idx="11">
                  <c:v>1</c:v>
                </c:pt>
              </c:numCache>
            </c:numRef>
          </c:val>
          <c:extLst>
            <c:ext xmlns:c16="http://schemas.microsoft.com/office/drawing/2014/chart" uri="{C3380CC4-5D6E-409C-BE32-E72D297353CC}">
              <c16:uniqueId val="{00000002-0046-4F9A-BCD5-CD163ACFEAF7}"/>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60+ (124)</c:v>
                </c:pt>
                <c:pt idx="1">
                  <c:v>45-59 (119)</c:v>
                </c:pt>
                <c:pt idx="2">
                  <c:v>30-44 (129)</c:v>
                </c:pt>
                <c:pt idx="3">
                  <c:v>16-29 (124)</c:v>
                </c:pt>
                <c:pt idx="4">
                  <c:v>Tyrone/Fermanagh (65)</c:v>
                </c:pt>
                <c:pt idx="5">
                  <c:v>Greater Belfast (115)</c:v>
                </c:pt>
                <c:pt idx="6">
                  <c:v>Down (78)</c:v>
                </c:pt>
                <c:pt idx="7">
                  <c:v>Derry/L'derry (64)</c:v>
                </c:pt>
                <c:pt idx="8">
                  <c:v>Belfast (81)</c:v>
                </c:pt>
                <c:pt idx="9">
                  <c:v>Armagh (40)</c:v>
                </c:pt>
                <c:pt idx="10">
                  <c:v>Antrim (55)</c:v>
                </c:pt>
                <c:pt idx="11">
                  <c:v>(500)</c:v>
                </c:pt>
              </c:strCache>
            </c:strRef>
          </c:cat>
          <c:val>
            <c:numRef>
              <c:f>Sheet1!$E$2:$E$13</c:f>
              <c:numCache>
                <c:formatCode>0</c:formatCode>
                <c:ptCount val="12"/>
                <c:pt idx="0">
                  <c:v>16</c:v>
                </c:pt>
                <c:pt idx="1">
                  <c:v>22</c:v>
                </c:pt>
                <c:pt idx="2">
                  <c:v>18</c:v>
                </c:pt>
                <c:pt idx="3">
                  <c:v>13</c:v>
                </c:pt>
                <c:pt idx="4">
                  <c:v>17</c:v>
                </c:pt>
                <c:pt idx="5">
                  <c:v>21</c:v>
                </c:pt>
                <c:pt idx="6">
                  <c:v>5</c:v>
                </c:pt>
                <c:pt idx="7">
                  <c:v>17</c:v>
                </c:pt>
                <c:pt idx="8">
                  <c:v>16</c:v>
                </c:pt>
                <c:pt idx="9">
                  <c:v>23</c:v>
                </c:pt>
                <c:pt idx="10">
                  <c:v>24</c:v>
                </c:pt>
                <c:pt idx="11">
                  <c:v>17</c:v>
                </c:pt>
              </c:numCache>
            </c:numRef>
          </c:val>
          <c:extLst>
            <c:ext xmlns:c16="http://schemas.microsoft.com/office/drawing/2014/chart" uri="{C3380CC4-5D6E-409C-BE32-E72D297353CC}">
              <c16:uniqueId val="{00000003-0046-4F9A-BCD5-CD163ACFEAF7}"/>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37844488188976"/>
          <c:y val="4.4531247260627016E-2"/>
          <c:w val="0.79235986712598427"/>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Antrim</c:v>
                </c:pt>
                <c:pt idx="1">
                  <c:v>Belfast City</c:v>
                </c:pt>
                <c:pt idx="2">
                  <c:v>Greater Belfast</c:v>
                </c:pt>
                <c:pt idx="3">
                  <c:v>Down</c:v>
                </c:pt>
                <c:pt idx="4">
                  <c:v>Armagh</c:v>
                </c:pt>
                <c:pt idx="5">
                  <c:v>Tyrone/Fermanagh</c:v>
                </c:pt>
                <c:pt idx="6">
                  <c:v>Derry/L'derry</c:v>
                </c:pt>
              </c:strCache>
            </c:strRef>
          </c:cat>
          <c:val>
            <c:numRef>
              <c:f>Sheet1!$B$2:$B$8</c:f>
              <c:numCache>
                <c:formatCode>0%</c:formatCode>
                <c:ptCount val="7"/>
                <c:pt idx="0">
                  <c:v>0.11</c:v>
                </c:pt>
                <c:pt idx="1">
                  <c:v>0.16</c:v>
                </c:pt>
                <c:pt idx="2">
                  <c:v>0.23</c:v>
                </c:pt>
                <c:pt idx="3">
                  <c:v>0.16</c:v>
                </c:pt>
                <c:pt idx="4">
                  <c:v>0.08</c:v>
                </c:pt>
                <c:pt idx="5">
                  <c:v>0.13</c:v>
                </c:pt>
                <c:pt idx="6">
                  <c:v>0.13</c:v>
                </c:pt>
              </c:numCache>
            </c:numRef>
          </c:val>
          <c:extLst>
            <c:ext xmlns:c16="http://schemas.microsoft.com/office/drawing/2014/chart" uri="{C3380CC4-5D6E-409C-BE32-E72D297353CC}">
              <c16:uniqueId val="{00000000-1B93-4B97-9170-EA5DE485F855}"/>
            </c:ext>
          </c:extLst>
        </c:ser>
        <c:dLbls>
          <c:showLegendKey val="0"/>
          <c:showVal val="0"/>
          <c:showCatName val="0"/>
          <c:showSerName val="0"/>
          <c:showPercent val="0"/>
          <c:showBubbleSize val="0"/>
        </c:dLbls>
        <c:gapWidth val="182"/>
        <c:axId val="518988735"/>
        <c:axId val="650566783"/>
      </c:barChart>
      <c:catAx>
        <c:axId val="518988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566783"/>
        <c:crosses val="autoZero"/>
        <c:auto val="1"/>
        <c:lblAlgn val="ctr"/>
        <c:lblOffset val="100"/>
        <c:noMultiLvlLbl val="0"/>
      </c:catAx>
      <c:valAx>
        <c:axId val="650566783"/>
        <c:scaling>
          <c:orientation val="minMax"/>
        </c:scaling>
        <c:delete val="1"/>
        <c:axPos val="b"/>
        <c:numFmt formatCode="0%" sourceLinked="1"/>
        <c:majorTickMark val="none"/>
        <c:minorTickMark val="none"/>
        <c:tickLblPos val="nextTo"/>
        <c:crossAx val="518988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(459)</c:v>
                </c:pt>
                <c:pt idx="2">
                  <c:v>Catholic (220)</c:v>
                </c:pt>
                <c:pt idx="3">
                  <c:v>Protestant (234)</c:v>
                </c:pt>
                <c:pt idx="4">
                  <c:v>(500)</c:v>
                </c:pt>
              </c:strCache>
            </c:strRef>
          </c:cat>
          <c:val>
            <c:numRef>
              <c:f>Sheet1!$B$2:$B$6</c:f>
              <c:numCache>
                <c:formatCode>0</c:formatCode>
                <c:ptCount val="5"/>
                <c:pt idx="0">
                  <c:v>77</c:v>
                </c:pt>
                <c:pt idx="1">
                  <c:v>61</c:v>
                </c:pt>
                <c:pt idx="2">
                  <c:v>67</c:v>
                </c:pt>
                <c:pt idx="3">
                  <c:v>57</c:v>
                </c:pt>
                <c:pt idx="4">
                  <c:v>62</c:v>
                </c:pt>
              </c:numCache>
            </c:numRef>
          </c:val>
          <c:extLst>
            <c:ext xmlns:c16="http://schemas.microsoft.com/office/drawing/2014/chart" uri="{C3380CC4-5D6E-409C-BE32-E72D297353CC}">
              <c16:uniqueId val="{00000000-7D91-4FB5-B0E9-2FE1B003F36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(459)</c:v>
                </c:pt>
                <c:pt idx="2">
                  <c:v>Catholic (220)</c:v>
                </c:pt>
                <c:pt idx="3">
                  <c:v>Protestant (234)</c:v>
                </c:pt>
                <c:pt idx="4">
                  <c:v>(500)</c:v>
                </c:pt>
              </c:strCache>
            </c:strRef>
          </c:cat>
          <c:val>
            <c:numRef>
              <c:f>Sheet1!$C$2:$C$6</c:f>
              <c:numCache>
                <c:formatCode>0</c:formatCode>
                <c:ptCount val="5"/>
                <c:pt idx="0">
                  <c:v>10</c:v>
                </c:pt>
                <c:pt idx="1">
                  <c:v>20</c:v>
                </c:pt>
                <c:pt idx="2">
                  <c:v>17</c:v>
                </c:pt>
                <c:pt idx="3">
                  <c:v>21</c:v>
                </c:pt>
                <c:pt idx="4">
                  <c:v>19</c:v>
                </c:pt>
              </c:numCache>
            </c:numRef>
          </c:val>
          <c:extLst>
            <c:ext xmlns:c16="http://schemas.microsoft.com/office/drawing/2014/chart" uri="{C3380CC4-5D6E-409C-BE32-E72D297353CC}">
              <c16:uniqueId val="{00000001-7D91-4FB5-B0E9-2FE1B003F36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(459)</c:v>
                </c:pt>
                <c:pt idx="2">
                  <c:v>Catholic (220)</c:v>
                </c:pt>
                <c:pt idx="3">
                  <c:v>Protestant (234)</c:v>
                </c:pt>
                <c:pt idx="4">
                  <c:v>(500)</c:v>
                </c:pt>
              </c:strCache>
            </c:strRef>
          </c:cat>
          <c:val>
            <c:numRef>
              <c:f>Sheet1!$D$2:$D$6</c:f>
              <c:numCache>
                <c:formatCode>0</c:formatCode>
                <c:ptCount val="5"/>
                <c:pt idx="0">
                  <c:v>3</c:v>
                </c:pt>
                <c:pt idx="1">
                  <c:v>1</c:v>
                </c:pt>
                <c:pt idx="2">
                  <c:v>1</c:v>
                </c:pt>
                <c:pt idx="3">
                  <c:v>2</c:v>
                </c:pt>
                <c:pt idx="4">
                  <c:v>1</c:v>
                </c:pt>
              </c:numCache>
            </c:numRef>
          </c:val>
          <c:extLst>
            <c:ext xmlns:c16="http://schemas.microsoft.com/office/drawing/2014/chart" uri="{C3380CC4-5D6E-409C-BE32-E72D297353CC}">
              <c16:uniqueId val="{00000002-7D91-4FB5-B0E9-2FE1B003F36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LGB or other (30*)</c:v>
                </c:pt>
                <c:pt idx="1">
                  <c:v>Heterosexual (459)</c:v>
                </c:pt>
                <c:pt idx="2">
                  <c:v>Catholic (220)</c:v>
                </c:pt>
                <c:pt idx="3">
                  <c:v>Protestant (234)</c:v>
                </c:pt>
                <c:pt idx="4">
                  <c:v>(500)</c:v>
                </c:pt>
              </c:strCache>
            </c:strRef>
          </c:cat>
          <c:val>
            <c:numRef>
              <c:f>Sheet1!$E$2:$E$6</c:f>
              <c:numCache>
                <c:formatCode>0</c:formatCode>
                <c:ptCount val="5"/>
                <c:pt idx="0">
                  <c:v>10</c:v>
                </c:pt>
                <c:pt idx="1">
                  <c:v>18</c:v>
                </c:pt>
                <c:pt idx="2">
                  <c:v>15</c:v>
                </c:pt>
                <c:pt idx="3">
                  <c:v>21</c:v>
                </c:pt>
                <c:pt idx="4">
                  <c:v>17</c:v>
                </c:pt>
              </c:numCache>
            </c:numRef>
          </c:val>
          <c:extLst>
            <c:ext xmlns:c16="http://schemas.microsoft.com/office/drawing/2014/chart" uri="{C3380CC4-5D6E-409C-BE32-E72D297353CC}">
              <c16:uniqueId val="{00000003-7D91-4FB5-B0E9-2FE1B003F36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Tyrone/Fermanagh (65)</c:v>
                </c:pt>
                <c:pt idx="1">
                  <c:v>Greater Belfast (115)</c:v>
                </c:pt>
                <c:pt idx="2">
                  <c:v>Down (77)</c:v>
                </c:pt>
                <c:pt idx="3">
                  <c:v>Derry/L'derry (65)</c:v>
                </c:pt>
                <c:pt idx="4">
                  <c:v>Belfast (80)</c:v>
                </c:pt>
                <c:pt idx="5">
                  <c:v>Armagh (40)</c:v>
                </c:pt>
                <c:pt idx="6">
                  <c:v>Antrim (55)</c:v>
                </c:pt>
                <c:pt idx="7">
                  <c:v>(500)</c:v>
                </c:pt>
              </c:strCache>
            </c:strRef>
          </c:cat>
          <c:val>
            <c:numRef>
              <c:f>Sheet1!$B$2:$B$9</c:f>
              <c:numCache>
                <c:formatCode>0</c:formatCode>
                <c:ptCount val="8"/>
                <c:pt idx="0">
                  <c:v>43</c:v>
                </c:pt>
                <c:pt idx="1">
                  <c:v>45</c:v>
                </c:pt>
                <c:pt idx="2">
                  <c:v>51</c:v>
                </c:pt>
                <c:pt idx="3">
                  <c:v>62</c:v>
                </c:pt>
                <c:pt idx="4">
                  <c:v>45</c:v>
                </c:pt>
                <c:pt idx="5">
                  <c:v>33</c:v>
                </c:pt>
                <c:pt idx="6">
                  <c:v>46</c:v>
                </c:pt>
                <c:pt idx="7">
                  <c:v>47</c:v>
                </c:pt>
              </c:numCache>
            </c:numRef>
          </c:val>
          <c:extLst>
            <c:ext xmlns:c16="http://schemas.microsoft.com/office/drawing/2014/chart" uri="{C3380CC4-5D6E-409C-BE32-E72D297353CC}">
              <c16:uniqueId val="{00000000-C311-4A20-803B-B93095790739}"/>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Tyrone/Fermanagh (65)</c:v>
                </c:pt>
                <c:pt idx="1">
                  <c:v>Greater Belfast (115)</c:v>
                </c:pt>
                <c:pt idx="2">
                  <c:v>Down (77)</c:v>
                </c:pt>
                <c:pt idx="3">
                  <c:v>Derry/L'derry (65)</c:v>
                </c:pt>
                <c:pt idx="4">
                  <c:v>Belfast (80)</c:v>
                </c:pt>
                <c:pt idx="5">
                  <c:v>Armagh (40)</c:v>
                </c:pt>
                <c:pt idx="6">
                  <c:v>Antrim (55)</c:v>
                </c:pt>
                <c:pt idx="7">
                  <c:v>(500)</c:v>
                </c:pt>
              </c:strCache>
            </c:strRef>
          </c:cat>
          <c:val>
            <c:numRef>
              <c:f>Sheet1!$C$2:$C$9</c:f>
              <c:numCache>
                <c:formatCode>0</c:formatCode>
                <c:ptCount val="8"/>
                <c:pt idx="0">
                  <c:v>19</c:v>
                </c:pt>
                <c:pt idx="1">
                  <c:v>22</c:v>
                </c:pt>
                <c:pt idx="2">
                  <c:v>25</c:v>
                </c:pt>
                <c:pt idx="3">
                  <c:v>8</c:v>
                </c:pt>
                <c:pt idx="4">
                  <c:v>23</c:v>
                </c:pt>
                <c:pt idx="5">
                  <c:v>23</c:v>
                </c:pt>
                <c:pt idx="6">
                  <c:v>22</c:v>
                </c:pt>
                <c:pt idx="7">
                  <c:v>20</c:v>
                </c:pt>
              </c:numCache>
            </c:numRef>
          </c:val>
          <c:extLst>
            <c:ext xmlns:c16="http://schemas.microsoft.com/office/drawing/2014/chart" uri="{C3380CC4-5D6E-409C-BE32-E72D297353CC}">
              <c16:uniqueId val="{00000001-C311-4A20-803B-B93095790739}"/>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Tyrone/Fermanagh (65)</c:v>
                </c:pt>
                <c:pt idx="1">
                  <c:v>Greater Belfast (115)</c:v>
                </c:pt>
                <c:pt idx="2">
                  <c:v>Down (77)</c:v>
                </c:pt>
                <c:pt idx="3">
                  <c:v>Derry/L'derry (65)</c:v>
                </c:pt>
                <c:pt idx="4">
                  <c:v>Belfast (80)</c:v>
                </c:pt>
                <c:pt idx="5">
                  <c:v>Armagh (40)</c:v>
                </c:pt>
                <c:pt idx="6">
                  <c:v>Antrim (55)</c:v>
                </c:pt>
                <c:pt idx="7">
                  <c:v>(500)</c:v>
                </c:pt>
              </c:strCache>
            </c:strRef>
          </c:cat>
          <c:val>
            <c:numRef>
              <c:f>Sheet1!$D$2:$D$9</c:f>
              <c:numCache>
                <c:formatCode>0</c:formatCode>
                <c:ptCount val="8"/>
                <c:pt idx="1">
                  <c:v>3</c:v>
                </c:pt>
                <c:pt idx="2">
                  <c:v>3</c:v>
                </c:pt>
                <c:pt idx="3">
                  <c:v>3</c:v>
                </c:pt>
                <c:pt idx="4">
                  <c:v>4</c:v>
                </c:pt>
                <c:pt idx="5">
                  <c:v>3</c:v>
                </c:pt>
                <c:pt idx="7">
                  <c:v>2</c:v>
                </c:pt>
              </c:numCache>
            </c:numRef>
          </c:val>
          <c:extLst>
            <c:ext xmlns:c16="http://schemas.microsoft.com/office/drawing/2014/chart" uri="{C3380CC4-5D6E-409C-BE32-E72D297353CC}">
              <c16:uniqueId val="{00000002-C311-4A20-803B-B93095790739}"/>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Tyrone/Fermanagh (65)</c:v>
                </c:pt>
                <c:pt idx="1">
                  <c:v>Greater Belfast (115)</c:v>
                </c:pt>
                <c:pt idx="2">
                  <c:v>Down (77)</c:v>
                </c:pt>
                <c:pt idx="3">
                  <c:v>Derry/L'derry (65)</c:v>
                </c:pt>
                <c:pt idx="4">
                  <c:v>Belfast (80)</c:v>
                </c:pt>
                <c:pt idx="5">
                  <c:v>Armagh (40)</c:v>
                </c:pt>
                <c:pt idx="6">
                  <c:v>Antrim (55)</c:v>
                </c:pt>
                <c:pt idx="7">
                  <c:v>(500)</c:v>
                </c:pt>
              </c:strCache>
            </c:strRef>
          </c:cat>
          <c:val>
            <c:numRef>
              <c:f>Sheet1!$E$2:$E$9</c:f>
              <c:numCache>
                <c:formatCode>0</c:formatCode>
                <c:ptCount val="8"/>
                <c:pt idx="0">
                  <c:v>39</c:v>
                </c:pt>
                <c:pt idx="1">
                  <c:v>30</c:v>
                </c:pt>
                <c:pt idx="2">
                  <c:v>22</c:v>
                </c:pt>
                <c:pt idx="3">
                  <c:v>28</c:v>
                </c:pt>
                <c:pt idx="4">
                  <c:v>29</c:v>
                </c:pt>
                <c:pt idx="5">
                  <c:v>43</c:v>
                </c:pt>
                <c:pt idx="6">
                  <c:v>33</c:v>
                </c:pt>
                <c:pt idx="7">
                  <c:v>31</c:v>
                </c:pt>
              </c:numCache>
            </c:numRef>
          </c:val>
          <c:extLst>
            <c:ext xmlns:c16="http://schemas.microsoft.com/office/drawing/2014/chart" uri="{C3380CC4-5D6E-409C-BE32-E72D297353CC}">
              <c16:uniqueId val="{00000003-C311-4A20-803B-B93095790739}"/>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52606678060556089"/>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Sheet1!$B$2:$B$3</c:f>
              <c:numCache>
                <c:formatCode>0</c:formatCode>
                <c:ptCount val="2"/>
                <c:pt idx="0">
                  <c:v>25</c:v>
                </c:pt>
                <c:pt idx="1">
                  <c:v>48</c:v>
                </c:pt>
              </c:numCache>
            </c:numRef>
          </c:val>
          <c:extLst>
            <c:ext xmlns:c16="http://schemas.microsoft.com/office/drawing/2014/chart" uri="{C3380CC4-5D6E-409C-BE32-E72D297353CC}">
              <c16:uniqueId val="{00000000-FD65-4658-8EE9-86856DF8F306}"/>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Sheet1!$C$2:$C$3</c:f>
              <c:numCache>
                <c:formatCode>0</c:formatCode>
                <c:ptCount val="2"/>
                <c:pt idx="0">
                  <c:v>19</c:v>
                </c:pt>
                <c:pt idx="1">
                  <c:v>25</c:v>
                </c:pt>
              </c:numCache>
            </c:numRef>
          </c:val>
          <c:extLst>
            <c:ext xmlns:c16="http://schemas.microsoft.com/office/drawing/2014/chart" uri="{C3380CC4-5D6E-409C-BE32-E72D297353CC}">
              <c16:uniqueId val="{00000001-FD65-4658-8EE9-86856DF8F306}"/>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Sheet1!$D$2:$D$3</c:f>
              <c:numCache>
                <c:formatCode>0</c:formatCode>
                <c:ptCount val="2"/>
                <c:pt idx="0">
                  <c:v>11</c:v>
                </c:pt>
                <c:pt idx="1">
                  <c:v>10</c:v>
                </c:pt>
              </c:numCache>
            </c:numRef>
          </c:val>
          <c:extLst>
            <c:ext xmlns:c16="http://schemas.microsoft.com/office/drawing/2014/chart" uri="{C3380CC4-5D6E-409C-BE32-E72D297353CC}">
              <c16:uniqueId val="{00000002-FD65-4658-8EE9-86856DF8F306}"/>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Sheet1!$E$2:$E$3</c:f>
              <c:numCache>
                <c:formatCode>0</c:formatCode>
                <c:ptCount val="2"/>
                <c:pt idx="0">
                  <c:v>15</c:v>
                </c:pt>
                <c:pt idx="1">
                  <c:v>6</c:v>
                </c:pt>
              </c:numCache>
            </c:numRef>
          </c:val>
          <c:extLst>
            <c:ext xmlns:c16="http://schemas.microsoft.com/office/drawing/2014/chart" uri="{C3380CC4-5D6E-409C-BE32-E72D297353CC}">
              <c16:uniqueId val="{00000003-FD65-4658-8EE9-86856DF8F306}"/>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Sheet1!$F$2:$F$3</c:f>
              <c:numCache>
                <c:formatCode>0</c:formatCode>
                <c:ptCount val="2"/>
                <c:pt idx="0">
                  <c:v>30</c:v>
                </c:pt>
                <c:pt idx="1">
                  <c:v>10</c:v>
                </c:pt>
              </c:numCache>
            </c:numRef>
          </c:val>
          <c:extLst>
            <c:ext xmlns:c16="http://schemas.microsoft.com/office/drawing/2014/chart" uri="{C3380CC4-5D6E-409C-BE32-E72D297353CC}">
              <c16:uniqueId val="{00000004-FD65-4658-8EE9-86856DF8F306}"/>
            </c:ext>
          </c:extLst>
        </c:ser>
        <c:ser>
          <c:idx val="5"/>
          <c:order val="5"/>
          <c:tx>
            <c:strRef>
              <c:f>Sheet1!$G$1</c:f>
              <c:strCache>
                <c:ptCount val="1"/>
                <c:pt idx="0">
                  <c:v>Don't know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 would consider applying to sit on a public board (%) </c:v>
                </c:pt>
                <c:pt idx="1">
                  <c:v>I would consider participating in voluntary or community work (%)</c:v>
                </c:pt>
              </c:strCache>
            </c:strRef>
          </c:cat>
          <c:val>
            <c:numRef>
              <c:f>Sheet1!$G$2:$G$3</c:f>
              <c:numCache>
                <c:formatCode>General</c:formatCode>
                <c:ptCount val="2"/>
                <c:pt idx="0" formatCode="0">
                  <c:v>1</c:v>
                </c:pt>
              </c:numCache>
            </c:numRef>
          </c:val>
          <c:extLst>
            <c:ext xmlns:c16="http://schemas.microsoft.com/office/drawing/2014/chart" uri="{C3380CC4-5D6E-409C-BE32-E72D297353CC}">
              <c16:uniqueId val="{00000005-FD65-4658-8EE9-86856DF8F306}"/>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67</c:v>
                </c:pt>
                <c:pt idx="1">
                  <c:v>73</c:v>
                </c:pt>
              </c:numCache>
            </c:numRef>
          </c:val>
          <c:extLst>
            <c:ext xmlns:c16="http://schemas.microsoft.com/office/drawing/2014/chart" uri="{C3380CC4-5D6E-409C-BE32-E72D297353CC}">
              <c16:uniqueId val="{00000000-2474-4D02-97EB-F30B161106DE}"/>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11</c:v>
                </c:pt>
                <c:pt idx="1">
                  <c:v>10</c:v>
                </c:pt>
              </c:numCache>
            </c:numRef>
          </c:val>
          <c:extLst>
            <c:ext xmlns:c16="http://schemas.microsoft.com/office/drawing/2014/chart" uri="{C3380CC4-5D6E-409C-BE32-E72D297353CC}">
              <c16:uniqueId val="{00000001-2474-4D02-97EB-F30B161106DE}"/>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General</c:formatCode>
                <c:ptCount val="2"/>
                <c:pt idx="0" formatCode="0">
                  <c:v>1</c:v>
                </c:pt>
              </c:numCache>
            </c:numRef>
          </c:val>
          <c:extLst>
            <c:ext xmlns:c16="http://schemas.microsoft.com/office/drawing/2014/chart" uri="{C3380CC4-5D6E-409C-BE32-E72D297353CC}">
              <c16:uniqueId val="{00000002-2474-4D02-97EB-F30B161106DE}"/>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21</c:v>
                </c:pt>
                <c:pt idx="1">
                  <c:v>17</c:v>
                </c:pt>
              </c:numCache>
            </c:numRef>
          </c:val>
          <c:extLst>
            <c:ext xmlns:c16="http://schemas.microsoft.com/office/drawing/2014/chart" uri="{C3380CC4-5D6E-409C-BE32-E72D297353CC}">
              <c16:uniqueId val="{00000003-2474-4D02-97EB-F30B161106DE}"/>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(261)</c:v>
                </c:pt>
                <c:pt idx="1">
                  <c:v>Male (240)</c:v>
                </c:pt>
                <c:pt idx="2">
                  <c:v>Tyrone/Fermanagh (65)</c:v>
                </c:pt>
                <c:pt idx="3">
                  <c:v>Greater Belfast (115)</c:v>
                </c:pt>
                <c:pt idx="4">
                  <c:v>Down (80)</c:v>
                </c:pt>
                <c:pt idx="5">
                  <c:v>Derry/L'derry (65)</c:v>
                </c:pt>
                <c:pt idx="6">
                  <c:v>Belfast (79)</c:v>
                </c:pt>
                <c:pt idx="7">
                  <c:v>Armagh (40)</c:v>
                </c:pt>
                <c:pt idx="8">
                  <c:v>Antrim (54)</c:v>
                </c:pt>
                <c:pt idx="9">
                  <c:v>(500)</c:v>
                </c:pt>
              </c:strCache>
            </c:strRef>
          </c:cat>
          <c:val>
            <c:numRef>
              <c:f>Sheet1!$B$2:$B$11</c:f>
              <c:numCache>
                <c:formatCode>0</c:formatCode>
                <c:ptCount val="10"/>
                <c:pt idx="0">
                  <c:v>75</c:v>
                </c:pt>
                <c:pt idx="1">
                  <c:v>71</c:v>
                </c:pt>
                <c:pt idx="2">
                  <c:v>69</c:v>
                </c:pt>
                <c:pt idx="3">
                  <c:v>76</c:v>
                </c:pt>
                <c:pt idx="4">
                  <c:v>75</c:v>
                </c:pt>
                <c:pt idx="5">
                  <c:v>74</c:v>
                </c:pt>
                <c:pt idx="6">
                  <c:v>63</c:v>
                </c:pt>
                <c:pt idx="7">
                  <c:v>85</c:v>
                </c:pt>
                <c:pt idx="8">
                  <c:v>78</c:v>
                </c:pt>
                <c:pt idx="9">
                  <c:v>73</c:v>
                </c:pt>
              </c:numCache>
            </c:numRef>
          </c:val>
          <c:extLst>
            <c:ext xmlns:c16="http://schemas.microsoft.com/office/drawing/2014/chart" uri="{C3380CC4-5D6E-409C-BE32-E72D297353CC}">
              <c16:uniqueId val="{00000000-C733-45EF-A4AA-7D9730665721}"/>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(261)</c:v>
                </c:pt>
                <c:pt idx="1">
                  <c:v>Male (240)</c:v>
                </c:pt>
                <c:pt idx="2">
                  <c:v>Tyrone/Fermanagh (65)</c:v>
                </c:pt>
                <c:pt idx="3">
                  <c:v>Greater Belfast (115)</c:v>
                </c:pt>
                <c:pt idx="4">
                  <c:v>Down (80)</c:v>
                </c:pt>
                <c:pt idx="5">
                  <c:v>Derry/L'derry (65)</c:v>
                </c:pt>
                <c:pt idx="6">
                  <c:v>Belfast (79)</c:v>
                </c:pt>
                <c:pt idx="7">
                  <c:v>Armagh (40)</c:v>
                </c:pt>
                <c:pt idx="8">
                  <c:v>Antrim (54)</c:v>
                </c:pt>
                <c:pt idx="9">
                  <c:v>(500)</c:v>
                </c:pt>
              </c:strCache>
            </c:strRef>
          </c:cat>
          <c:val>
            <c:numRef>
              <c:f>Sheet1!$C$2:$C$11</c:f>
              <c:numCache>
                <c:formatCode>0</c:formatCode>
                <c:ptCount val="10"/>
                <c:pt idx="0">
                  <c:v>12</c:v>
                </c:pt>
                <c:pt idx="1">
                  <c:v>8</c:v>
                </c:pt>
                <c:pt idx="2">
                  <c:v>12</c:v>
                </c:pt>
                <c:pt idx="3">
                  <c:v>13</c:v>
                </c:pt>
                <c:pt idx="4">
                  <c:v>8</c:v>
                </c:pt>
                <c:pt idx="5">
                  <c:v>8</c:v>
                </c:pt>
                <c:pt idx="6">
                  <c:v>11</c:v>
                </c:pt>
                <c:pt idx="7">
                  <c:v>5</c:v>
                </c:pt>
                <c:pt idx="8">
                  <c:v>9</c:v>
                </c:pt>
                <c:pt idx="9">
                  <c:v>10</c:v>
                </c:pt>
              </c:numCache>
            </c:numRef>
          </c:val>
          <c:extLst>
            <c:ext xmlns:c16="http://schemas.microsoft.com/office/drawing/2014/chart" uri="{C3380CC4-5D6E-409C-BE32-E72D297353CC}">
              <c16:uniqueId val="{00000001-C733-45EF-A4AA-7D9730665721}"/>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(261)</c:v>
                </c:pt>
                <c:pt idx="1">
                  <c:v>Male (240)</c:v>
                </c:pt>
                <c:pt idx="2">
                  <c:v>Tyrone/Fermanagh (65)</c:v>
                </c:pt>
                <c:pt idx="3">
                  <c:v>Greater Belfast (115)</c:v>
                </c:pt>
                <c:pt idx="4">
                  <c:v>Down (80)</c:v>
                </c:pt>
                <c:pt idx="5">
                  <c:v>Derry/L'derry (65)</c:v>
                </c:pt>
                <c:pt idx="6">
                  <c:v>Belfast (79)</c:v>
                </c:pt>
                <c:pt idx="7">
                  <c:v>Armagh (40)</c:v>
                </c:pt>
                <c:pt idx="8">
                  <c:v>Antrim (54)</c:v>
                </c:pt>
                <c:pt idx="9">
                  <c:v>(500)</c:v>
                </c:pt>
              </c:strCache>
            </c:strRef>
          </c:cat>
          <c:val>
            <c:numRef>
              <c:f>Sheet1!$D$2:$D$11</c:f>
              <c:numCache>
                <c:formatCode>General</c:formatCode>
                <c:ptCount val="10"/>
                <c:pt idx="0" formatCode="0">
                  <c:v>1</c:v>
                </c:pt>
                <c:pt idx="2" formatCode="0">
                  <c:v>2</c:v>
                </c:pt>
                <c:pt idx="3" formatCode="0">
                  <c:v>1</c:v>
                </c:pt>
              </c:numCache>
            </c:numRef>
          </c:val>
          <c:extLst>
            <c:ext xmlns:c16="http://schemas.microsoft.com/office/drawing/2014/chart" uri="{C3380CC4-5D6E-409C-BE32-E72D297353CC}">
              <c16:uniqueId val="{00000002-C733-45EF-A4AA-7D9730665721}"/>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(261)</c:v>
                </c:pt>
                <c:pt idx="1">
                  <c:v>Male (240)</c:v>
                </c:pt>
                <c:pt idx="2">
                  <c:v>Tyrone/Fermanagh (65)</c:v>
                </c:pt>
                <c:pt idx="3">
                  <c:v>Greater Belfast (115)</c:v>
                </c:pt>
                <c:pt idx="4">
                  <c:v>Down (80)</c:v>
                </c:pt>
                <c:pt idx="5">
                  <c:v>Derry/L'derry (65)</c:v>
                </c:pt>
                <c:pt idx="6">
                  <c:v>Belfast (79)</c:v>
                </c:pt>
                <c:pt idx="7">
                  <c:v>Armagh (40)</c:v>
                </c:pt>
                <c:pt idx="8">
                  <c:v>Antrim (54)</c:v>
                </c:pt>
                <c:pt idx="9">
                  <c:v>(500)</c:v>
                </c:pt>
              </c:strCache>
            </c:strRef>
          </c:cat>
          <c:val>
            <c:numRef>
              <c:f>Sheet1!$E$2:$E$11</c:f>
              <c:numCache>
                <c:formatCode>0</c:formatCode>
                <c:ptCount val="10"/>
                <c:pt idx="0">
                  <c:v>13</c:v>
                </c:pt>
                <c:pt idx="1">
                  <c:v>21</c:v>
                </c:pt>
                <c:pt idx="2">
                  <c:v>17</c:v>
                </c:pt>
                <c:pt idx="3">
                  <c:v>10</c:v>
                </c:pt>
                <c:pt idx="4">
                  <c:v>18</c:v>
                </c:pt>
                <c:pt idx="5">
                  <c:v>19</c:v>
                </c:pt>
                <c:pt idx="6">
                  <c:v>25</c:v>
                </c:pt>
                <c:pt idx="7">
                  <c:v>10</c:v>
                </c:pt>
                <c:pt idx="8">
                  <c:v>13</c:v>
                </c:pt>
                <c:pt idx="9">
                  <c:v>17</c:v>
                </c:pt>
              </c:numCache>
            </c:numRef>
          </c:val>
          <c:extLst>
            <c:ext xmlns:c16="http://schemas.microsoft.com/office/drawing/2014/chart" uri="{C3380CC4-5D6E-409C-BE32-E72D297353CC}">
              <c16:uniqueId val="{00000003-C733-45EF-A4AA-7D9730665721}"/>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15447464228261"/>
          <c:y val="4.0421365975973449E-2"/>
          <c:w val="0.7068455253577175"/>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LGB or other (30*)</c:v>
                </c:pt>
                <c:pt idx="1">
                  <c:v>Heterosexual (460)</c:v>
                </c:pt>
                <c:pt idx="2">
                  <c:v>No disability/illness (353)</c:v>
                </c:pt>
                <c:pt idx="3">
                  <c:v>Living with disability/illness (143)</c:v>
                </c:pt>
                <c:pt idx="4">
                  <c:v>C2DE (275)</c:v>
                </c:pt>
                <c:pt idx="5">
                  <c:v>ABC1 (220)</c:v>
                </c:pt>
                <c:pt idx="6">
                  <c:v>60+ (125)</c:v>
                </c:pt>
                <c:pt idx="7">
                  <c:v>45-59 (120)</c:v>
                </c:pt>
                <c:pt idx="8">
                  <c:v>30-44 (130)</c:v>
                </c:pt>
                <c:pt idx="9">
                  <c:v>16-29 (126)</c:v>
                </c:pt>
                <c:pt idx="10">
                  <c:v>(500)</c:v>
                </c:pt>
              </c:strCache>
            </c:strRef>
          </c:cat>
          <c:val>
            <c:numRef>
              <c:f>Sheet1!$B$2:$B$12</c:f>
              <c:numCache>
                <c:formatCode>0</c:formatCode>
                <c:ptCount val="11"/>
                <c:pt idx="0">
                  <c:v>83</c:v>
                </c:pt>
                <c:pt idx="1">
                  <c:v>73</c:v>
                </c:pt>
                <c:pt idx="2">
                  <c:v>77</c:v>
                </c:pt>
                <c:pt idx="3">
                  <c:v>65</c:v>
                </c:pt>
                <c:pt idx="4">
                  <c:v>71</c:v>
                </c:pt>
                <c:pt idx="5">
                  <c:v>76</c:v>
                </c:pt>
                <c:pt idx="6">
                  <c:v>62</c:v>
                </c:pt>
                <c:pt idx="7">
                  <c:v>73</c:v>
                </c:pt>
                <c:pt idx="8">
                  <c:v>76</c:v>
                </c:pt>
                <c:pt idx="9">
                  <c:v>82</c:v>
                </c:pt>
                <c:pt idx="10">
                  <c:v>73</c:v>
                </c:pt>
              </c:numCache>
            </c:numRef>
          </c:val>
          <c:extLst>
            <c:ext xmlns:c16="http://schemas.microsoft.com/office/drawing/2014/chart" uri="{C3380CC4-5D6E-409C-BE32-E72D297353CC}">
              <c16:uniqueId val="{00000000-11EA-4F53-B50D-917A3A75C295}"/>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LGB or other (30*)</c:v>
                </c:pt>
                <c:pt idx="1">
                  <c:v>Heterosexual (460)</c:v>
                </c:pt>
                <c:pt idx="2">
                  <c:v>No disability/illness (353)</c:v>
                </c:pt>
                <c:pt idx="3">
                  <c:v>Living with disability/illness (143)</c:v>
                </c:pt>
                <c:pt idx="4">
                  <c:v>C2DE (275)</c:v>
                </c:pt>
                <c:pt idx="5">
                  <c:v>ABC1 (220)</c:v>
                </c:pt>
                <c:pt idx="6">
                  <c:v>60+ (125)</c:v>
                </c:pt>
                <c:pt idx="7">
                  <c:v>45-59 (120)</c:v>
                </c:pt>
                <c:pt idx="8">
                  <c:v>30-44 (130)</c:v>
                </c:pt>
                <c:pt idx="9">
                  <c:v>16-29 (126)</c:v>
                </c:pt>
                <c:pt idx="10">
                  <c:v>(500)</c:v>
                </c:pt>
              </c:strCache>
            </c:strRef>
          </c:cat>
          <c:val>
            <c:numRef>
              <c:f>Sheet1!$C$2:$C$12</c:f>
              <c:numCache>
                <c:formatCode>0</c:formatCode>
                <c:ptCount val="11"/>
                <c:pt idx="0">
                  <c:v>17</c:v>
                </c:pt>
                <c:pt idx="1">
                  <c:v>9</c:v>
                </c:pt>
                <c:pt idx="2">
                  <c:v>9</c:v>
                </c:pt>
                <c:pt idx="3">
                  <c:v>11</c:v>
                </c:pt>
                <c:pt idx="4">
                  <c:v>9</c:v>
                </c:pt>
                <c:pt idx="5">
                  <c:v>12</c:v>
                </c:pt>
                <c:pt idx="6">
                  <c:v>12</c:v>
                </c:pt>
                <c:pt idx="7">
                  <c:v>10</c:v>
                </c:pt>
                <c:pt idx="8">
                  <c:v>12</c:v>
                </c:pt>
                <c:pt idx="9">
                  <c:v>6</c:v>
                </c:pt>
                <c:pt idx="10">
                  <c:v>10</c:v>
                </c:pt>
              </c:numCache>
            </c:numRef>
          </c:val>
          <c:extLst>
            <c:ext xmlns:c16="http://schemas.microsoft.com/office/drawing/2014/chart" uri="{C3380CC4-5D6E-409C-BE32-E72D297353CC}">
              <c16:uniqueId val="{00000001-11EA-4F53-B50D-917A3A75C295}"/>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LGB or other (30*)</c:v>
                </c:pt>
                <c:pt idx="1">
                  <c:v>Heterosexual (460)</c:v>
                </c:pt>
                <c:pt idx="2">
                  <c:v>No disability/illness (353)</c:v>
                </c:pt>
                <c:pt idx="3">
                  <c:v>Living with disability/illness (143)</c:v>
                </c:pt>
                <c:pt idx="4">
                  <c:v>C2DE (275)</c:v>
                </c:pt>
                <c:pt idx="5">
                  <c:v>ABC1 (220)</c:v>
                </c:pt>
                <c:pt idx="6">
                  <c:v>60+ (125)</c:v>
                </c:pt>
                <c:pt idx="7">
                  <c:v>45-59 (120)</c:v>
                </c:pt>
                <c:pt idx="8">
                  <c:v>30-44 (130)</c:v>
                </c:pt>
                <c:pt idx="9">
                  <c:v>16-29 (126)</c:v>
                </c:pt>
                <c:pt idx="10">
                  <c:v>(500)</c:v>
                </c:pt>
              </c:strCache>
            </c:strRef>
          </c:cat>
          <c:val>
            <c:numRef>
              <c:f>Sheet1!$D$2:$D$12</c:f>
              <c:numCache>
                <c:formatCode>General</c:formatCode>
                <c:ptCount val="11"/>
                <c:pt idx="3" formatCode="0">
                  <c:v>1</c:v>
                </c:pt>
                <c:pt idx="5" formatCode="0">
                  <c:v>1</c:v>
                </c:pt>
                <c:pt idx="6" formatCode="0">
                  <c:v>1</c:v>
                </c:pt>
                <c:pt idx="8" formatCode="0">
                  <c:v>1</c:v>
                </c:pt>
              </c:numCache>
            </c:numRef>
          </c:val>
          <c:extLst>
            <c:ext xmlns:c16="http://schemas.microsoft.com/office/drawing/2014/chart" uri="{C3380CC4-5D6E-409C-BE32-E72D297353CC}">
              <c16:uniqueId val="{00000002-11EA-4F53-B50D-917A3A75C295}"/>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LGB or other (30*)</c:v>
                </c:pt>
                <c:pt idx="1">
                  <c:v>Heterosexual (460)</c:v>
                </c:pt>
                <c:pt idx="2">
                  <c:v>No disability/illness (353)</c:v>
                </c:pt>
                <c:pt idx="3">
                  <c:v>Living with disability/illness (143)</c:v>
                </c:pt>
                <c:pt idx="4">
                  <c:v>C2DE (275)</c:v>
                </c:pt>
                <c:pt idx="5">
                  <c:v>ABC1 (220)</c:v>
                </c:pt>
                <c:pt idx="6">
                  <c:v>60+ (125)</c:v>
                </c:pt>
                <c:pt idx="7">
                  <c:v>45-59 (120)</c:v>
                </c:pt>
                <c:pt idx="8">
                  <c:v>30-44 (130)</c:v>
                </c:pt>
                <c:pt idx="9">
                  <c:v>16-29 (126)</c:v>
                </c:pt>
                <c:pt idx="10">
                  <c:v>(500)</c:v>
                </c:pt>
              </c:strCache>
            </c:strRef>
          </c:cat>
          <c:val>
            <c:numRef>
              <c:f>Sheet1!$E$2:$E$12</c:f>
              <c:numCache>
                <c:formatCode>0</c:formatCode>
                <c:ptCount val="11"/>
                <c:pt idx="1">
                  <c:v>18</c:v>
                </c:pt>
                <c:pt idx="2">
                  <c:v>14</c:v>
                </c:pt>
                <c:pt idx="3">
                  <c:v>23</c:v>
                </c:pt>
                <c:pt idx="4">
                  <c:v>20</c:v>
                </c:pt>
                <c:pt idx="5">
                  <c:v>11</c:v>
                </c:pt>
                <c:pt idx="6">
                  <c:v>26</c:v>
                </c:pt>
                <c:pt idx="7">
                  <c:v>18</c:v>
                </c:pt>
                <c:pt idx="8">
                  <c:v>12</c:v>
                </c:pt>
                <c:pt idx="9">
                  <c:v>12</c:v>
                </c:pt>
                <c:pt idx="10">
                  <c:v>17</c:v>
                </c:pt>
              </c:numCache>
            </c:numRef>
          </c:val>
          <c:extLst>
            <c:ext xmlns:c16="http://schemas.microsoft.com/office/drawing/2014/chart" uri="{C3380CC4-5D6E-409C-BE32-E72D297353CC}">
              <c16:uniqueId val="{00000003-11EA-4F53-B50D-917A3A75C295}"/>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78888324443315"/>
          <c:y val="4.0421365975973449E-2"/>
          <c:w val="0.79421111675556699"/>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Sheet1!$B$2:$B$3</c:f>
              <c:numCache>
                <c:formatCode>0</c:formatCode>
                <c:ptCount val="2"/>
                <c:pt idx="0">
                  <c:v>39</c:v>
                </c:pt>
                <c:pt idx="1">
                  <c:v>44</c:v>
                </c:pt>
              </c:numCache>
            </c:numRef>
          </c:val>
          <c:extLst>
            <c:ext xmlns:c16="http://schemas.microsoft.com/office/drawing/2014/chart" uri="{C3380CC4-5D6E-409C-BE32-E72D297353CC}">
              <c16:uniqueId val="{00000000-E84F-4BFA-B73A-CA6931E7598F}"/>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Sheet1!$C$2:$C$3</c:f>
              <c:numCache>
                <c:formatCode>0</c:formatCode>
                <c:ptCount val="2"/>
                <c:pt idx="0">
                  <c:v>12</c:v>
                </c:pt>
                <c:pt idx="1">
                  <c:v>11</c:v>
                </c:pt>
              </c:numCache>
            </c:numRef>
          </c:val>
          <c:extLst>
            <c:ext xmlns:c16="http://schemas.microsoft.com/office/drawing/2014/chart" uri="{C3380CC4-5D6E-409C-BE32-E72D297353CC}">
              <c16:uniqueId val="{00000001-E84F-4BFA-B73A-CA6931E7598F}"/>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Sheet1!$D$2:$D$3</c:f>
              <c:numCache>
                <c:formatCode>0</c:formatCode>
                <c:ptCount val="2"/>
                <c:pt idx="0">
                  <c:v>2</c:v>
                </c:pt>
                <c:pt idx="1">
                  <c:v>1</c:v>
                </c:pt>
              </c:numCache>
            </c:numRef>
          </c:val>
          <c:extLst>
            <c:ext xmlns:c16="http://schemas.microsoft.com/office/drawing/2014/chart" uri="{C3380CC4-5D6E-409C-BE32-E72D297353CC}">
              <c16:uniqueId val="{00000002-E84F-4BFA-B73A-CA6931E7598F}"/>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2019</c:v>
                </c:pt>
                <c:pt idx="1">
                  <c:v>2020-21</c:v>
                </c:pt>
              </c:strCache>
            </c:strRef>
          </c:cat>
          <c:val>
            <c:numRef>
              <c:f>Sheet1!$E$2:$E$3</c:f>
              <c:numCache>
                <c:formatCode>0</c:formatCode>
                <c:ptCount val="2"/>
                <c:pt idx="0">
                  <c:v>48</c:v>
                </c:pt>
                <c:pt idx="1">
                  <c:v>45</c:v>
                </c:pt>
              </c:numCache>
            </c:numRef>
          </c:val>
          <c:extLst>
            <c:ext xmlns:c16="http://schemas.microsoft.com/office/drawing/2014/chart" uri="{C3380CC4-5D6E-409C-BE32-E72D297353CC}">
              <c16:uniqueId val="{00000003-E84F-4BFA-B73A-CA6931E7598F}"/>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73789518245703167"/>
          <c:h val="6.56980298013289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Catholic (219)</c:v>
                </c:pt>
                <c:pt idx="1">
                  <c:v>Protestant (233)</c:v>
                </c:pt>
                <c:pt idx="2">
                  <c:v>Tyrone/Fermanagh (65)</c:v>
                </c:pt>
                <c:pt idx="3">
                  <c:v>Greater Belfast (116)</c:v>
                </c:pt>
                <c:pt idx="4">
                  <c:v>Down (77)</c:v>
                </c:pt>
                <c:pt idx="5">
                  <c:v>Derry/L'derry (65)</c:v>
                </c:pt>
                <c:pt idx="6">
                  <c:v>Belfast (81)</c:v>
                </c:pt>
                <c:pt idx="7">
                  <c:v>Armagh (40)</c:v>
                </c:pt>
                <c:pt idx="8">
                  <c:v>Antrim (55)</c:v>
                </c:pt>
                <c:pt idx="9">
                  <c:v>(500)</c:v>
                </c:pt>
              </c:strCache>
            </c:strRef>
          </c:cat>
          <c:val>
            <c:numRef>
              <c:f>Sheet1!$B$2:$B$11</c:f>
              <c:numCache>
                <c:formatCode>0</c:formatCode>
                <c:ptCount val="10"/>
                <c:pt idx="0">
                  <c:v>48</c:v>
                </c:pt>
                <c:pt idx="1">
                  <c:v>39</c:v>
                </c:pt>
                <c:pt idx="2">
                  <c:v>48</c:v>
                </c:pt>
                <c:pt idx="3">
                  <c:v>42</c:v>
                </c:pt>
                <c:pt idx="4">
                  <c:v>38</c:v>
                </c:pt>
                <c:pt idx="5">
                  <c:v>55</c:v>
                </c:pt>
                <c:pt idx="6">
                  <c:v>38</c:v>
                </c:pt>
                <c:pt idx="7">
                  <c:v>55</c:v>
                </c:pt>
                <c:pt idx="8">
                  <c:v>38</c:v>
                </c:pt>
                <c:pt idx="9">
                  <c:v>44</c:v>
                </c:pt>
              </c:numCache>
            </c:numRef>
          </c:val>
          <c:extLst>
            <c:ext xmlns:c16="http://schemas.microsoft.com/office/drawing/2014/chart" uri="{C3380CC4-5D6E-409C-BE32-E72D297353CC}">
              <c16:uniqueId val="{00000000-A23B-459E-839D-312082E9A008}"/>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Catholic (219)</c:v>
                </c:pt>
                <c:pt idx="1">
                  <c:v>Protestant (233)</c:v>
                </c:pt>
                <c:pt idx="2">
                  <c:v>Tyrone/Fermanagh (65)</c:v>
                </c:pt>
                <c:pt idx="3">
                  <c:v>Greater Belfast (116)</c:v>
                </c:pt>
                <c:pt idx="4">
                  <c:v>Down (77)</c:v>
                </c:pt>
                <c:pt idx="5">
                  <c:v>Derry/L'derry (65)</c:v>
                </c:pt>
                <c:pt idx="6">
                  <c:v>Belfast (81)</c:v>
                </c:pt>
                <c:pt idx="7">
                  <c:v>Armagh (40)</c:v>
                </c:pt>
                <c:pt idx="8">
                  <c:v>Antrim (55)</c:v>
                </c:pt>
                <c:pt idx="9">
                  <c:v>(500)</c:v>
                </c:pt>
              </c:strCache>
            </c:strRef>
          </c:cat>
          <c:val>
            <c:numRef>
              <c:f>Sheet1!$C$2:$C$11</c:f>
              <c:numCache>
                <c:formatCode>0</c:formatCode>
                <c:ptCount val="10"/>
                <c:pt idx="0">
                  <c:v>8</c:v>
                </c:pt>
                <c:pt idx="1">
                  <c:v>13</c:v>
                </c:pt>
                <c:pt idx="2">
                  <c:v>3</c:v>
                </c:pt>
                <c:pt idx="3">
                  <c:v>16</c:v>
                </c:pt>
                <c:pt idx="4">
                  <c:v>10</c:v>
                </c:pt>
                <c:pt idx="5">
                  <c:v>8</c:v>
                </c:pt>
                <c:pt idx="6">
                  <c:v>10</c:v>
                </c:pt>
                <c:pt idx="7">
                  <c:v>8</c:v>
                </c:pt>
                <c:pt idx="8">
                  <c:v>15</c:v>
                </c:pt>
                <c:pt idx="9">
                  <c:v>11</c:v>
                </c:pt>
              </c:numCache>
            </c:numRef>
          </c:val>
          <c:extLst>
            <c:ext xmlns:c16="http://schemas.microsoft.com/office/drawing/2014/chart" uri="{C3380CC4-5D6E-409C-BE32-E72D297353CC}">
              <c16:uniqueId val="{00000001-A23B-459E-839D-312082E9A008}"/>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Catholic (219)</c:v>
                </c:pt>
                <c:pt idx="1">
                  <c:v>Protestant (233)</c:v>
                </c:pt>
                <c:pt idx="2">
                  <c:v>Tyrone/Fermanagh (65)</c:v>
                </c:pt>
                <c:pt idx="3">
                  <c:v>Greater Belfast (116)</c:v>
                </c:pt>
                <c:pt idx="4">
                  <c:v>Down (77)</c:v>
                </c:pt>
                <c:pt idx="5">
                  <c:v>Derry/L'derry (65)</c:v>
                </c:pt>
                <c:pt idx="6">
                  <c:v>Belfast (81)</c:v>
                </c:pt>
                <c:pt idx="7">
                  <c:v>Armagh (40)</c:v>
                </c:pt>
                <c:pt idx="8">
                  <c:v>Antrim (55)</c:v>
                </c:pt>
                <c:pt idx="9">
                  <c:v>(500)</c:v>
                </c:pt>
              </c:strCache>
            </c:strRef>
          </c:cat>
          <c:val>
            <c:numRef>
              <c:f>Sheet1!$D$2:$D$11</c:f>
              <c:numCache>
                <c:formatCode>General</c:formatCode>
                <c:ptCount val="10"/>
                <c:pt idx="0" formatCode="0">
                  <c:v>1</c:v>
                </c:pt>
                <c:pt idx="4" formatCode="0">
                  <c:v>1</c:v>
                </c:pt>
                <c:pt idx="9" formatCode="0">
                  <c:v>1</c:v>
                </c:pt>
              </c:numCache>
            </c:numRef>
          </c:val>
          <c:extLst>
            <c:ext xmlns:c16="http://schemas.microsoft.com/office/drawing/2014/chart" uri="{C3380CC4-5D6E-409C-BE32-E72D297353CC}">
              <c16:uniqueId val="{00000002-A23B-459E-839D-312082E9A008}"/>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Catholic (219)</c:v>
                </c:pt>
                <c:pt idx="1">
                  <c:v>Protestant (233)</c:v>
                </c:pt>
                <c:pt idx="2">
                  <c:v>Tyrone/Fermanagh (65)</c:v>
                </c:pt>
                <c:pt idx="3">
                  <c:v>Greater Belfast (116)</c:v>
                </c:pt>
                <c:pt idx="4">
                  <c:v>Down (77)</c:v>
                </c:pt>
                <c:pt idx="5">
                  <c:v>Derry/L'derry (65)</c:v>
                </c:pt>
                <c:pt idx="6">
                  <c:v>Belfast (81)</c:v>
                </c:pt>
                <c:pt idx="7">
                  <c:v>Armagh (40)</c:v>
                </c:pt>
                <c:pt idx="8">
                  <c:v>Antrim (55)</c:v>
                </c:pt>
                <c:pt idx="9">
                  <c:v>(500)</c:v>
                </c:pt>
              </c:strCache>
            </c:strRef>
          </c:cat>
          <c:val>
            <c:numRef>
              <c:f>Sheet1!$E$2:$E$11</c:f>
              <c:numCache>
                <c:formatCode>0</c:formatCode>
                <c:ptCount val="10"/>
                <c:pt idx="0">
                  <c:v>43</c:v>
                </c:pt>
                <c:pt idx="1">
                  <c:v>48</c:v>
                </c:pt>
                <c:pt idx="2">
                  <c:v>49</c:v>
                </c:pt>
                <c:pt idx="3">
                  <c:v>42</c:v>
                </c:pt>
                <c:pt idx="4">
                  <c:v>51</c:v>
                </c:pt>
                <c:pt idx="5">
                  <c:v>35</c:v>
                </c:pt>
                <c:pt idx="6">
                  <c:v>52</c:v>
                </c:pt>
                <c:pt idx="7">
                  <c:v>38</c:v>
                </c:pt>
                <c:pt idx="8">
                  <c:v>47</c:v>
                </c:pt>
                <c:pt idx="9">
                  <c:v>45</c:v>
                </c:pt>
              </c:numCache>
            </c:numRef>
          </c:val>
          <c:extLst>
            <c:ext xmlns:c16="http://schemas.microsoft.com/office/drawing/2014/chart" uri="{C3380CC4-5D6E-409C-BE32-E72D297353CC}">
              <c16:uniqueId val="{00000003-A23B-459E-839D-312082E9A008}"/>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disability or illness (352)</c:v>
                </c:pt>
                <c:pt idx="1">
                  <c:v>Living with a disibility or illness (141)</c:v>
                </c:pt>
                <c:pt idx="2">
                  <c:v>C2DE (273)</c:v>
                </c:pt>
                <c:pt idx="3">
                  <c:v>ABC1 (219)</c:v>
                </c:pt>
                <c:pt idx="4">
                  <c:v>(500)</c:v>
                </c:pt>
              </c:strCache>
            </c:strRef>
          </c:cat>
          <c:val>
            <c:numRef>
              <c:f>Sheet1!$B$2:$B$6</c:f>
              <c:numCache>
                <c:formatCode>0</c:formatCode>
                <c:ptCount val="5"/>
                <c:pt idx="0">
                  <c:v>46</c:v>
                </c:pt>
                <c:pt idx="1">
                  <c:v>40</c:v>
                </c:pt>
                <c:pt idx="2">
                  <c:v>41</c:v>
                </c:pt>
                <c:pt idx="3">
                  <c:v>47</c:v>
                </c:pt>
                <c:pt idx="4">
                  <c:v>44</c:v>
                </c:pt>
              </c:numCache>
            </c:numRef>
          </c:val>
          <c:extLst>
            <c:ext xmlns:c16="http://schemas.microsoft.com/office/drawing/2014/chart" uri="{C3380CC4-5D6E-409C-BE32-E72D297353CC}">
              <c16:uniqueId val="{00000000-A23B-459E-839D-312082E9A008}"/>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disability or illness (352)</c:v>
                </c:pt>
                <c:pt idx="1">
                  <c:v>Living with a disibility or illness (141)</c:v>
                </c:pt>
                <c:pt idx="2">
                  <c:v>C2DE (273)</c:v>
                </c:pt>
                <c:pt idx="3">
                  <c:v>ABC1 (219)</c:v>
                </c:pt>
                <c:pt idx="4">
                  <c:v>(500)</c:v>
                </c:pt>
              </c:strCache>
            </c:strRef>
          </c:cat>
          <c:val>
            <c:numRef>
              <c:f>Sheet1!$C$2:$C$6</c:f>
              <c:numCache>
                <c:formatCode>0</c:formatCode>
                <c:ptCount val="5"/>
                <c:pt idx="0">
                  <c:v>12</c:v>
                </c:pt>
                <c:pt idx="1">
                  <c:v>7</c:v>
                </c:pt>
                <c:pt idx="2">
                  <c:v>9</c:v>
                </c:pt>
                <c:pt idx="3">
                  <c:v>13</c:v>
                </c:pt>
                <c:pt idx="4">
                  <c:v>11</c:v>
                </c:pt>
              </c:numCache>
            </c:numRef>
          </c:val>
          <c:extLst>
            <c:ext xmlns:c16="http://schemas.microsoft.com/office/drawing/2014/chart" uri="{C3380CC4-5D6E-409C-BE32-E72D297353CC}">
              <c16:uniqueId val="{00000001-A23B-459E-839D-312082E9A008}"/>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disability or illness (352)</c:v>
                </c:pt>
                <c:pt idx="1">
                  <c:v>Living with a disibility or illness (141)</c:v>
                </c:pt>
                <c:pt idx="2">
                  <c:v>C2DE (273)</c:v>
                </c:pt>
                <c:pt idx="3">
                  <c:v>ABC1 (219)</c:v>
                </c:pt>
                <c:pt idx="4">
                  <c:v>(500)</c:v>
                </c:pt>
              </c:strCache>
            </c:strRef>
          </c:cat>
          <c:val>
            <c:numRef>
              <c:f>Sheet1!$D$2:$D$6</c:f>
              <c:numCache>
                <c:formatCode>General</c:formatCode>
                <c:ptCount val="5"/>
                <c:pt idx="0" formatCode="0">
                  <c:v>1</c:v>
                </c:pt>
                <c:pt idx="2" formatCode="0">
                  <c:v>1</c:v>
                </c:pt>
                <c:pt idx="4" formatCode="0">
                  <c:v>1</c:v>
                </c:pt>
              </c:numCache>
            </c:numRef>
          </c:val>
          <c:extLst>
            <c:ext xmlns:c16="http://schemas.microsoft.com/office/drawing/2014/chart" uri="{C3380CC4-5D6E-409C-BE32-E72D297353CC}">
              <c16:uniqueId val="{00000002-A23B-459E-839D-312082E9A008}"/>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disability or illness (352)</c:v>
                </c:pt>
                <c:pt idx="1">
                  <c:v>Living with a disibility or illness (141)</c:v>
                </c:pt>
                <c:pt idx="2">
                  <c:v>C2DE (273)</c:v>
                </c:pt>
                <c:pt idx="3">
                  <c:v>ABC1 (219)</c:v>
                </c:pt>
                <c:pt idx="4">
                  <c:v>(500)</c:v>
                </c:pt>
              </c:strCache>
            </c:strRef>
          </c:cat>
          <c:val>
            <c:numRef>
              <c:f>Sheet1!$E$2:$E$6</c:f>
              <c:numCache>
                <c:formatCode>0</c:formatCode>
                <c:ptCount val="5"/>
                <c:pt idx="0">
                  <c:v>42</c:v>
                </c:pt>
                <c:pt idx="1">
                  <c:v>53</c:v>
                </c:pt>
                <c:pt idx="2">
                  <c:v>50</c:v>
                </c:pt>
                <c:pt idx="3">
                  <c:v>40</c:v>
                </c:pt>
                <c:pt idx="4">
                  <c:v>45</c:v>
                </c:pt>
              </c:numCache>
            </c:numRef>
          </c:val>
          <c:extLst>
            <c:ext xmlns:c16="http://schemas.microsoft.com/office/drawing/2014/chart" uri="{C3380CC4-5D6E-409C-BE32-E72D297353CC}">
              <c16:uniqueId val="{00000003-A23B-459E-839D-312082E9A008}"/>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3321939443916"/>
          <c:y val="4.0421365975973449E-2"/>
          <c:w val="0.52606678060556089"/>
          <c:h val="0.82642191630838635"/>
        </c:manualLayout>
      </c:layout>
      <c:barChart>
        <c:barDir val="bar"/>
        <c:grouping val="percentStacked"/>
        <c:varyColors val="0"/>
        <c:ser>
          <c:idx val="0"/>
          <c:order val="0"/>
          <c:tx>
            <c:strRef>
              <c:f>Sheet1!$B$1</c:f>
              <c:strCache>
                <c:ptCount val="1"/>
                <c:pt idx="0">
                  <c:v>Strongly agree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Sheet1!$B$2:$B$3</c:f>
              <c:numCache>
                <c:formatCode>0</c:formatCode>
                <c:ptCount val="2"/>
                <c:pt idx="0">
                  <c:v>10</c:v>
                </c:pt>
                <c:pt idx="1">
                  <c:v>19</c:v>
                </c:pt>
              </c:numCache>
            </c:numRef>
          </c:val>
          <c:extLst>
            <c:ext xmlns:c16="http://schemas.microsoft.com/office/drawing/2014/chart" uri="{C3380CC4-5D6E-409C-BE32-E72D297353CC}">
              <c16:uniqueId val="{00000000-FD65-4658-8EE9-86856DF8F306}"/>
            </c:ext>
          </c:extLst>
        </c:ser>
        <c:ser>
          <c:idx val="1"/>
          <c:order val="1"/>
          <c:tx>
            <c:strRef>
              <c:f>Sheet1!$C$1</c:f>
              <c:strCache>
                <c:ptCount val="1"/>
                <c:pt idx="0">
                  <c:v>Tend to agree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Sheet1!$C$2:$C$3</c:f>
              <c:numCache>
                <c:formatCode>0</c:formatCode>
                <c:ptCount val="2"/>
                <c:pt idx="0">
                  <c:v>14</c:v>
                </c:pt>
                <c:pt idx="1">
                  <c:v>24</c:v>
                </c:pt>
              </c:numCache>
            </c:numRef>
          </c:val>
          <c:extLst>
            <c:ext xmlns:c16="http://schemas.microsoft.com/office/drawing/2014/chart" uri="{C3380CC4-5D6E-409C-BE32-E72D297353CC}">
              <c16:uniqueId val="{00000001-FD65-4658-8EE9-86856DF8F306}"/>
            </c:ext>
          </c:extLst>
        </c:ser>
        <c:ser>
          <c:idx val="2"/>
          <c:order val="2"/>
          <c:tx>
            <c:strRef>
              <c:f>Sheet1!$D$1</c:f>
              <c:strCache>
                <c:ptCount val="1"/>
                <c:pt idx="0">
                  <c:v>Neither agree nor disagree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Sheet1!$D$2:$D$3</c:f>
              <c:numCache>
                <c:formatCode>0</c:formatCode>
                <c:ptCount val="2"/>
                <c:pt idx="0">
                  <c:v>21</c:v>
                </c:pt>
                <c:pt idx="1">
                  <c:v>26</c:v>
                </c:pt>
              </c:numCache>
            </c:numRef>
          </c:val>
          <c:extLst>
            <c:ext xmlns:c16="http://schemas.microsoft.com/office/drawing/2014/chart" uri="{C3380CC4-5D6E-409C-BE32-E72D297353CC}">
              <c16:uniqueId val="{00000002-FD65-4658-8EE9-86856DF8F306}"/>
            </c:ext>
          </c:extLst>
        </c:ser>
        <c:ser>
          <c:idx val="3"/>
          <c:order val="3"/>
          <c:tx>
            <c:strRef>
              <c:f>Sheet1!$E$1</c:f>
              <c:strCache>
                <c:ptCount val="1"/>
                <c:pt idx="0">
                  <c:v>Tend to disagree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Sheet1!$E$2:$E$3</c:f>
              <c:numCache>
                <c:formatCode>0</c:formatCode>
                <c:ptCount val="2"/>
                <c:pt idx="0">
                  <c:v>24</c:v>
                </c:pt>
                <c:pt idx="1">
                  <c:v>14</c:v>
                </c:pt>
              </c:numCache>
            </c:numRef>
          </c:val>
          <c:extLst>
            <c:ext xmlns:c16="http://schemas.microsoft.com/office/drawing/2014/chart" uri="{C3380CC4-5D6E-409C-BE32-E72D297353CC}">
              <c16:uniqueId val="{00000003-FD65-4658-8EE9-86856DF8F306}"/>
            </c:ext>
          </c:extLst>
        </c:ser>
        <c:ser>
          <c:idx val="4"/>
          <c:order val="4"/>
          <c:tx>
            <c:strRef>
              <c:f>Sheet1!$F$1</c:f>
              <c:strCache>
                <c:ptCount val="1"/>
                <c:pt idx="0">
                  <c:v>Strongly disagree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Sheet1!$F$2:$F$3</c:f>
              <c:numCache>
                <c:formatCode>0</c:formatCode>
                <c:ptCount val="2"/>
                <c:pt idx="0">
                  <c:v>28</c:v>
                </c:pt>
                <c:pt idx="1">
                  <c:v>14</c:v>
                </c:pt>
              </c:numCache>
            </c:numRef>
          </c:val>
          <c:extLst>
            <c:ext xmlns:c16="http://schemas.microsoft.com/office/drawing/2014/chart" uri="{C3380CC4-5D6E-409C-BE32-E72D297353CC}">
              <c16:uniqueId val="{00000004-FD65-4658-8EE9-86856DF8F306}"/>
            </c:ext>
          </c:extLst>
        </c:ser>
        <c:ser>
          <c:idx val="5"/>
          <c:order val="5"/>
          <c:tx>
            <c:strRef>
              <c:f>Sheet1!$G$1</c:f>
              <c:strCache>
                <c:ptCount val="1"/>
                <c:pt idx="0">
                  <c:v>Don't know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Public figures show leadership on equality matters (%)</c:v>
                </c:pt>
                <c:pt idx="1">
                  <c:v>When planning public services, the needs of different groups of people are taken into account (%)</c:v>
                </c:pt>
              </c:strCache>
            </c:strRef>
          </c:cat>
          <c:val>
            <c:numRef>
              <c:f>Sheet1!$G$2:$G$3</c:f>
              <c:numCache>
                <c:formatCode>0</c:formatCode>
                <c:ptCount val="2"/>
                <c:pt idx="0">
                  <c:v>4</c:v>
                </c:pt>
                <c:pt idx="1">
                  <c:v>4</c:v>
                </c:pt>
              </c:numCache>
            </c:numRef>
          </c:val>
          <c:extLst>
            <c:ext xmlns:c16="http://schemas.microsoft.com/office/drawing/2014/chart" uri="{C3380CC4-5D6E-409C-BE32-E72D297353CC}">
              <c16:uniqueId val="{00000005-FD65-4658-8EE9-86856DF8F306}"/>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92-46A4-ADC9-2DF6F854F6B0}"/>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1-271A-4E84-B6DA-9B181572BD22}"/>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2-271A-4E84-B6DA-9B181572BD22}"/>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3-271A-4E84-B6DA-9B181572BD22}"/>
              </c:ext>
            </c:extLst>
          </c:dPt>
          <c:dLbls>
            <c:dLbl>
              <c:idx val="3"/>
              <c:layout>
                <c:manualLayout>
                  <c:x val="2.8815852803178367E-2"/>
                  <c:y val="-3.27600327600327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1A-4E84-B6DA-9B181572BD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Protestant</c:v>
                </c:pt>
                <c:pt idx="1">
                  <c:v>Catholic</c:v>
                </c:pt>
                <c:pt idx="2">
                  <c:v>Other</c:v>
                </c:pt>
                <c:pt idx="3">
                  <c:v>None</c:v>
                </c:pt>
              </c:strCache>
            </c:strRef>
          </c:cat>
          <c:val>
            <c:numRef>
              <c:f>Sheet1!$B$2:$B$5</c:f>
              <c:numCache>
                <c:formatCode>0%</c:formatCode>
                <c:ptCount val="4"/>
                <c:pt idx="0">
                  <c:v>0.48</c:v>
                </c:pt>
                <c:pt idx="1">
                  <c:v>0.45</c:v>
                </c:pt>
                <c:pt idx="2">
                  <c:v>0.04</c:v>
                </c:pt>
                <c:pt idx="3">
                  <c:v>0.03</c:v>
                </c:pt>
              </c:numCache>
            </c:numRef>
          </c:val>
          <c:extLst>
            <c:ext xmlns:c16="http://schemas.microsoft.com/office/drawing/2014/chart" uri="{C3380CC4-5D6E-409C-BE32-E72D297353CC}">
              <c16:uniqueId val="{00000000-271A-4E84-B6DA-9B181572BD22}"/>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48</c:v>
                </c:pt>
                <c:pt idx="1">
                  <c:v>49</c:v>
                </c:pt>
                <c:pt idx="2">
                  <c:v>43</c:v>
                </c:pt>
              </c:numCache>
            </c:numRef>
          </c:val>
          <c:smooth val="0"/>
          <c:extLst>
            <c:ext xmlns:c16="http://schemas.microsoft.com/office/drawing/2014/chart" uri="{C3380CC4-5D6E-409C-BE32-E72D297353CC}">
              <c16:uniqueId val="{00000000-33E8-4413-BE26-BD606E7DD467}"/>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25</c:v>
                </c:pt>
                <c:pt idx="1">
                  <c:v>25</c:v>
                </c:pt>
                <c:pt idx="2">
                  <c:v>28</c:v>
                </c:pt>
              </c:numCache>
            </c:numRef>
          </c:val>
          <c:smooth val="0"/>
          <c:extLst>
            <c:ext xmlns:c16="http://schemas.microsoft.com/office/drawing/2014/chart" uri="{C3380CC4-5D6E-409C-BE32-E72D297353CC}">
              <c16:uniqueId val="{00000001-33E8-4413-BE26-BD606E7DD467}"/>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(113)</c:v>
                </c:pt>
                <c:pt idx="4">
                  <c:v>Down (80)</c:v>
                </c:pt>
                <c:pt idx="5">
                  <c:v>Derry/L'derry (65)</c:v>
                </c:pt>
                <c:pt idx="6">
                  <c:v>Belfast (80)</c:v>
                </c:pt>
                <c:pt idx="7">
                  <c:v>Armagh (39)</c:v>
                </c:pt>
                <c:pt idx="8">
                  <c:v>Antrim (56)</c:v>
                </c:pt>
                <c:pt idx="9">
                  <c:v>(500)</c:v>
                </c:pt>
              </c:strCache>
            </c:strRef>
          </c:cat>
          <c:val>
            <c:numRef>
              <c:f>Sheet1!$B$2:$B$11</c:f>
              <c:numCache>
                <c:formatCode>0</c:formatCode>
                <c:ptCount val="10"/>
                <c:pt idx="0">
                  <c:v>38</c:v>
                </c:pt>
                <c:pt idx="1">
                  <c:v>48</c:v>
                </c:pt>
                <c:pt idx="2">
                  <c:v>41</c:v>
                </c:pt>
                <c:pt idx="3">
                  <c:v>54</c:v>
                </c:pt>
                <c:pt idx="4">
                  <c:v>35</c:v>
                </c:pt>
                <c:pt idx="5">
                  <c:v>39</c:v>
                </c:pt>
                <c:pt idx="6">
                  <c:v>34</c:v>
                </c:pt>
                <c:pt idx="7">
                  <c:v>54</c:v>
                </c:pt>
                <c:pt idx="8">
                  <c:v>45</c:v>
                </c:pt>
                <c:pt idx="9">
                  <c:v>43</c:v>
                </c:pt>
              </c:numCache>
            </c:numRef>
          </c:val>
          <c:extLst>
            <c:ext xmlns:c16="http://schemas.microsoft.com/office/drawing/2014/chart" uri="{C3380CC4-5D6E-409C-BE32-E72D297353CC}">
              <c16:uniqueId val="{00000000-0D38-4FCE-8786-0356A337EADC}"/>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(113)</c:v>
                </c:pt>
                <c:pt idx="4">
                  <c:v>Down (80)</c:v>
                </c:pt>
                <c:pt idx="5">
                  <c:v>Derry/L'derry (65)</c:v>
                </c:pt>
                <c:pt idx="6">
                  <c:v>Belfast (80)</c:v>
                </c:pt>
                <c:pt idx="7">
                  <c:v>Armagh (39)</c:v>
                </c:pt>
                <c:pt idx="8">
                  <c:v>Antrim (56)</c:v>
                </c:pt>
                <c:pt idx="9">
                  <c:v>(500)</c:v>
                </c:pt>
              </c:strCache>
            </c:strRef>
          </c:cat>
          <c:val>
            <c:numRef>
              <c:f>Sheet1!$C$2:$C$11</c:f>
              <c:numCache>
                <c:formatCode>0</c:formatCode>
                <c:ptCount val="10"/>
                <c:pt idx="0">
                  <c:v>27</c:v>
                </c:pt>
                <c:pt idx="1">
                  <c:v>23</c:v>
                </c:pt>
                <c:pt idx="2">
                  <c:v>25</c:v>
                </c:pt>
                <c:pt idx="3">
                  <c:v>27</c:v>
                </c:pt>
                <c:pt idx="4">
                  <c:v>25</c:v>
                </c:pt>
                <c:pt idx="5">
                  <c:v>25</c:v>
                </c:pt>
                <c:pt idx="6">
                  <c:v>28</c:v>
                </c:pt>
                <c:pt idx="7">
                  <c:v>26</c:v>
                </c:pt>
                <c:pt idx="8">
                  <c:v>21</c:v>
                </c:pt>
                <c:pt idx="9">
                  <c:v>26</c:v>
                </c:pt>
              </c:numCache>
            </c:numRef>
          </c:val>
          <c:extLst>
            <c:ext xmlns:c16="http://schemas.microsoft.com/office/drawing/2014/chart" uri="{C3380CC4-5D6E-409C-BE32-E72D297353CC}">
              <c16:uniqueId val="{00000001-0D38-4FCE-8786-0356A337EADC}"/>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(113)</c:v>
                </c:pt>
                <c:pt idx="4">
                  <c:v>Down (80)</c:v>
                </c:pt>
                <c:pt idx="5">
                  <c:v>Derry/L'derry (65)</c:v>
                </c:pt>
                <c:pt idx="6">
                  <c:v>Belfast (80)</c:v>
                </c:pt>
                <c:pt idx="7">
                  <c:v>Armagh (39)</c:v>
                </c:pt>
                <c:pt idx="8">
                  <c:v>Antrim (56)</c:v>
                </c:pt>
                <c:pt idx="9">
                  <c:v>(500)</c:v>
                </c:pt>
              </c:strCache>
            </c:strRef>
          </c:cat>
          <c:val>
            <c:numRef>
              <c:f>Sheet1!$D$2:$D$11</c:f>
              <c:numCache>
                <c:formatCode>0</c:formatCode>
                <c:ptCount val="10"/>
                <c:pt idx="0">
                  <c:v>4</c:v>
                </c:pt>
                <c:pt idx="1">
                  <c:v>4</c:v>
                </c:pt>
                <c:pt idx="2">
                  <c:v>3</c:v>
                </c:pt>
                <c:pt idx="3">
                  <c:v>2</c:v>
                </c:pt>
                <c:pt idx="4">
                  <c:v>8</c:v>
                </c:pt>
                <c:pt idx="5">
                  <c:v>5</c:v>
                </c:pt>
                <c:pt idx="6">
                  <c:v>3</c:v>
                </c:pt>
                <c:pt idx="7">
                  <c:v>3</c:v>
                </c:pt>
                <c:pt idx="8">
                  <c:v>7</c:v>
                </c:pt>
                <c:pt idx="9">
                  <c:v>4</c:v>
                </c:pt>
              </c:numCache>
            </c:numRef>
          </c:val>
          <c:extLst>
            <c:ext xmlns:c16="http://schemas.microsoft.com/office/drawing/2014/chart" uri="{C3380CC4-5D6E-409C-BE32-E72D297353CC}">
              <c16:uniqueId val="{00000002-0D38-4FCE-8786-0356A337EADC}"/>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(113)</c:v>
                </c:pt>
                <c:pt idx="4">
                  <c:v>Down (80)</c:v>
                </c:pt>
                <c:pt idx="5">
                  <c:v>Derry/L'derry (65)</c:v>
                </c:pt>
                <c:pt idx="6">
                  <c:v>Belfast (80)</c:v>
                </c:pt>
                <c:pt idx="7">
                  <c:v>Armagh (39)</c:v>
                </c:pt>
                <c:pt idx="8">
                  <c:v>Antrim (56)</c:v>
                </c:pt>
                <c:pt idx="9">
                  <c:v>(500)</c:v>
                </c:pt>
              </c:strCache>
            </c:strRef>
          </c:cat>
          <c:val>
            <c:numRef>
              <c:f>Sheet1!$E$2:$E$11</c:f>
              <c:numCache>
                <c:formatCode>0</c:formatCode>
                <c:ptCount val="10"/>
                <c:pt idx="0">
                  <c:v>31</c:v>
                </c:pt>
                <c:pt idx="1">
                  <c:v>25</c:v>
                </c:pt>
                <c:pt idx="2">
                  <c:v>31</c:v>
                </c:pt>
                <c:pt idx="3">
                  <c:v>18</c:v>
                </c:pt>
                <c:pt idx="4">
                  <c:v>33</c:v>
                </c:pt>
                <c:pt idx="5">
                  <c:v>32</c:v>
                </c:pt>
                <c:pt idx="6">
                  <c:v>36</c:v>
                </c:pt>
                <c:pt idx="7">
                  <c:v>18</c:v>
                </c:pt>
                <c:pt idx="8">
                  <c:v>27</c:v>
                </c:pt>
                <c:pt idx="9">
                  <c:v>28</c:v>
                </c:pt>
              </c:numCache>
            </c:numRef>
          </c:val>
          <c:extLst>
            <c:ext xmlns:c16="http://schemas.microsoft.com/office/drawing/2014/chart" uri="{C3380CC4-5D6E-409C-BE32-E72D297353CC}">
              <c16:uniqueId val="{00000003-0D38-4FCE-8786-0356A337EADC}"/>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Catholic (219)</c:v>
                </c:pt>
                <c:pt idx="1">
                  <c:v>Protestant (234)</c:v>
                </c:pt>
                <c:pt idx="2">
                  <c:v>60+ (123)</c:v>
                </c:pt>
                <c:pt idx="3">
                  <c:v>45-59 (120)</c:v>
                </c:pt>
                <c:pt idx="4">
                  <c:v>30-44 (131)</c:v>
                </c:pt>
                <c:pt idx="5">
                  <c:v>16-29 (125)</c:v>
                </c:pt>
                <c:pt idx="6">
                  <c:v>(500)</c:v>
                </c:pt>
              </c:strCache>
            </c:strRef>
          </c:cat>
          <c:val>
            <c:numRef>
              <c:f>Sheet1!$B$2:$B$8</c:f>
              <c:numCache>
                <c:formatCode>0</c:formatCode>
                <c:ptCount val="7"/>
                <c:pt idx="0">
                  <c:v>37</c:v>
                </c:pt>
                <c:pt idx="1">
                  <c:v>47</c:v>
                </c:pt>
                <c:pt idx="2">
                  <c:v>50</c:v>
                </c:pt>
                <c:pt idx="3">
                  <c:v>42</c:v>
                </c:pt>
                <c:pt idx="4">
                  <c:v>41</c:v>
                </c:pt>
                <c:pt idx="5">
                  <c:v>38</c:v>
                </c:pt>
                <c:pt idx="6">
                  <c:v>43</c:v>
                </c:pt>
              </c:numCache>
            </c:numRef>
          </c:val>
          <c:extLst>
            <c:ext xmlns:c16="http://schemas.microsoft.com/office/drawing/2014/chart" uri="{C3380CC4-5D6E-409C-BE32-E72D297353CC}">
              <c16:uniqueId val="{00000000-3F39-40AD-943B-7F8C0EA05A92}"/>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Catholic (219)</c:v>
                </c:pt>
                <c:pt idx="1">
                  <c:v>Protestant (234)</c:v>
                </c:pt>
                <c:pt idx="2">
                  <c:v>60+ (123)</c:v>
                </c:pt>
                <c:pt idx="3">
                  <c:v>45-59 (120)</c:v>
                </c:pt>
                <c:pt idx="4">
                  <c:v>30-44 (131)</c:v>
                </c:pt>
                <c:pt idx="5">
                  <c:v>16-29 (125)</c:v>
                </c:pt>
                <c:pt idx="6">
                  <c:v>(500)</c:v>
                </c:pt>
              </c:strCache>
            </c:strRef>
          </c:cat>
          <c:val>
            <c:numRef>
              <c:f>Sheet1!$C$2:$C$8</c:f>
              <c:numCache>
                <c:formatCode>0</c:formatCode>
                <c:ptCount val="7"/>
                <c:pt idx="0">
                  <c:v>27</c:v>
                </c:pt>
                <c:pt idx="1">
                  <c:v>26</c:v>
                </c:pt>
                <c:pt idx="2">
                  <c:v>28</c:v>
                </c:pt>
                <c:pt idx="3">
                  <c:v>24</c:v>
                </c:pt>
                <c:pt idx="4">
                  <c:v>28</c:v>
                </c:pt>
                <c:pt idx="5">
                  <c:v>22</c:v>
                </c:pt>
                <c:pt idx="6">
                  <c:v>26</c:v>
                </c:pt>
              </c:numCache>
            </c:numRef>
          </c:val>
          <c:extLst>
            <c:ext xmlns:c16="http://schemas.microsoft.com/office/drawing/2014/chart" uri="{C3380CC4-5D6E-409C-BE32-E72D297353CC}">
              <c16:uniqueId val="{00000001-3F39-40AD-943B-7F8C0EA05A92}"/>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Catholic (219)</c:v>
                </c:pt>
                <c:pt idx="1">
                  <c:v>Protestant (234)</c:v>
                </c:pt>
                <c:pt idx="2">
                  <c:v>60+ (123)</c:v>
                </c:pt>
                <c:pt idx="3">
                  <c:v>45-59 (120)</c:v>
                </c:pt>
                <c:pt idx="4">
                  <c:v>30-44 (131)</c:v>
                </c:pt>
                <c:pt idx="5">
                  <c:v>16-29 (125)</c:v>
                </c:pt>
                <c:pt idx="6">
                  <c:v>(500)</c:v>
                </c:pt>
              </c:strCache>
            </c:strRef>
          </c:cat>
          <c:val>
            <c:numRef>
              <c:f>Sheet1!$D$2:$D$8</c:f>
              <c:numCache>
                <c:formatCode>0</c:formatCode>
                <c:ptCount val="7"/>
                <c:pt idx="0">
                  <c:v>11</c:v>
                </c:pt>
                <c:pt idx="1">
                  <c:v>4</c:v>
                </c:pt>
                <c:pt idx="2">
                  <c:v>5</c:v>
                </c:pt>
                <c:pt idx="3">
                  <c:v>3</c:v>
                </c:pt>
                <c:pt idx="4">
                  <c:v>3</c:v>
                </c:pt>
                <c:pt idx="5">
                  <c:v>6</c:v>
                </c:pt>
                <c:pt idx="6">
                  <c:v>4</c:v>
                </c:pt>
              </c:numCache>
            </c:numRef>
          </c:val>
          <c:extLst>
            <c:ext xmlns:c16="http://schemas.microsoft.com/office/drawing/2014/chart" uri="{C3380CC4-5D6E-409C-BE32-E72D297353CC}">
              <c16:uniqueId val="{00000002-3F39-40AD-943B-7F8C0EA05A92}"/>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Catholic (219)</c:v>
                </c:pt>
                <c:pt idx="1">
                  <c:v>Protestant (234)</c:v>
                </c:pt>
                <c:pt idx="2">
                  <c:v>60+ (123)</c:v>
                </c:pt>
                <c:pt idx="3">
                  <c:v>45-59 (120)</c:v>
                </c:pt>
                <c:pt idx="4">
                  <c:v>30-44 (131)</c:v>
                </c:pt>
                <c:pt idx="5">
                  <c:v>16-29 (125)</c:v>
                </c:pt>
                <c:pt idx="6">
                  <c:v>(500)</c:v>
                </c:pt>
              </c:strCache>
            </c:strRef>
          </c:cat>
          <c:val>
            <c:numRef>
              <c:f>Sheet1!$E$2:$E$8</c:f>
              <c:numCache>
                <c:formatCode>0</c:formatCode>
                <c:ptCount val="7"/>
                <c:pt idx="0">
                  <c:v>34</c:v>
                </c:pt>
                <c:pt idx="1">
                  <c:v>23</c:v>
                </c:pt>
                <c:pt idx="2">
                  <c:v>17</c:v>
                </c:pt>
                <c:pt idx="3">
                  <c:v>32</c:v>
                </c:pt>
                <c:pt idx="4">
                  <c:v>29</c:v>
                </c:pt>
                <c:pt idx="5">
                  <c:v>34</c:v>
                </c:pt>
                <c:pt idx="6">
                  <c:v>28</c:v>
                </c:pt>
              </c:numCache>
            </c:numRef>
          </c:val>
          <c:extLst>
            <c:ext xmlns:c16="http://schemas.microsoft.com/office/drawing/2014/chart" uri="{C3380CC4-5D6E-409C-BE32-E72D297353CC}">
              <c16:uniqueId val="{00000003-3F39-40AD-943B-7F8C0EA05A92}"/>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(248)</c:v>
                </c:pt>
                <c:pt idx="1">
                  <c:v>Nationalist (99)</c:v>
                </c:pt>
                <c:pt idx="2">
                  <c:v>Unionist (119)</c:v>
                </c:pt>
                <c:pt idx="3">
                  <c:v>LGB or other (30*)</c:v>
                </c:pt>
                <c:pt idx="4">
                  <c:v>Heterosexual (458)</c:v>
                </c:pt>
                <c:pt idx="5">
                  <c:v>(500)</c:v>
                </c:pt>
              </c:strCache>
            </c:strRef>
          </c:cat>
          <c:val>
            <c:numRef>
              <c:f>Sheet1!$B$2:$B$7</c:f>
              <c:numCache>
                <c:formatCode>0</c:formatCode>
                <c:ptCount val="6"/>
                <c:pt idx="0">
                  <c:v>39</c:v>
                </c:pt>
                <c:pt idx="1">
                  <c:v>40</c:v>
                </c:pt>
                <c:pt idx="2">
                  <c:v>52</c:v>
                </c:pt>
                <c:pt idx="3">
                  <c:v>20</c:v>
                </c:pt>
                <c:pt idx="4">
                  <c:v>45</c:v>
                </c:pt>
                <c:pt idx="5">
                  <c:v>43</c:v>
                </c:pt>
              </c:numCache>
            </c:numRef>
          </c:val>
          <c:extLst>
            <c:ext xmlns:c16="http://schemas.microsoft.com/office/drawing/2014/chart" uri="{C3380CC4-5D6E-409C-BE32-E72D297353CC}">
              <c16:uniqueId val="{00000000-0455-428F-AC53-F790C2D9B456}"/>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(248)</c:v>
                </c:pt>
                <c:pt idx="1">
                  <c:v>Nationalist (99)</c:v>
                </c:pt>
                <c:pt idx="2">
                  <c:v>Unionist (119)</c:v>
                </c:pt>
                <c:pt idx="3">
                  <c:v>LGB or other (30*)</c:v>
                </c:pt>
                <c:pt idx="4">
                  <c:v>Heterosexual (458)</c:v>
                </c:pt>
                <c:pt idx="5">
                  <c:v>(500)</c:v>
                </c:pt>
              </c:strCache>
            </c:strRef>
          </c:cat>
          <c:val>
            <c:numRef>
              <c:f>Sheet1!$C$2:$C$7</c:f>
              <c:numCache>
                <c:formatCode>0</c:formatCode>
                <c:ptCount val="6"/>
                <c:pt idx="0">
                  <c:v>25</c:v>
                </c:pt>
                <c:pt idx="1">
                  <c:v>26</c:v>
                </c:pt>
                <c:pt idx="2">
                  <c:v>28</c:v>
                </c:pt>
                <c:pt idx="3">
                  <c:v>27</c:v>
                </c:pt>
                <c:pt idx="4">
                  <c:v>25</c:v>
                </c:pt>
                <c:pt idx="5">
                  <c:v>26</c:v>
                </c:pt>
              </c:numCache>
            </c:numRef>
          </c:val>
          <c:extLst>
            <c:ext xmlns:c16="http://schemas.microsoft.com/office/drawing/2014/chart" uri="{C3380CC4-5D6E-409C-BE32-E72D297353CC}">
              <c16:uniqueId val="{00000001-0455-428F-AC53-F790C2D9B456}"/>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(248)</c:v>
                </c:pt>
                <c:pt idx="1">
                  <c:v>Nationalist (99)</c:v>
                </c:pt>
                <c:pt idx="2">
                  <c:v>Unionist (119)</c:v>
                </c:pt>
                <c:pt idx="3">
                  <c:v>LGB or other (30*)</c:v>
                </c:pt>
                <c:pt idx="4">
                  <c:v>Heterosexual (458)</c:v>
                </c:pt>
                <c:pt idx="5">
                  <c:v>(500)</c:v>
                </c:pt>
              </c:strCache>
            </c:strRef>
          </c:cat>
          <c:val>
            <c:numRef>
              <c:f>Sheet1!$D$2:$D$7</c:f>
              <c:numCache>
                <c:formatCode>0</c:formatCode>
                <c:ptCount val="6"/>
                <c:pt idx="0">
                  <c:v>5</c:v>
                </c:pt>
                <c:pt idx="1">
                  <c:v>1</c:v>
                </c:pt>
                <c:pt idx="2">
                  <c:v>3</c:v>
                </c:pt>
                <c:pt idx="3">
                  <c:v>3</c:v>
                </c:pt>
                <c:pt idx="4">
                  <c:v>4</c:v>
                </c:pt>
                <c:pt idx="5">
                  <c:v>4</c:v>
                </c:pt>
              </c:numCache>
            </c:numRef>
          </c:val>
          <c:extLst>
            <c:ext xmlns:c16="http://schemas.microsoft.com/office/drawing/2014/chart" uri="{C3380CC4-5D6E-409C-BE32-E72D297353CC}">
              <c16:uniqueId val="{00000002-0455-428F-AC53-F790C2D9B456}"/>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Neither (248)</c:v>
                </c:pt>
                <c:pt idx="1">
                  <c:v>Nationalist (99)</c:v>
                </c:pt>
                <c:pt idx="2">
                  <c:v>Unionist (119)</c:v>
                </c:pt>
                <c:pt idx="3">
                  <c:v>LGB or other (30*)</c:v>
                </c:pt>
                <c:pt idx="4">
                  <c:v>Heterosexual (458)</c:v>
                </c:pt>
                <c:pt idx="5">
                  <c:v>(500)</c:v>
                </c:pt>
              </c:strCache>
            </c:strRef>
          </c:cat>
          <c:val>
            <c:numRef>
              <c:f>Sheet1!$E$2:$E$7</c:f>
              <c:numCache>
                <c:formatCode>0</c:formatCode>
                <c:ptCount val="6"/>
                <c:pt idx="0">
                  <c:v>32</c:v>
                </c:pt>
                <c:pt idx="1">
                  <c:v>32</c:v>
                </c:pt>
                <c:pt idx="2">
                  <c:v>17</c:v>
                </c:pt>
                <c:pt idx="3">
                  <c:v>50</c:v>
                </c:pt>
                <c:pt idx="4">
                  <c:v>27</c:v>
                </c:pt>
                <c:pt idx="5">
                  <c:v>28</c:v>
                </c:pt>
              </c:numCache>
            </c:numRef>
          </c:val>
          <c:extLst>
            <c:ext xmlns:c16="http://schemas.microsoft.com/office/drawing/2014/chart" uri="{C3380CC4-5D6E-409C-BE32-E72D297353CC}">
              <c16:uniqueId val="{00000003-0455-428F-AC53-F790C2D9B456}"/>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Net agree (%)</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Sheet1!$B$2:$B$4</c:f>
              <c:numCache>
                <c:formatCode>0</c:formatCode>
                <c:ptCount val="3"/>
                <c:pt idx="0">
                  <c:v>21</c:v>
                </c:pt>
                <c:pt idx="1">
                  <c:v>22</c:v>
                </c:pt>
                <c:pt idx="2">
                  <c:v>24</c:v>
                </c:pt>
              </c:numCache>
            </c:numRef>
          </c:val>
          <c:smooth val="0"/>
          <c:extLst>
            <c:ext xmlns:c16="http://schemas.microsoft.com/office/drawing/2014/chart" uri="{C3380CC4-5D6E-409C-BE32-E72D297353CC}">
              <c16:uniqueId val="{00000000-7B29-4C54-8310-415877165AAF}"/>
            </c:ext>
          </c:extLst>
        </c:ser>
        <c:ser>
          <c:idx val="1"/>
          <c:order val="1"/>
          <c:tx>
            <c:strRef>
              <c:f>Sheet1!$C$1</c:f>
              <c:strCache>
                <c:ptCount val="1"/>
                <c:pt idx="0">
                  <c:v>Net disagree (%)</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2018-19</c:v>
                </c:pt>
                <c:pt idx="1">
                  <c:v>2019</c:v>
                </c:pt>
                <c:pt idx="2">
                  <c:v>2020-21</c:v>
                </c:pt>
              </c:strCache>
            </c:strRef>
          </c:cat>
          <c:val>
            <c:numRef>
              <c:f>Sheet1!$C$2:$C$4</c:f>
              <c:numCache>
                <c:formatCode>0</c:formatCode>
                <c:ptCount val="3"/>
                <c:pt idx="0">
                  <c:v>54</c:v>
                </c:pt>
                <c:pt idx="1">
                  <c:v>52</c:v>
                </c:pt>
                <c:pt idx="2">
                  <c:v>51</c:v>
                </c:pt>
              </c:numCache>
            </c:numRef>
          </c:val>
          <c:smooth val="0"/>
          <c:extLst>
            <c:ext xmlns:c16="http://schemas.microsoft.com/office/drawing/2014/chart" uri="{C3380CC4-5D6E-409C-BE32-E72D297353CC}">
              <c16:uniqueId val="{00000001-7B29-4C54-8310-415877165AAF}"/>
            </c:ext>
          </c:extLst>
        </c:ser>
        <c:dLbls>
          <c:showLegendKey val="0"/>
          <c:showVal val="0"/>
          <c:showCatName val="0"/>
          <c:showSerName val="0"/>
          <c:showPercent val="0"/>
          <c:showBubbleSize val="0"/>
        </c:dLbls>
        <c:marker val="1"/>
        <c:smooth val="0"/>
        <c:axId val="586224239"/>
        <c:axId val="821722047"/>
      </c:lineChart>
      <c:catAx>
        <c:axId val="58622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1722047"/>
        <c:crosses val="autoZero"/>
        <c:auto val="1"/>
        <c:lblAlgn val="ctr"/>
        <c:lblOffset val="100"/>
        <c:noMultiLvlLbl val="0"/>
      </c:catAx>
      <c:valAx>
        <c:axId val="821722047"/>
        <c:scaling>
          <c:orientation val="minMax"/>
        </c:scaling>
        <c:delete val="1"/>
        <c:axPos val="l"/>
        <c:numFmt formatCode="0" sourceLinked="1"/>
        <c:majorTickMark val="none"/>
        <c:minorTickMark val="none"/>
        <c:tickLblPos val="nextTo"/>
        <c:crossAx val="58622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(115)</c:v>
                </c:pt>
                <c:pt idx="4">
                  <c:v>Down (80)</c:v>
                </c:pt>
                <c:pt idx="5">
                  <c:v>Derry/L'derry (64)</c:v>
                </c:pt>
                <c:pt idx="6">
                  <c:v>Belfast (79)</c:v>
                </c:pt>
                <c:pt idx="7">
                  <c:v>Armagh (40)</c:v>
                </c:pt>
                <c:pt idx="8">
                  <c:v>Antrim (55)</c:v>
                </c:pt>
                <c:pt idx="9">
                  <c:v>(500)</c:v>
                </c:pt>
              </c:strCache>
            </c:strRef>
          </c:cat>
          <c:val>
            <c:numRef>
              <c:f>Sheet1!$B$2:$B$11</c:f>
              <c:numCache>
                <c:formatCode>0</c:formatCode>
                <c:ptCount val="10"/>
                <c:pt idx="0">
                  <c:v>20</c:v>
                </c:pt>
                <c:pt idx="1">
                  <c:v>29</c:v>
                </c:pt>
                <c:pt idx="2">
                  <c:v>23</c:v>
                </c:pt>
                <c:pt idx="3">
                  <c:v>23</c:v>
                </c:pt>
                <c:pt idx="4">
                  <c:v>25</c:v>
                </c:pt>
                <c:pt idx="5">
                  <c:v>14</c:v>
                </c:pt>
                <c:pt idx="6">
                  <c:v>23</c:v>
                </c:pt>
                <c:pt idx="7">
                  <c:v>45</c:v>
                </c:pt>
                <c:pt idx="8">
                  <c:v>22</c:v>
                </c:pt>
                <c:pt idx="9">
                  <c:v>24</c:v>
                </c:pt>
              </c:numCache>
            </c:numRef>
          </c:val>
          <c:extLst>
            <c:ext xmlns:c16="http://schemas.microsoft.com/office/drawing/2014/chart" uri="{C3380CC4-5D6E-409C-BE32-E72D297353CC}">
              <c16:uniqueId val="{00000000-BE1D-429E-AE72-B2DFB3A94633}"/>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(115)</c:v>
                </c:pt>
                <c:pt idx="4">
                  <c:v>Down (80)</c:v>
                </c:pt>
                <c:pt idx="5">
                  <c:v>Derry/L'derry (64)</c:v>
                </c:pt>
                <c:pt idx="6">
                  <c:v>Belfast (79)</c:v>
                </c:pt>
                <c:pt idx="7">
                  <c:v>Armagh (40)</c:v>
                </c:pt>
                <c:pt idx="8">
                  <c:v>Antrim (55)</c:v>
                </c:pt>
                <c:pt idx="9">
                  <c:v>(500)</c:v>
                </c:pt>
              </c:strCache>
            </c:strRef>
          </c:cat>
          <c:val>
            <c:numRef>
              <c:f>Sheet1!$C$2:$C$11</c:f>
              <c:numCache>
                <c:formatCode>0</c:formatCode>
                <c:ptCount val="10"/>
                <c:pt idx="0">
                  <c:v>24</c:v>
                </c:pt>
                <c:pt idx="1">
                  <c:v>18</c:v>
                </c:pt>
                <c:pt idx="2">
                  <c:v>20</c:v>
                </c:pt>
                <c:pt idx="3">
                  <c:v>28</c:v>
                </c:pt>
                <c:pt idx="4">
                  <c:v>15</c:v>
                </c:pt>
                <c:pt idx="5">
                  <c:v>28</c:v>
                </c:pt>
                <c:pt idx="6">
                  <c:v>19</c:v>
                </c:pt>
                <c:pt idx="7">
                  <c:v>5</c:v>
                </c:pt>
                <c:pt idx="8">
                  <c:v>26</c:v>
                </c:pt>
                <c:pt idx="9">
                  <c:v>21</c:v>
                </c:pt>
              </c:numCache>
            </c:numRef>
          </c:val>
          <c:extLst>
            <c:ext xmlns:c16="http://schemas.microsoft.com/office/drawing/2014/chart" uri="{C3380CC4-5D6E-409C-BE32-E72D297353CC}">
              <c16:uniqueId val="{00000001-BE1D-429E-AE72-B2DFB3A94633}"/>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(115)</c:v>
                </c:pt>
                <c:pt idx="4">
                  <c:v>Down (80)</c:v>
                </c:pt>
                <c:pt idx="5">
                  <c:v>Derry/L'derry (64)</c:v>
                </c:pt>
                <c:pt idx="6">
                  <c:v>Belfast (79)</c:v>
                </c:pt>
                <c:pt idx="7">
                  <c:v>Armagh (40)</c:v>
                </c:pt>
                <c:pt idx="8">
                  <c:v>Antrim (55)</c:v>
                </c:pt>
                <c:pt idx="9">
                  <c:v>(500)</c:v>
                </c:pt>
              </c:strCache>
            </c:strRef>
          </c:cat>
          <c:val>
            <c:numRef>
              <c:f>Sheet1!$D$2:$D$11</c:f>
              <c:numCache>
                <c:formatCode>0</c:formatCode>
                <c:ptCount val="10"/>
                <c:pt idx="0">
                  <c:v>5</c:v>
                </c:pt>
                <c:pt idx="1">
                  <c:v>3</c:v>
                </c:pt>
                <c:pt idx="2">
                  <c:v>5</c:v>
                </c:pt>
                <c:pt idx="3">
                  <c:v>3</c:v>
                </c:pt>
                <c:pt idx="4">
                  <c:v>8</c:v>
                </c:pt>
                <c:pt idx="5">
                  <c:v>3</c:v>
                </c:pt>
                <c:pt idx="6">
                  <c:v>1</c:v>
                </c:pt>
                <c:pt idx="7">
                  <c:v>3</c:v>
                </c:pt>
                <c:pt idx="8">
                  <c:v>4</c:v>
                </c:pt>
                <c:pt idx="9">
                  <c:v>4</c:v>
                </c:pt>
              </c:numCache>
            </c:numRef>
          </c:val>
          <c:extLst>
            <c:ext xmlns:c16="http://schemas.microsoft.com/office/drawing/2014/chart" uri="{C3380CC4-5D6E-409C-BE32-E72D297353CC}">
              <c16:uniqueId val="{00000002-BE1D-429E-AE72-B2DFB3A94633}"/>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Female (260)</c:v>
                </c:pt>
                <c:pt idx="1">
                  <c:v>Male (239)</c:v>
                </c:pt>
                <c:pt idx="2">
                  <c:v>Tyrone/Fermanagh (64)</c:v>
                </c:pt>
                <c:pt idx="3">
                  <c:v>Greater Belfast (115)</c:v>
                </c:pt>
                <c:pt idx="4">
                  <c:v>Down (80)</c:v>
                </c:pt>
                <c:pt idx="5">
                  <c:v>Derry/L'derry (64)</c:v>
                </c:pt>
                <c:pt idx="6">
                  <c:v>Belfast (79)</c:v>
                </c:pt>
                <c:pt idx="7">
                  <c:v>Armagh (40)</c:v>
                </c:pt>
                <c:pt idx="8">
                  <c:v>Antrim (55)</c:v>
                </c:pt>
                <c:pt idx="9">
                  <c:v>(500)</c:v>
                </c:pt>
              </c:strCache>
            </c:strRef>
          </c:cat>
          <c:val>
            <c:numRef>
              <c:f>Sheet1!$E$2:$E$11</c:f>
              <c:numCache>
                <c:formatCode>0</c:formatCode>
                <c:ptCount val="10"/>
                <c:pt idx="0">
                  <c:v>52</c:v>
                </c:pt>
                <c:pt idx="1">
                  <c:v>51</c:v>
                </c:pt>
                <c:pt idx="2">
                  <c:v>52</c:v>
                </c:pt>
                <c:pt idx="3">
                  <c:v>47</c:v>
                </c:pt>
                <c:pt idx="4">
                  <c:v>53</c:v>
                </c:pt>
                <c:pt idx="5">
                  <c:v>55</c:v>
                </c:pt>
                <c:pt idx="6">
                  <c:v>57</c:v>
                </c:pt>
                <c:pt idx="7">
                  <c:v>48</c:v>
                </c:pt>
                <c:pt idx="8">
                  <c:v>49</c:v>
                </c:pt>
                <c:pt idx="9">
                  <c:v>51</c:v>
                </c:pt>
              </c:numCache>
            </c:numRef>
          </c:val>
          <c:extLst>
            <c:ext xmlns:c16="http://schemas.microsoft.com/office/drawing/2014/chart" uri="{C3380CC4-5D6E-409C-BE32-E72D297353CC}">
              <c16:uniqueId val="{00000003-BE1D-429E-AE72-B2DFB3A94633}"/>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67060367454068"/>
          <c:y val="4.0421365975973449E-2"/>
          <c:w val="0.76732939632545938"/>
          <c:h val="0.82642191630838635"/>
        </c:manualLayout>
      </c:layout>
      <c:barChart>
        <c:barDir val="bar"/>
        <c:grouping val="percentStacked"/>
        <c:varyColors val="0"/>
        <c:ser>
          <c:idx val="0"/>
          <c:order val="0"/>
          <c:tx>
            <c:strRef>
              <c:f>Sheet1!$B$1</c:f>
              <c:strCache>
                <c:ptCount val="1"/>
                <c:pt idx="0">
                  <c:v>Net agree %</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Neither (250)</c:v>
                </c:pt>
                <c:pt idx="1">
                  <c:v>Nationalist (97)</c:v>
                </c:pt>
                <c:pt idx="2">
                  <c:v>Unionist (117)</c:v>
                </c:pt>
                <c:pt idx="3">
                  <c:v>LGB or other (31*)</c:v>
                </c:pt>
                <c:pt idx="4">
                  <c:v>Heterosexual (458)</c:v>
                </c:pt>
                <c:pt idx="5">
                  <c:v>60+ (125)</c:v>
                </c:pt>
                <c:pt idx="6">
                  <c:v>45-59 (119)</c:v>
                </c:pt>
                <c:pt idx="7">
                  <c:v>30-44 (130)</c:v>
                </c:pt>
                <c:pt idx="8">
                  <c:v>16-29 (125)</c:v>
                </c:pt>
                <c:pt idx="9">
                  <c:v>(500)</c:v>
                </c:pt>
              </c:strCache>
            </c:strRef>
          </c:cat>
          <c:val>
            <c:numRef>
              <c:f>Sheet1!$B$2:$B$11</c:f>
              <c:numCache>
                <c:formatCode>0</c:formatCode>
                <c:ptCount val="10"/>
                <c:pt idx="0">
                  <c:v>26</c:v>
                </c:pt>
                <c:pt idx="1">
                  <c:v>17</c:v>
                </c:pt>
                <c:pt idx="2">
                  <c:v>27</c:v>
                </c:pt>
                <c:pt idx="3">
                  <c:v>3</c:v>
                </c:pt>
                <c:pt idx="4">
                  <c:v>25</c:v>
                </c:pt>
                <c:pt idx="5">
                  <c:v>27</c:v>
                </c:pt>
                <c:pt idx="6">
                  <c:v>20</c:v>
                </c:pt>
                <c:pt idx="7">
                  <c:v>23</c:v>
                </c:pt>
                <c:pt idx="8">
                  <c:v>25</c:v>
                </c:pt>
                <c:pt idx="9">
                  <c:v>24</c:v>
                </c:pt>
              </c:numCache>
            </c:numRef>
          </c:val>
          <c:extLst>
            <c:ext xmlns:c16="http://schemas.microsoft.com/office/drawing/2014/chart" uri="{C3380CC4-5D6E-409C-BE32-E72D297353CC}">
              <c16:uniqueId val="{00000000-2EDB-40BD-B12D-90C9D9F9945E}"/>
            </c:ext>
          </c:extLst>
        </c:ser>
        <c:ser>
          <c:idx val="1"/>
          <c:order val="1"/>
          <c:tx>
            <c:strRef>
              <c:f>Sheet1!$C$1</c:f>
              <c:strCache>
                <c:ptCount val="1"/>
                <c:pt idx="0">
                  <c:v>Neither agree nor disagree %</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Neither (250)</c:v>
                </c:pt>
                <c:pt idx="1">
                  <c:v>Nationalist (97)</c:v>
                </c:pt>
                <c:pt idx="2">
                  <c:v>Unionist (117)</c:v>
                </c:pt>
                <c:pt idx="3">
                  <c:v>LGB or other (31*)</c:v>
                </c:pt>
                <c:pt idx="4">
                  <c:v>Heterosexual (458)</c:v>
                </c:pt>
                <c:pt idx="5">
                  <c:v>60+ (125)</c:v>
                </c:pt>
                <c:pt idx="6">
                  <c:v>45-59 (119)</c:v>
                </c:pt>
                <c:pt idx="7">
                  <c:v>30-44 (130)</c:v>
                </c:pt>
                <c:pt idx="8">
                  <c:v>16-29 (125)</c:v>
                </c:pt>
                <c:pt idx="9">
                  <c:v>(500)</c:v>
                </c:pt>
              </c:strCache>
            </c:strRef>
          </c:cat>
          <c:val>
            <c:numRef>
              <c:f>Sheet1!$C$2:$C$11</c:f>
              <c:numCache>
                <c:formatCode>0</c:formatCode>
                <c:ptCount val="10"/>
                <c:pt idx="0">
                  <c:v>19</c:v>
                </c:pt>
                <c:pt idx="1">
                  <c:v>21</c:v>
                </c:pt>
                <c:pt idx="2">
                  <c:v>22</c:v>
                </c:pt>
                <c:pt idx="3">
                  <c:v>16</c:v>
                </c:pt>
                <c:pt idx="4">
                  <c:v>22</c:v>
                </c:pt>
                <c:pt idx="5">
                  <c:v>28</c:v>
                </c:pt>
                <c:pt idx="6">
                  <c:v>21</c:v>
                </c:pt>
                <c:pt idx="7">
                  <c:v>19</c:v>
                </c:pt>
                <c:pt idx="8">
                  <c:v>17</c:v>
                </c:pt>
                <c:pt idx="9">
                  <c:v>21</c:v>
                </c:pt>
              </c:numCache>
            </c:numRef>
          </c:val>
          <c:extLst>
            <c:ext xmlns:c16="http://schemas.microsoft.com/office/drawing/2014/chart" uri="{C3380CC4-5D6E-409C-BE32-E72D297353CC}">
              <c16:uniqueId val="{00000001-2EDB-40BD-B12D-90C9D9F9945E}"/>
            </c:ext>
          </c:extLst>
        </c:ser>
        <c:ser>
          <c:idx val="2"/>
          <c:order val="2"/>
          <c:tx>
            <c:strRef>
              <c:f>Sheet1!$D$1</c:f>
              <c:strCache>
                <c:ptCount val="1"/>
                <c:pt idx="0">
                  <c:v>Don't know %</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Neither (250)</c:v>
                </c:pt>
                <c:pt idx="1">
                  <c:v>Nationalist (97)</c:v>
                </c:pt>
                <c:pt idx="2">
                  <c:v>Unionist (117)</c:v>
                </c:pt>
                <c:pt idx="3">
                  <c:v>LGB or other (31*)</c:v>
                </c:pt>
                <c:pt idx="4">
                  <c:v>Heterosexual (458)</c:v>
                </c:pt>
                <c:pt idx="5">
                  <c:v>60+ (125)</c:v>
                </c:pt>
                <c:pt idx="6">
                  <c:v>45-59 (119)</c:v>
                </c:pt>
                <c:pt idx="7">
                  <c:v>30-44 (130)</c:v>
                </c:pt>
                <c:pt idx="8">
                  <c:v>16-29 (125)</c:v>
                </c:pt>
                <c:pt idx="9">
                  <c:v>(500)</c:v>
                </c:pt>
              </c:strCache>
            </c:strRef>
          </c:cat>
          <c:val>
            <c:numRef>
              <c:f>Sheet1!$D$2:$D$11</c:f>
              <c:numCache>
                <c:formatCode>0</c:formatCode>
                <c:ptCount val="10"/>
                <c:pt idx="0">
                  <c:v>5</c:v>
                </c:pt>
                <c:pt idx="1">
                  <c:v>4</c:v>
                </c:pt>
                <c:pt idx="2">
                  <c:v>1</c:v>
                </c:pt>
                <c:pt idx="3">
                  <c:v>7</c:v>
                </c:pt>
                <c:pt idx="4">
                  <c:v>3</c:v>
                </c:pt>
                <c:pt idx="5">
                  <c:v>2</c:v>
                </c:pt>
                <c:pt idx="6">
                  <c:v>3</c:v>
                </c:pt>
                <c:pt idx="7">
                  <c:v>5</c:v>
                </c:pt>
                <c:pt idx="8">
                  <c:v>6</c:v>
                </c:pt>
                <c:pt idx="9">
                  <c:v>4</c:v>
                </c:pt>
              </c:numCache>
            </c:numRef>
          </c:val>
          <c:extLst>
            <c:ext xmlns:c16="http://schemas.microsoft.com/office/drawing/2014/chart" uri="{C3380CC4-5D6E-409C-BE32-E72D297353CC}">
              <c16:uniqueId val="{00000002-2EDB-40BD-B12D-90C9D9F9945E}"/>
            </c:ext>
          </c:extLst>
        </c:ser>
        <c:ser>
          <c:idx val="3"/>
          <c:order val="3"/>
          <c:tx>
            <c:strRef>
              <c:f>Sheet1!$E$1</c:f>
              <c:strCache>
                <c:ptCount val="1"/>
                <c:pt idx="0">
                  <c:v>Net disagree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GB"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Neither (250)</c:v>
                </c:pt>
                <c:pt idx="1">
                  <c:v>Nationalist (97)</c:v>
                </c:pt>
                <c:pt idx="2">
                  <c:v>Unionist (117)</c:v>
                </c:pt>
                <c:pt idx="3">
                  <c:v>LGB or other (31*)</c:v>
                </c:pt>
                <c:pt idx="4">
                  <c:v>Heterosexual (458)</c:v>
                </c:pt>
                <c:pt idx="5">
                  <c:v>60+ (125)</c:v>
                </c:pt>
                <c:pt idx="6">
                  <c:v>45-59 (119)</c:v>
                </c:pt>
                <c:pt idx="7">
                  <c:v>30-44 (130)</c:v>
                </c:pt>
                <c:pt idx="8">
                  <c:v>16-29 (125)</c:v>
                </c:pt>
                <c:pt idx="9">
                  <c:v>(500)</c:v>
                </c:pt>
              </c:strCache>
            </c:strRef>
          </c:cat>
          <c:val>
            <c:numRef>
              <c:f>Sheet1!$E$2:$E$11</c:f>
              <c:numCache>
                <c:formatCode>0</c:formatCode>
                <c:ptCount val="10"/>
                <c:pt idx="0">
                  <c:v>50</c:v>
                </c:pt>
                <c:pt idx="1">
                  <c:v>59</c:v>
                </c:pt>
                <c:pt idx="2">
                  <c:v>50</c:v>
                </c:pt>
                <c:pt idx="3">
                  <c:v>74</c:v>
                </c:pt>
                <c:pt idx="4">
                  <c:v>50</c:v>
                </c:pt>
                <c:pt idx="5">
                  <c:v>43</c:v>
                </c:pt>
                <c:pt idx="6">
                  <c:v>56</c:v>
                </c:pt>
                <c:pt idx="7">
                  <c:v>52</c:v>
                </c:pt>
                <c:pt idx="8">
                  <c:v>53</c:v>
                </c:pt>
                <c:pt idx="9">
                  <c:v>51</c:v>
                </c:pt>
              </c:numCache>
            </c:numRef>
          </c:val>
          <c:extLst>
            <c:ext xmlns:c16="http://schemas.microsoft.com/office/drawing/2014/chart" uri="{C3380CC4-5D6E-409C-BE32-E72D297353CC}">
              <c16:uniqueId val="{00000003-2EDB-40BD-B12D-90C9D9F9945E}"/>
            </c:ext>
          </c:extLst>
        </c:ser>
        <c:dLbls>
          <c:showLegendKey val="0"/>
          <c:showVal val="0"/>
          <c:showCatName val="0"/>
          <c:showSerName val="0"/>
          <c:showPercent val="0"/>
          <c:showBubbleSize val="0"/>
        </c:dLbls>
        <c:gapWidth val="150"/>
        <c:overlap val="100"/>
        <c:axId val="586212639"/>
        <c:axId val="1297416863"/>
      </c:barChart>
      <c:catAx>
        <c:axId val="5862126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7416863"/>
        <c:crosses val="autoZero"/>
        <c:auto val="1"/>
        <c:lblAlgn val="ctr"/>
        <c:lblOffset val="100"/>
        <c:noMultiLvlLbl val="0"/>
      </c:catAx>
      <c:valAx>
        <c:axId val="1297416863"/>
        <c:scaling>
          <c:orientation val="minMax"/>
        </c:scaling>
        <c:delete val="1"/>
        <c:axPos val="b"/>
        <c:numFmt formatCode="0%" sourceLinked="1"/>
        <c:majorTickMark val="none"/>
        <c:minorTickMark val="none"/>
        <c:tickLblPos val="nextTo"/>
        <c:crossAx val="586212639"/>
        <c:crosses val="autoZero"/>
        <c:crossBetween val="between"/>
      </c:valAx>
      <c:spPr>
        <a:noFill/>
        <a:ln>
          <a:noFill/>
        </a:ln>
        <a:effectLst/>
      </c:spPr>
    </c:plotArea>
    <c:legend>
      <c:legendPos val="b"/>
      <c:layout>
        <c:manualLayout>
          <c:xMode val="edge"/>
          <c:yMode val="edge"/>
          <c:x val="7.6434490128615792E-2"/>
          <c:y val="0.91828865716287145"/>
          <c:w val="0.92265261383395036"/>
          <c:h val="7.06873339345902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F4-4E36-ABCF-09DBE432D315}"/>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AF4-4E36-ABCF-09DBE432D315}"/>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AF4-4E36-ABCF-09DBE432D31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 disability</c:v>
                </c:pt>
                <c:pt idx="1">
                  <c:v>*Long-standing disability or infirmity </c:v>
                </c:pt>
                <c:pt idx="2">
                  <c:v>*Long-standing illness</c:v>
                </c:pt>
              </c:strCache>
            </c:strRef>
          </c:cat>
          <c:val>
            <c:numRef>
              <c:f>Sheet1!$B$2:$B$4</c:f>
              <c:numCache>
                <c:formatCode>0%</c:formatCode>
                <c:ptCount val="3"/>
                <c:pt idx="0">
                  <c:v>0.69</c:v>
                </c:pt>
                <c:pt idx="1">
                  <c:v>0.14000000000000001</c:v>
                </c:pt>
                <c:pt idx="2">
                  <c:v>0.17</c:v>
                </c:pt>
              </c:numCache>
            </c:numRef>
          </c:val>
          <c:extLst>
            <c:ext xmlns:c16="http://schemas.microsoft.com/office/drawing/2014/chart" uri="{C3380CC4-5D6E-409C-BE32-E72D297353CC}">
              <c16:uniqueId val="{00000008-7AF4-4E36-ABCF-09DBE432D315}"/>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1.2459736510791623E-2"/>
          <c:y val="0.80205328776915519"/>
          <c:w val="0.97508024335781818"/>
          <c:h val="0.197946712230844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08437050190923"/>
          <c:y val="4.4531247260627016E-2"/>
          <c:w val="0.55465402021591614"/>
          <c:h val="0.8515708752724608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strongly nationalist</c:v>
                </c:pt>
                <c:pt idx="1">
                  <c:v>Fairly strongly nationalist</c:v>
                </c:pt>
                <c:pt idx="2">
                  <c:v>Neither unionist nor nationalist</c:v>
                </c:pt>
                <c:pt idx="3">
                  <c:v>Fairly strongly unionist</c:v>
                </c:pt>
                <c:pt idx="4">
                  <c:v>Very strongly unionist</c:v>
                </c:pt>
              </c:strCache>
            </c:strRef>
          </c:cat>
          <c:val>
            <c:numRef>
              <c:f>Sheet1!$B$2:$B$6</c:f>
              <c:numCache>
                <c:formatCode>0%</c:formatCode>
                <c:ptCount val="5"/>
                <c:pt idx="0">
                  <c:v>0.05</c:v>
                </c:pt>
                <c:pt idx="1">
                  <c:v>0.15</c:v>
                </c:pt>
                <c:pt idx="2">
                  <c:v>0.5</c:v>
                </c:pt>
                <c:pt idx="3">
                  <c:v>0.15</c:v>
                </c:pt>
                <c:pt idx="4">
                  <c:v>7.0000000000000007E-2</c:v>
                </c:pt>
              </c:numCache>
            </c:numRef>
          </c:val>
          <c:extLst>
            <c:ext xmlns:c16="http://schemas.microsoft.com/office/drawing/2014/chart" uri="{C3380CC4-5D6E-409C-BE32-E72D297353CC}">
              <c16:uniqueId val="{00000000-E8AD-4A68-9478-B27EA0F5E807}"/>
            </c:ext>
          </c:extLst>
        </c:ser>
        <c:dLbls>
          <c:showLegendKey val="0"/>
          <c:showVal val="0"/>
          <c:showCatName val="0"/>
          <c:showSerName val="0"/>
          <c:showPercent val="0"/>
          <c:showBubbleSize val="0"/>
        </c:dLbls>
        <c:gapWidth val="182"/>
        <c:axId val="518988735"/>
        <c:axId val="650566783"/>
      </c:barChart>
      <c:catAx>
        <c:axId val="518988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0566783"/>
        <c:crosses val="autoZero"/>
        <c:auto val="1"/>
        <c:lblAlgn val="ctr"/>
        <c:lblOffset val="100"/>
        <c:noMultiLvlLbl val="0"/>
      </c:catAx>
      <c:valAx>
        <c:axId val="650566783"/>
        <c:scaling>
          <c:orientation val="minMax"/>
        </c:scaling>
        <c:delete val="1"/>
        <c:axPos val="b"/>
        <c:numFmt formatCode="0%" sourceLinked="1"/>
        <c:majorTickMark val="none"/>
        <c:minorTickMark val="none"/>
        <c:tickLblPos val="nextTo"/>
        <c:crossAx val="5189887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02571832078145"/>
          <c:y val="7.9633371400247236E-3"/>
          <c:w val="0.56688708887319583"/>
          <c:h val="0.95191380972050121"/>
        </c:manualLayout>
      </c:layout>
      <c:barChart>
        <c:barDir val="bar"/>
        <c:grouping val="clustered"/>
        <c:varyColors val="0"/>
        <c:ser>
          <c:idx val="0"/>
          <c:order val="0"/>
          <c:tx>
            <c:strRef>
              <c:f>Sheet1!$B$1</c:f>
              <c:strCache>
                <c:ptCount val="1"/>
                <c:pt idx="0">
                  <c:v>2020</c:v>
                </c:pt>
              </c:strCache>
            </c:strRef>
          </c:tx>
          <c:spPr>
            <a:solidFill>
              <a:srgbClr val="002554"/>
            </a:solidFill>
          </c:spPr>
          <c:invertIfNegative val="1"/>
          <c:dPt>
            <c:idx val="1"/>
            <c:invertIfNegative val="1"/>
            <c:bubble3D val="0"/>
            <c:extLst>
              <c:ext xmlns:c16="http://schemas.microsoft.com/office/drawing/2014/chart" uri="{C3380CC4-5D6E-409C-BE32-E72D297353CC}">
                <c16:uniqueId val="{00000000-77FD-4F3B-9592-501676EDC527}"/>
              </c:ext>
            </c:extLst>
          </c:dPt>
          <c:dPt>
            <c:idx val="3"/>
            <c:invertIfNegative val="1"/>
            <c:bubble3D val="0"/>
            <c:extLst>
              <c:ext xmlns:c16="http://schemas.microsoft.com/office/drawing/2014/chart" uri="{C3380CC4-5D6E-409C-BE32-E72D297353CC}">
                <c16:uniqueId val="{00000001-ADA9-48EE-820B-252FBD57F8E7}"/>
              </c:ext>
            </c:extLst>
          </c:dPt>
          <c:dPt>
            <c:idx val="4"/>
            <c:invertIfNegative val="1"/>
            <c:bubble3D val="0"/>
            <c:extLst>
              <c:ext xmlns:c16="http://schemas.microsoft.com/office/drawing/2014/chart" uri="{C3380CC4-5D6E-409C-BE32-E72D297353CC}">
                <c16:uniqueId val="{00000002-ADA9-48EE-820B-252FBD57F8E7}"/>
              </c:ext>
            </c:extLst>
          </c:dPt>
          <c:dPt>
            <c:idx val="5"/>
            <c:invertIfNegative val="1"/>
            <c:bubble3D val="0"/>
            <c:extLst>
              <c:ext xmlns:c16="http://schemas.microsoft.com/office/drawing/2014/chart" uri="{C3380CC4-5D6E-409C-BE32-E72D297353CC}">
                <c16:uniqueId val="{00000003-ADA9-48EE-820B-252FBD57F8E7}"/>
              </c:ext>
            </c:extLst>
          </c:dPt>
          <c:dPt>
            <c:idx val="6"/>
            <c:invertIfNegative val="1"/>
            <c:bubble3D val="0"/>
            <c:extLst>
              <c:ext xmlns:c16="http://schemas.microsoft.com/office/drawing/2014/chart" uri="{C3380CC4-5D6E-409C-BE32-E72D297353CC}">
                <c16:uniqueId val="{00000004-ADA9-48EE-820B-252FBD57F8E7}"/>
              </c:ext>
            </c:extLst>
          </c:dPt>
          <c:dPt>
            <c:idx val="7"/>
            <c:invertIfNegative val="1"/>
            <c:bubble3D val="0"/>
            <c:extLst>
              <c:ext xmlns:c16="http://schemas.microsoft.com/office/drawing/2014/chart" uri="{C3380CC4-5D6E-409C-BE32-E72D297353CC}">
                <c16:uniqueId val="{00000005-ADA9-48EE-820B-252FBD57F8E7}"/>
              </c:ext>
            </c:extLst>
          </c:dPt>
          <c:dPt>
            <c:idx val="8"/>
            <c:invertIfNegative val="1"/>
            <c:bubble3D val="0"/>
            <c:extLst>
              <c:ext xmlns:c16="http://schemas.microsoft.com/office/drawing/2014/chart" uri="{C3380CC4-5D6E-409C-BE32-E72D297353CC}">
                <c16:uniqueId val="{00000006-ADA9-48EE-820B-252FBD57F8E7}"/>
              </c:ext>
            </c:extLst>
          </c:dPt>
          <c:dPt>
            <c:idx val="9"/>
            <c:invertIfNegative val="1"/>
            <c:bubble3D val="0"/>
            <c:extLst>
              <c:ext xmlns:c16="http://schemas.microsoft.com/office/drawing/2014/chart" uri="{C3380CC4-5D6E-409C-BE32-E72D297353CC}">
                <c16:uniqueId val="{00000007-ADA9-48EE-820B-252FBD57F8E7}"/>
              </c:ext>
            </c:extLst>
          </c:dPt>
          <c:dPt>
            <c:idx val="10"/>
            <c:invertIfNegative val="1"/>
            <c:bubble3D val="0"/>
            <c:extLst>
              <c:ext xmlns:c16="http://schemas.microsoft.com/office/drawing/2014/chart" uri="{C3380CC4-5D6E-409C-BE32-E72D297353CC}">
                <c16:uniqueId val="{00000008-ADA9-48EE-820B-252FBD57F8E7}"/>
              </c:ext>
            </c:extLst>
          </c:dPt>
          <c:dPt>
            <c:idx val="11"/>
            <c:invertIfNegative val="1"/>
            <c:bubble3D val="0"/>
            <c:extLst>
              <c:ext xmlns:c16="http://schemas.microsoft.com/office/drawing/2014/chart" uri="{C3380CC4-5D6E-409C-BE32-E72D297353CC}">
                <c16:uniqueId val="{00000009-ADA9-48EE-820B-252FBD57F8E7}"/>
              </c:ext>
            </c:extLst>
          </c:dPt>
          <c:dPt>
            <c:idx val="12"/>
            <c:invertIfNegative val="1"/>
            <c:bubble3D val="0"/>
            <c:extLst>
              <c:ext xmlns:c16="http://schemas.microsoft.com/office/drawing/2014/chart" uri="{C3380CC4-5D6E-409C-BE32-E72D297353CC}">
                <c16:uniqueId val="{0000000A-ADA9-48EE-820B-252FBD57F8E7}"/>
              </c:ext>
            </c:extLst>
          </c:dPt>
          <c:dPt>
            <c:idx val="13"/>
            <c:invertIfNegative val="1"/>
            <c:bubble3D val="0"/>
            <c:extLst>
              <c:ext xmlns:c16="http://schemas.microsoft.com/office/drawing/2014/chart" uri="{C3380CC4-5D6E-409C-BE32-E72D297353CC}">
                <c16:uniqueId val="{0000000B-ADA9-48EE-820B-252FBD57F8E7}"/>
              </c:ext>
            </c:extLst>
          </c:dPt>
          <c:dPt>
            <c:idx val="14"/>
            <c:invertIfNegative val="1"/>
            <c:bubble3D val="0"/>
            <c:extLst>
              <c:ext xmlns:c16="http://schemas.microsoft.com/office/drawing/2014/chart" uri="{C3380CC4-5D6E-409C-BE32-E72D297353CC}">
                <c16:uniqueId val="{0000000C-ADA9-48EE-820B-252FBD57F8E7}"/>
              </c:ext>
            </c:extLst>
          </c:dPt>
          <c:dPt>
            <c:idx val="15"/>
            <c:invertIfNegative val="1"/>
            <c:bubble3D val="0"/>
            <c:extLst>
              <c:ext xmlns:c16="http://schemas.microsoft.com/office/drawing/2014/chart" uri="{C3380CC4-5D6E-409C-BE32-E72D297353CC}">
                <c16:uniqueId val="{0000000D-ADA9-48EE-820B-252FBD57F8E7}"/>
              </c:ext>
            </c:extLst>
          </c:dPt>
          <c:dPt>
            <c:idx val="16"/>
            <c:invertIfNegative val="1"/>
            <c:bubble3D val="0"/>
            <c:extLst>
              <c:ext xmlns:c16="http://schemas.microsoft.com/office/drawing/2014/chart" uri="{C3380CC4-5D6E-409C-BE32-E72D297353CC}">
                <c16:uniqueId val="{0000000E-ADA9-48EE-820B-252FBD57F8E7}"/>
              </c:ext>
            </c:extLst>
          </c:dPt>
          <c:dPt>
            <c:idx val="17"/>
            <c:invertIfNegative val="1"/>
            <c:bubble3D val="0"/>
            <c:extLst>
              <c:ext xmlns:c16="http://schemas.microsoft.com/office/drawing/2014/chart" uri="{C3380CC4-5D6E-409C-BE32-E72D297353CC}">
                <c16:uniqueId val="{0000000F-ADA9-48EE-820B-252FBD57F8E7}"/>
              </c:ext>
            </c:extLst>
          </c:dPt>
          <c:dPt>
            <c:idx val="18"/>
            <c:invertIfNegative val="1"/>
            <c:bubble3D val="0"/>
            <c:extLst>
              <c:ext xmlns:c16="http://schemas.microsoft.com/office/drawing/2014/chart" uri="{C3380CC4-5D6E-409C-BE32-E72D297353CC}">
                <c16:uniqueId val="{00000010-ADA9-48EE-820B-252FBD57F8E7}"/>
              </c:ext>
            </c:extLst>
          </c:dPt>
          <c:dPt>
            <c:idx val="19"/>
            <c:invertIfNegative val="1"/>
            <c:bubble3D val="0"/>
            <c:extLst>
              <c:ext xmlns:c16="http://schemas.microsoft.com/office/drawing/2014/chart" uri="{C3380CC4-5D6E-409C-BE32-E72D297353CC}">
                <c16:uniqueId val="{00000011-ADA9-48EE-820B-252FBD57F8E7}"/>
              </c:ext>
            </c:extLst>
          </c:dPt>
          <c:dPt>
            <c:idx val="20"/>
            <c:invertIfNegative val="1"/>
            <c:bubble3D val="0"/>
            <c:extLst>
              <c:ext xmlns:c16="http://schemas.microsoft.com/office/drawing/2014/chart" uri="{C3380CC4-5D6E-409C-BE32-E72D297353CC}">
                <c16:uniqueId val="{00000012-ADA9-48EE-820B-252FBD57F8E7}"/>
              </c:ext>
            </c:extLst>
          </c:dPt>
          <c:dPt>
            <c:idx val="21"/>
            <c:invertIfNegative val="1"/>
            <c:bubble3D val="0"/>
            <c:extLst>
              <c:ext xmlns:c16="http://schemas.microsoft.com/office/drawing/2014/chart" uri="{C3380CC4-5D6E-409C-BE32-E72D297353CC}">
                <c16:uniqueId val="{00000013-ADA9-48EE-820B-252FBD57F8E7}"/>
              </c:ext>
            </c:extLst>
          </c:dPt>
          <c:dPt>
            <c:idx val="22"/>
            <c:invertIfNegative val="1"/>
            <c:bubble3D val="0"/>
            <c:extLst>
              <c:ext xmlns:c16="http://schemas.microsoft.com/office/drawing/2014/chart" uri="{C3380CC4-5D6E-409C-BE32-E72D297353CC}">
                <c16:uniqueId val="{00000014-ADA9-48EE-820B-252FBD57F8E7}"/>
              </c:ext>
            </c:extLst>
          </c:dPt>
          <c:dPt>
            <c:idx val="23"/>
            <c:invertIfNegative val="1"/>
            <c:bubble3D val="0"/>
            <c:extLst>
              <c:ext xmlns:c16="http://schemas.microsoft.com/office/drawing/2014/chart" uri="{C3380CC4-5D6E-409C-BE32-E72D297353CC}">
                <c16:uniqueId val="{00000015-ADA9-48EE-820B-252FBD57F8E7}"/>
              </c:ext>
            </c:extLst>
          </c:dPt>
          <c:dPt>
            <c:idx val="24"/>
            <c:invertIfNegative val="1"/>
            <c:bubble3D val="0"/>
            <c:extLst>
              <c:ext xmlns:c16="http://schemas.microsoft.com/office/drawing/2014/chart" uri="{C3380CC4-5D6E-409C-BE32-E72D297353CC}">
                <c16:uniqueId val="{00000016-ADA9-48EE-820B-252FBD57F8E7}"/>
              </c:ext>
            </c:extLst>
          </c:dPt>
          <c:dPt>
            <c:idx val="25"/>
            <c:invertIfNegative val="1"/>
            <c:bubble3D val="0"/>
            <c:extLst>
              <c:ext xmlns:c16="http://schemas.microsoft.com/office/drawing/2014/chart" uri="{C3380CC4-5D6E-409C-BE32-E72D297353CC}">
                <c16:uniqueId val="{00000017-ADA9-48EE-820B-252FBD57F8E7}"/>
              </c:ext>
            </c:extLst>
          </c:dPt>
          <c:dPt>
            <c:idx val="26"/>
            <c:invertIfNegative val="1"/>
            <c:bubble3D val="0"/>
            <c:extLst>
              <c:ext xmlns:c16="http://schemas.microsoft.com/office/drawing/2014/chart" uri="{C3380CC4-5D6E-409C-BE32-E72D297353CC}">
                <c16:uniqueId val="{00000018-ADA9-48EE-820B-252FBD57F8E7}"/>
              </c:ext>
            </c:extLst>
          </c:dPt>
          <c:dPt>
            <c:idx val="27"/>
            <c:invertIfNegative val="1"/>
            <c:bubble3D val="0"/>
            <c:extLst>
              <c:ext xmlns:c16="http://schemas.microsoft.com/office/drawing/2014/chart" uri="{C3380CC4-5D6E-409C-BE32-E72D297353CC}">
                <c16:uniqueId val="{00000019-ADA9-48EE-820B-252FBD57F8E7}"/>
              </c:ext>
            </c:extLst>
          </c:dPt>
          <c:dPt>
            <c:idx val="28"/>
            <c:invertIfNegative val="1"/>
            <c:bubble3D val="0"/>
            <c:extLst>
              <c:ext xmlns:c16="http://schemas.microsoft.com/office/drawing/2014/chart" uri="{C3380CC4-5D6E-409C-BE32-E72D297353CC}">
                <c16:uniqueId val="{0000001A-ADA9-48EE-820B-252FBD57F8E7}"/>
              </c:ext>
            </c:extLst>
          </c:dPt>
          <c:dPt>
            <c:idx val="29"/>
            <c:invertIfNegative val="1"/>
            <c:bubble3D val="0"/>
            <c:extLst>
              <c:ext xmlns:c16="http://schemas.microsoft.com/office/drawing/2014/chart" uri="{C3380CC4-5D6E-409C-BE32-E72D297353CC}">
                <c16:uniqueId val="{0000001B-ADA9-48EE-820B-252FBD57F8E7}"/>
              </c:ext>
            </c:extLst>
          </c:dPt>
          <c:dPt>
            <c:idx val="30"/>
            <c:invertIfNegative val="1"/>
            <c:bubble3D val="0"/>
            <c:extLst>
              <c:ext xmlns:c16="http://schemas.microsoft.com/office/drawing/2014/chart" uri="{C3380CC4-5D6E-409C-BE32-E72D297353CC}">
                <c16:uniqueId val="{0000001C-ADA9-48EE-820B-252FBD57F8E7}"/>
              </c:ext>
            </c:extLst>
          </c:dPt>
          <c:dPt>
            <c:idx val="31"/>
            <c:invertIfNegative val="1"/>
            <c:bubble3D val="0"/>
            <c:extLst>
              <c:ext xmlns:c16="http://schemas.microsoft.com/office/drawing/2014/chart" uri="{C3380CC4-5D6E-409C-BE32-E72D297353CC}">
                <c16:uniqueId val="{0000001D-ADA9-48EE-820B-252FBD57F8E7}"/>
              </c:ext>
            </c:extLst>
          </c:dPt>
          <c:dPt>
            <c:idx val="32"/>
            <c:invertIfNegative val="1"/>
            <c:bubble3D val="0"/>
            <c:extLst>
              <c:ext xmlns:c16="http://schemas.microsoft.com/office/drawing/2014/chart" uri="{C3380CC4-5D6E-409C-BE32-E72D297353CC}">
                <c16:uniqueId val="{0000001E-ADA9-48EE-820B-252FBD57F8E7}"/>
              </c:ext>
            </c:extLst>
          </c:dPt>
          <c:dPt>
            <c:idx val="33"/>
            <c:invertIfNegative val="1"/>
            <c:bubble3D val="0"/>
            <c:extLst>
              <c:ext xmlns:c16="http://schemas.microsoft.com/office/drawing/2014/chart" uri="{C3380CC4-5D6E-409C-BE32-E72D297353CC}">
                <c16:uniqueId val="{0000001F-ADA9-48EE-820B-252FBD57F8E7}"/>
              </c:ext>
            </c:extLst>
          </c:dPt>
          <c:dPt>
            <c:idx val="34"/>
            <c:invertIfNegative val="1"/>
            <c:bubble3D val="0"/>
            <c:extLst>
              <c:ext xmlns:c16="http://schemas.microsoft.com/office/drawing/2014/chart" uri="{C3380CC4-5D6E-409C-BE32-E72D297353CC}">
                <c16:uniqueId val="{00000020-ADA9-48EE-820B-252FBD57F8E7}"/>
              </c:ext>
            </c:extLst>
          </c:dPt>
          <c:dPt>
            <c:idx val="35"/>
            <c:invertIfNegative val="1"/>
            <c:bubble3D val="0"/>
            <c:extLst>
              <c:ext xmlns:c16="http://schemas.microsoft.com/office/drawing/2014/chart" uri="{C3380CC4-5D6E-409C-BE32-E72D297353CC}">
                <c16:uniqueId val="{00000021-ADA9-48EE-820B-252FBD57F8E7}"/>
              </c:ext>
            </c:extLst>
          </c:dPt>
          <c:dPt>
            <c:idx val="36"/>
            <c:invertIfNegative val="1"/>
            <c:bubble3D val="0"/>
            <c:extLst>
              <c:ext xmlns:c16="http://schemas.microsoft.com/office/drawing/2014/chart" uri="{C3380CC4-5D6E-409C-BE32-E72D297353CC}">
                <c16:uniqueId val="{00000022-ADA9-48EE-820B-252FBD57F8E7}"/>
              </c:ext>
            </c:extLst>
          </c:dPt>
          <c:dPt>
            <c:idx val="37"/>
            <c:invertIfNegative val="1"/>
            <c:bubble3D val="0"/>
            <c:extLst>
              <c:ext xmlns:c16="http://schemas.microsoft.com/office/drawing/2014/chart" uri="{C3380CC4-5D6E-409C-BE32-E72D297353CC}">
                <c16:uniqueId val="{00000023-ADA9-48EE-820B-252FBD57F8E7}"/>
              </c:ext>
            </c:extLst>
          </c:dPt>
          <c:dPt>
            <c:idx val="38"/>
            <c:invertIfNegative val="1"/>
            <c:bubble3D val="0"/>
            <c:extLst>
              <c:ext xmlns:c16="http://schemas.microsoft.com/office/drawing/2014/chart" uri="{C3380CC4-5D6E-409C-BE32-E72D297353CC}">
                <c16:uniqueId val="{00000024-ADA9-48EE-820B-252FBD57F8E7}"/>
              </c:ext>
            </c:extLst>
          </c:dPt>
          <c:dPt>
            <c:idx val="39"/>
            <c:invertIfNegative val="1"/>
            <c:bubble3D val="0"/>
            <c:extLst>
              <c:ext xmlns:c16="http://schemas.microsoft.com/office/drawing/2014/chart" uri="{C3380CC4-5D6E-409C-BE32-E72D297353CC}">
                <c16:uniqueId val="{00000025-ADA9-48EE-820B-252FBD57F8E7}"/>
              </c:ext>
            </c:extLst>
          </c:dPt>
          <c:dLbls>
            <c:spPr>
              <a:noFill/>
              <a:ln>
                <a:noFill/>
              </a:ln>
              <a:effectLst/>
            </c:spPr>
            <c:txPr>
              <a:bodyPr wrap="square" lIns="38100" tIns="19050" rIns="38100" bIns="19050" anchor="ctr">
                <a:spAutoFit/>
              </a:bodyPr>
              <a:lstStyle/>
              <a:p>
                <a:pPr>
                  <a:defRPr>
                    <a:solidFill>
                      <a:schemeClr val="tx1"/>
                    </a:solidFill>
                    <a:latin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Religious equality</c:v>
                </c:pt>
                <c:pt idx="1">
                  <c:v>Equal treatment of all people</c:v>
                </c:pt>
                <c:pt idx="2">
                  <c:v>Negative views about equality in NI/equality is lacking</c:v>
                </c:pt>
                <c:pt idx="3">
                  <c:v>Positive views about level/importance of equality</c:v>
                </c:pt>
                <c:pt idx="4">
                  <c:v>LGBT+ rights</c:v>
                </c:pt>
                <c:pt idx="5">
                  <c:v>Gender equality/pay gap</c:v>
                </c:pt>
                <c:pt idx="6">
                  <c:v>Equal rights/human rights</c:v>
                </c:pt>
                <c:pt idx="7">
                  <c:v>Equality in employment</c:v>
                </c:pt>
                <c:pt idx="8">
                  <c:v>Equality for ethnic minority/racial groups</c:v>
                </c:pt>
                <c:pt idx="9">
                  <c:v>Fair treatment of all people</c:v>
                </c:pt>
              </c:strCache>
            </c:strRef>
          </c:cat>
          <c:val>
            <c:numRef>
              <c:f>Sheet1!$B$2:$B$11</c:f>
              <c:numCache>
                <c:formatCode>0</c:formatCode>
                <c:ptCount val="10"/>
                <c:pt idx="0">
                  <c:v>17</c:v>
                </c:pt>
                <c:pt idx="1">
                  <c:v>16</c:v>
                </c:pt>
                <c:pt idx="2">
                  <c:v>15</c:v>
                </c:pt>
                <c:pt idx="3">
                  <c:v>9</c:v>
                </c:pt>
                <c:pt idx="4">
                  <c:v>8</c:v>
                </c:pt>
                <c:pt idx="5">
                  <c:v>8</c:v>
                </c:pt>
                <c:pt idx="6">
                  <c:v>7</c:v>
                </c:pt>
                <c:pt idx="7">
                  <c:v>6</c:v>
                </c:pt>
                <c:pt idx="8">
                  <c:v>6</c:v>
                </c:pt>
                <c:pt idx="9">
                  <c:v>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26-ADA9-48EE-820B-252FBD57F8E7}"/>
            </c:ext>
          </c:extLst>
        </c:ser>
        <c:dLbls>
          <c:dLblPos val="outEnd"/>
          <c:showLegendKey val="0"/>
          <c:showVal val="1"/>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extTo"/>
        <c:spPr>
          <a:ln>
            <a:noFill/>
          </a:ln>
        </c:spPr>
        <c:txPr>
          <a:bodyPr/>
          <a:lstStyle/>
          <a:p>
            <a:pPr algn="ctr">
              <a:defRPr lang="en-GB" sz="1197" b="0" i="0" u="none" strike="noStrike" kern="1200" baseline="0">
                <a:solidFill>
                  <a:schemeClr val="tx1">
                    <a:lumMod val="65000"/>
                    <a:lumOff val="35000"/>
                  </a:schemeClr>
                </a:solidFill>
                <a:latin typeface="+mn-lt"/>
                <a:ea typeface="+mn-ea"/>
                <a:cs typeface="+mn-cs"/>
              </a:defRPr>
            </a:pPr>
            <a:endParaRPr lang="en-US"/>
          </a:p>
        </c:txPr>
        <c:crossAx val="85482112"/>
        <c:crosses val="autoZero"/>
        <c:auto val="1"/>
        <c:lblAlgn val="ctr"/>
        <c:lblOffset val="200"/>
        <c:noMultiLvlLbl val="0"/>
      </c:catAx>
      <c:valAx>
        <c:axId val="85482112"/>
        <c:scaling>
          <c:orientation val="minMax"/>
          <c:min val="0"/>
        </c:scaling>
        <c:delete val="1"/>
        <c:axPos val="b"/>
        <c:numFmt formatCode="0" sourceLinked="1"/>
        <c:majorTickMark val="out"/>
        <c:minorTickMark val="none"/>
        <c:tickLblPos val="nextTo"/>
        <c:crossAx val="85444096"/>
        <c:crosses val="max"/>
        <c:crossBetween val="between"/>
      </c:val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0.772</cdr:x>
      <cdr:y>0.73836</cdr:y>
    </cdr:from>
    <cdr:to>
      <cdr:x>1</cdr:x>
      <cdr:y>1</cdr:y>
    </cdr:to>
    <cdr:sp macro="" textlink="">
      <cdr:nvSpPr>
        <cdr:cNvPr id="2" name="TextBox 1">
          <a:extLst xmlns:a="http://schemas.openxmlformats.org/drawingml/2006/main">
            <a:ext uri="{FF2B5EF4-FFF2-40B4-BE49-F238E27FC236}">
              <a16:creationId xmlns:a16="http://schemas.microsoft.com/office/drawing/2014/main" id="{58D38DEA-DC5B-419C-A228-8527BF5FE046}"/>
            </a:ext>
          </a:extLst>
        </cdr:cNvPr>
        <cdr:cNvSpPr txBox="1"/>
      </cdr:nvSpPr>
      <cdr:spPr>
        <a:xfrm xmlns:a="http://schemas.openxmlformats.org/drawingml/2006/main">
          <a:off x="4904054" y="3323379"/>
          <a:ext cx="1186030" cy="9893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lgn="l">
            <a:lnSpc>
              <a:spcPct val="110000"/>
            </a:lnSpc>
            <a:spcBef>
              <a:spcPts val="400"/>
            </a:spcBef>
            <a:spcAft>
              <a:spcPts val="400"/>
            </a:spcAft>
          </a:pPr>
          <a:endParaRPr lang="en-GB" sz="1400" dirty="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400050" y="8689232"/>
            <a:ext cx="480060" cy="362639"/>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dirty="0"/>
          </a:p>
        </p:txBody>
      </p:sp>
      <p:pic>
        <p:nvPicPr>
          <p:cNvPr id="7" name="Picture 6">
            <a:extLst>
              <a:ext uri="{FF2B5EF4-FFF2-40B4-BE49-F238E27FC236}">
                <a16:creationId xmlns:a16="http://schemas.microsoft.com/office/drawing/2014/main" id="{B06A0842-110F-4DF6-B887-6AEC624A2C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46370" y="8621341"/>
            <a:ext cx="1463040" cy="362639"/>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48590" y="152400"/>
            <a:ext cx="6569710" cy="3695462"/>
          </a:xfrm>
          <a:prstGeom prst="rect">
            <a:avLst/>
          </a:prstGeom>
          <a:noFill/>
          <a:ln w="12700">
            <a:solidFill>
              <a:srgbClr val="878787"/>
            </a:solidFill>
          </a:ln>
        </p:spPr>
        <p:txBody>
          <a:bodyPr vert="horz" lIns="91440" tIns="45720" rIns="91440" bIns="45720" rtlCol="0" anchor="ctr"/>
          <a:lstStyle/>
          <a:p>
            <a:endParaRPr lang="en-GB" dirty="0"/>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8590" y="4273075"/>
            <a:ext cx="6560820" cy="402510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dirty="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dirty="0"/>
              <a:t>First level bullet</a:t>
            </a:r>
          </a:p>
          <a:p>
            <a:pPr marL="357188" lvl="2" indent="-171450" algn="l" defTabSz="914400" rtl="0" eaLnBrk="1" latinLnBrk="0" hangingPunct="1">
              <a:lnSpc>
                <a:spcPct val="110000"/>
              </a:lnSpc>
              <a:spcBef>
                <a:spcPts val="300"/>
              </a:spcBef>
              <a:spcAft>
                <a:spcPts val="300"/>
              </a:spcAft>
              <a:buFont typeface="Segoe UI" panose="020B0502040204020203" pitchFamily="34" charset="0"/>
              <a:buChar char="-"/>
            </a:pPr>
            <a:r>
              <a:rPr lang="en-GB" noProof="0" dirty="0"/>
              <a:t>Second level bullet</a:t>
            </a:r>
          </a:p>
          <a:p>
            <a:pPr marL="628650" lvl="3" indent="-182563" algn="l" defTabSz="914400" rtl="0" eaLnBrk="1" latinLnBrk="0" hangingPunct="1">
              <a:lnSpc>
                <a:spcPct val="110000"/>
              </a:lnSpc>
              <a:spcBef>
                <a:spcPts val="300"/>
              </a:spcBef>
              <a:spcAft>
                <a:spcPts val="300"/>
              </a:spcAft>
              <a:buFont typeface="Arial" panose="020B0604020202020204" pitchFamily="34" charset="0"/>
              <a:buChar char="•"/>
            </a:pPr>
            <a:r>
              <a:rPr lang="en-GB" noProof="0" dirty="0"/>
              <a:t>Third level bullet</a:t>
            </a:r>
          </a:p>
        </p:txBody>
      </p:sp>
      <p:pic>
        <p:nvPicPr>
          <p:cNvPr id="9" name="Picture 8">
            <a:extLst>
              <a:ext uri="{FF2B5EF4-FFF2-40B4-BE49-F238E27FC236}">
                <a16:creationId xmlns:a16="http://schemas.microsoft.com/office/drawing/2014/main" id="{C9A35D16-284A-4466-88B3-4AB1EC0D1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370" y="8621341"/>
            <a:ext cx="1463040" cy="362639"/>
          </a:xfrm>
          <a:prstGeom prst="rect">
            <a:avLst/>
          </a:prstGeom>
        </p:spPr>
      </p:pic>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7150" y="8689232"/>
            <a:ext cx="480060" cy="362639"/>
          </a:xfrm>
          <a:prstGeom prst="rect">
            <a:avLst/>
          </a:prstGeom>
        </p:spPr>
        <p:txBody>
          <a:bodyPr vert="horz" lIns="91440" tIns="45720" rIns="91440" bIns="45720" rtlCol="0" anchor="b"/>
          <a:lstStyle>
            <a:lvl1pPr algn="l">
              <a:defRPr sz="800" b="1">
                <a:latin typeface="Arial" panose="020B0604020202020204" pitchFamily="34" charset="0"/>
              </a:defRPr>
            </a:lvl1pPr>
          </a:lstStyle>
          <a:p>
            <a:fld id="{3B8578AD-0529-46A5-84EB-6338160D5A7D}" type="slidenum">
              <a:rPr lang="en-GB" smtClean="0"/>
              <a:pPr/>
              <a:t>‹#›</a:t>
            </a:fld>
            <a:endParaRPr lang="en-GB" dirty="0"/>
          </a:p>
        </p:txBody>
      </p:sp>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Arial"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Arial"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Arial"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27</a:t>
            </a:fld>
            <a:endParaRPr lang="en-GB" dirty="0"/>
          </a:p>
        </p:txBody>
      </p:sp>
    </p:spTree>
    <p:extLst>
      <p:ext uri="{BB962C8B-B14F-4D97-AF65-F5344CB8AC3E}">
        <p14:creationId xmlns:p14="http://schemas.microsoft.com/office/powerpoint/2010/main" val="303986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28</a:t>
            </a:fld>
            <a:endParaRPr lang="en-GB" dirty="0"/>
          </a:p>
        </p:txBody>
      </p:sp>
    </p:spTree>
    <p:extLst>
      <p:ext uri="{BB962C8B-B14F-4D97-AF65-F5344CB8AC3E}">
        <p14:creationId xmlns:p14="http://schemas.microsoft.com/office/powerpoint/2010/main" val="311919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59</a:t>
            </a:fld>
            <a:endParaRPr lang="en-GB" dirty="0"/>
          </a:p>
        </p:txBody>
      </p:sp>
    </p:spTree>
    <p:extLst>
      <p:ext uri="{BB962C8B-B14F-4D97-AF65-F5344CB8AC3E}">
        <p14:creationId xmlns:p14="http://schemas.microsoft.com/office/powerpoint/2010/main" val="154599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10"/>
          </p:nvPr>
        </p:nvSpPr>
        <p:spPr>
          <a:xfrm>
            <a:off x="1943100" y="8685213"/>
            <a:ext cx="2971800" cy="458787"/>
          </a:xfrm>
          <a:prstGeom prst="rect">
            <a:avLst/>
          </a:prstGeom>
        </p:spPr>
        <p:txBody>
          <a:bodyPr/>
          <a:lstStyle/>
          <a:p>
            <a:fld id="{2FB8B7E8-C405-4882-AAD0-1D72826C463D}" type="slidenum">
              <a:rPr lang="en-GB" smtClean="0"/>
              <a:pPr/>
              <a:t>87</a:t>
            </a:fld>
            <a:endParaRPr lang="en-GB" dirty="0"/>
          </a:p>
        </p:txBody>
      </p:sp>
    </p:spTree>
    <p:extLst>
      <p:ext uri="{BB962C8B-B14F-4D97-AF65-F5344CB8AC3E}">
        <p14:creationId xmlns:p14="http://schemas.microsoft.com/office/powerpoint/2010/main" val="346873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9F1A8-5D8A-4D78-84F3-8A95375A23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a:t>
            </a:r>
            <a:br>
              <a:rPr lang="en-GB" dirty="0"/>
            </a:br>
            <a:r>
              <a:rPr lang="en-GB" dirty="0"/>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1" name="Picture 10">
            <a:extLst>
              <a:ext uri="{FF2B5EF4-FFF2-40B4-BE49-F238E27FC236}">
                <a16:creationId xmlns:a16="http://schemas.microsoft.com/office/drawing/2014/main" id="{551FF900-8020-436B-8D73-0AA26349431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869501016"/>
      </p:ext>
    </p:extLst>
  </p:cSld>
  <p:clrMapOvr>
    <a:masterClrMapping/>
  </p:clrMapOvr>
  <p:extLst mod="1">
    <p:ext uri="{DCECCB84-F9BA-43D5-87BE-67443E8EF086}">
      <p15:sldGuideLst xmlns:p15="http://schemas.microsoft.com/office/powerpoint/2012/main">
        <p15:guide id="2" orient="horz" pos="1886" userDrawn="1">
          <p15:clr>
            <a:srgbClr val="F26B43"/>
          </p15:clr>
        </p15:guide>
        <p15:guide id="4" orient="horz" pos="3317"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long) x 1 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lang="en-GB" dirty="0"/>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76806401"/>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content 1_box">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9" name="Text Placeholder 8">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dirty="0"/>
              <a:t>Text in 3 columns – will auto-format</a:t>
            </a:r>
            <a:endParaRPr lang="en-GB" dirty="0"/>
          </a:p>
        </p:txBody>
      </p:sp>
    </p:spTree>
    <p:extLst>
      <p:ext uri="{BB962C8B-B14F-4D97-AF65-F5344CB8AC3E}">
        <p14:creationId xmlns:p14="http://schemas.microsoft.com/office/powerpoint/2010/main" val="428160033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8" orient="horz" pos="4320"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x 3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341813"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4" name="Content Placeholder 2">
            <a:extLst>
              <a:ext uri="{FF2B5EF4-FFF2-40B4-BE49-F238E27FC236}">
                <a16:creationId xmlns:a16="http://schemas.microsoft.com/office/drawing/2014/main" id="{A45EDE6A-F920-48CB-981D-5ABE100DA90B}"/>
              </a:ext>
            </a:extLst>
          </p:cNvPr>
          <p:cNvSpPr>
            <a:spLocks noGrp="1"/>
          </p:cNvSpPr>
          <p:nvPr>
            <p:ph idx="20" hasCustomPrompt="1"/>
          </p:nvPr>
        </p:nvSpPr>
        <p:spPr>
          <a:xfrm>
            <a:off x="8230730" y="1793228"/>
            <a:ext cx="352440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FA70C77B-5CBD-4D8F-80F2-3FB63475E7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5" name="Text Placeholder 5">
            <a:extLst>
              <a:ext uri="{FF2B5EF4-FFF2-40B4-BE49-F238E27FC236}">
                <a16:creationId xmlns:a16="http://schemas.microsoft.com/office/drawing/2014/main" id="{64F67FAD-624A-4A04-93A6-997306046B43}"/>
              </a:ext>
            </a:extLst>
          </p:cNvPr>
          <p:cNvSpPr>
            <a:spLocks noGrp="1"/>
          </p:cNvSpPr>
          <p:nvPr>
            <p:ph type="body" sz="quarter" idx="21"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B2D8DED8-6BFD-4FF3-9C56-83AF7E6807B2}"/>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6" name="Title 5">
            <a:extLst>
              <a:ext uri="{FF2B5EF4-FFF2-40B4-BE49-F238E27FC236}">
                <a16:creationId xmlns:a16="http://schemas.microsoft.com/office/drawing/2014/main" id="{02E19BD3-B2A9-4EF5-99E8-74C6F558D3B1}"/>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8260193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x 4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5" name="Content 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7" name="Content Placeholder 2">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8" name="Content Placeholder 2">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793228"/>
            <a:ext cx="2562696" cy="3867797"/>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5">
            <a:extLst>
              <a:ext uri="{FF2B5EF4-FFF2-40B4-BE49-F238E27FC236}">
                <a16:creationId xmlns:a16="http://schemas.microsoft.com/office/drawing/2014/main" id="{ABED08D5-27C0-46F1-BD7A-A8339388FDF8}"/>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F3A4C9B8-DB3E-4ADC-9656-A9F05C3FDA13}"/>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5245E30C-ACBC-4426-8962-C03D3DB3F088}"/>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31095176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7600073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wide_right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9072136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2-col) with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624797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2-col) with image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2090" y="1793228"/>
            <a:ext cx="7406538" cy="3876675"/>
          </a:xfrm>
        </p:spPr>
        <p:txBody>
          <a:bodyPr numCol="2" spcCol="360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3228"/>
            <a:ext cx="3524250"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Text Placeholder 8">
            <a:extLst>
              <a:ext uri="{FF2B5EF4-FFF2-40B4-BE49-F238E27FC236}">
                <a16:creationId xmlns:a16="http://schemas.microsoft.com/office/drawing/2014/main" id="{D617C24F-CCF9-4218-A73F-B9C0B458EEA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4" name="Text Placeholder 5">
            <a:extLst>
              <a:ext uri="{FF2B5EF4-FFF2-40B4-BE49-F238E27FC236}">
                <a16:creationId xmlns:a16="http://schemas.microsoft.com/office/drawing/2014/main" id="{195C6DA3-059F-4EBD-85F5-F4BB34734E55}"/>
              </a:ext>
            </a:extLst>
          </p:cNvPr>
          <p:cNvSpPr>
            <a:spLocks noGrp="1"/>
          </p:cNvSpPr>
          <p:nvPr>
            <p:ph type="body" sz="quarter" idx="22"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dirty="0"/>
              <a:t>  </a:t>
            </a:r>
          </a:p>
        </p:txBody>
      </p:sp>
      <p:sp>
        <p:nvSpPr>
          <p:cNvPr id="6" name="Title 5">
            <a:extLst>
              <a:ext uri="{FF2B5EF4-FFF2-40B4-BE49-F238E27FC236}">
                <a16:creationId xmlns:a16="http://schemas.microsoft.com/office/drawing/2014/main" id="{B7A77705-A913-4F6B-8AFD-45E815E1C9BF}"/>
              </a:ext>
            </a:extLst>
          </p:cNvPr>
          <p:cNvSpPr>
            <a:spLocks noGrp="1"/>
          </p:cNvSpPr>
          <p:nvPr>
            <p:ph type="title" hasCustomPrompt="1"/>
          </p:nvPr>
        </p:nvSpPr>
        <p:spPr/>
        <p:txBody>
          <a:bodyPr/>
          <a:lstStyle>
            <a:lvl1pPr>
              <a:defRPr/>
            </a:lvl1pPr>
          </a:lstStyle>
          <a:p>
            <a:r>
              <a:rPr lang="en-US"/>
              <a:t>TWO COLUMN TEXTBOX WITH IMAGE LEFT</a:t>
            </a:r>
            <a:endParaRPr lang="en-GB" dirty="0"/>
          </a:p>
        </p:txBody>
      </p:sp>
    </p:spTree>
    <p:extLst>
      <p:ext uri="{BB962C8B-B14F-4D97-AF65-F5344CB8AC3E}">
        <p14:creationId xmlns:p14="http://schemas.microsoft.com/office/powerpoint/2010/main" val="128140787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441325"/>
            <a:ext cx="7410450" cy="5507038"/>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3577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ctr"/>
          <a:lstStyle>
            <a:lvl1pPr algn="ctr">
              <a:defRPr/>
            </a:lvl1pPr>
          </a:lstStyle>
          <a:p>
            <a:r>
              <a:rPr lang="en-GB" dirty="0"/>
              <a:t>Insert image by clicking icon.   </a:t>
            </a:r>
            <a:br>
              <a:rPr lang="en-GB" dirty="0"/>
            </a:br>
            <a:r>
              <a:rPr lang="en-GB" dirty="0"/>
              <a:t>Send this image to the back to make sure all elements are visible.</a:t>
            </a:r>
            <a:br>
              <a:rPr lang="en-GB" dirty="0"/>
            </a:br>
            <a:r>
              <a:rPr lang="en-GB" dirty="0"/>
              <a:t/>
            </a:r>
            <a:br>
              <a:rPr lang="en-GB" dirty="0"/>
            </a:br>
            <a:r>
              <a:rPr lang="en-GB" dirty="0"/>
              <a:t/>
            </a:r>
            <a:br>
              <a:rPr lang="en-GB" dirty="0"/>
            </a:br>
            <a:r>
              <a:rPr lang="en-GB" dirty="0"/>
              <a:t/>
            </a:r>
            <a:br>
              <a:rPr lang="en-GB" dirty="0"/>
            </a:br>
            <a:endParaRPr lang="en-GB" dirty="0"/>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3249"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bwMode="white">
          <a:xfrm>
            <a:off x="450000" y="5420032"/>
            <a:ext cx="65" cy="215444"/>
          </a:xfrm>
          <a:prstGeom prst="rect">
            <a:avLst/>
          </a:prstGeom>
        </p:spPr>
        <p:txBody>
          <a:bodyPr wrap="none" lIns="0" tIns="0" rIns="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bwMode="white">
          <a:xfrm>
            <a:off x="450000" y="450000"/>
            <a:ext cx="9616732" cy="830997"/>
          </a:xfrm>
        </p:spPr>
        <p:txBody>
          <a:bodyPr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dirty="0"/>
              <a:t>Report/proposal title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bwMode="white">
          <a:xfrm>
            <a:off x="450000" y="4779622"/>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Extra information here</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bwMode="white">
          <a:xfrm>
            <a:off x="450000" y="3789980"/>
            <a:ext cx="7551997" cy="738664"/>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Change colour of titling depending on contrast of image used</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07576226"/>
      </p:ext>
    </p:extLst>
  </p:cSld>
  <p:clrMapOvr>
    <a:masterClrMapping/>
  </p:clrMapOvr>
  <p:extLst mod="1">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42913" y="441325"/>
            <a:ext cx="7410450" cy="5507038"/>
          </a:xfrm>
          <a:pattFill prst="wdDnDiag">
            <a:fgClr>
              <a:schemeClr val="bg1">
                <a:lumMod val="85000"/>
              </a:schemeClr>
            </a:fgClr>
            <a:bgClr>
              <a:schemeClr val="bg1"/>
            </a:bgClr>
          </a:pattFill>
        </p:spPr>
        <p:txBody>
          <a:bodyPr/>
          <a:lstStyle>
            <a:lvl1pPr>
              <a:defRPr/>
            </a:lvl1pPr>
          </a:lstStyle>
          <a:p>
            <a:r>
              <a:rPr lang="en-GB" dirty="0"/>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7566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1784350"/>
            <a:ext cx="3526689" cy="4164013"/>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507038"/>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1815954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396000"/>
            <a:ext cx="3526688" cy="1116250"/>
          </a:xfrm>
        </p:spPr>
        <p:txBody>
          <a:body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dirty="0"/>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1784350"/>
            <a:ext cx="3527425" cy="4164013"/>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396000"/>
            <a:ext cx="7416800" cy="5552363"/>
          </a:xfrm>
          <a:solidFill>
            <a:srgbClr val="E8E8E8"/>
          </a:solidFill>
        </p:spPr>
        <p:txBody>
          <a:bodyPr/>
          <a:lstStyle>
            <a:lvl1pPr>
              <a:defRPr/>
            </a:lvl1pPr>
          </a:lstStyle>
          <a:p>
            <a:pPr lvl="0"/>
            <a:r>
              <a:rPr lang="en-US" dirty="0"/>
              <a:t>Area for diagram/chart</a:t>
            </a:r>
            <a:endParaRPr lang="en-GB" dirty="0"/>
          </a:p>
        </p:txBody>
      </p:sp>
    </p:spTree>
    <p:extLst>
      <p:ext uri="{BB962C8B-B14F-4D97-AF65-F5344CB8AC3E}">
        <p14:creationId xmlns:p14="http://schemas.microsoft.com/office/powerpoint/2010/main" val="2168963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_fullbleed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3" name="Text Placeholder 8">
            <a:extLst>
              <a:ext uri="{FF2B5EF4-FFF2-40B4-BE49-F238E27FC236}">
                <a16:creationId xmlns:a16="http://schemas.microsoft.com/office/drawing/2014/main" id="{D58A9A18-62FA-4343-AEF9-277C2D87FB54}"/>
              </a:ext>
            </a:extLst>
          </p:cNvPr>
          <p:cNvSpPr>
            <a:spLocks noGrp="1"/>
          </p:cNvSpPr>
          <p:nvPr>
            <p:ph type="body" sz="quarter" idx="18" hasCustomPrompt="1"/>
          </p:nvPr>
        </p:nvSpPr>
        <p:spPr>
          <a:xfrm>
            <a:off x="442913" y="5823783"/>
            <a:ext cx="5468184"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450000" y="1241781"/>
            <a:ext cx="545688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450000" y="397170"/>
            <a:ext cx="5456880" cy="775597"/>
          </a:xfrm>
        </p:spPr>
        <p:txBody>
          <a:bodyPr/>
          <a:lstStyle/>
          <a:p>
            <a:r>
              <a:rPr lang="en-US"/>
              <a:t>Click to edit Master title style</a:t>
            </a:r>
            <a:endParaRPr lang="en-GB" dirty="0"/>
          </a:p>
        </p:txBody>
      </p:sp>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6267450" y="0"/>
            <a:ext cx="5924550" cy="6858000"/>
          </a:xfrm>
          <a:pattFill prst="wdUpDiag">
            <a:fgClr>
              <a:srgbClr val="E8E8E8"/>
            </a:fgClr>
            <a:bgClr>
              <a:schemeClr val="bg1"/>
            </a:bgClr>
          </a:pattFill>
        </p:spPr>
        <p:txBody>
          <a:bodyPr/>
          <a:lstStyle/>
          <a:p>
            <a:r>
              <a:rPr lang="en-US" dirty="0"/>
              <a:t>Click icon to add picture</a:t>
            </a:r>
            <a:endParaRPr lang="en-GB" dirty="0"/>
          </a:p>
        </p:txBody>
      </p:sp>
      <p:pic>
        <p:nvPicPr>
          <p:cNvPr id="12" name="Picture 11">
            <a:extLst>
              <a:ext uri="{FF2B5EF4-FFF2-40B4-BE49-F238E27FC236}">
                <a16:creationId xmlns:a16="http://schemas.microsoft.com/office/drawing/2014/main" id="{D9B2BD03-F51B-4BDE-B9A8-F7BF97C7079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88449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_fullbleedimage_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A0D6813-5DEE-4281-B97D-2F3EDA18734E}"/>
              </a:ext>
            </a:extLst>
          </p:cNvPr>
          <p:cNvSpPr>
            <a:spLocks noGrp="1"/>
          </p:cNvSpPr>
          <p:nvPr>
            <p:ph type="pic" sz="quarter" idx="21"/>
          </p:nvPr>
        </p:nvSpPr>
        <p:spPr>
          <a:xfrm>
            <a:off x="0" y="0"/>
            <a:ext cx="5924550" cy="6858000"/>
          </a:xfrm>
          <a:pattFill prst="wdUpDiag">
            <a:fgClr>
              <a:srgbClr val="E8E8E8"/>
            </a:fgClr>
            <a:bgClr>
              <a:schemeClr val="bg1"/>
            </a:bgClr>
          </a:pattFill>
        </p:spPr>
        <p:txBody>
          <a:bodyPr/>
          <a:lstStyle/>
          <a:p>
            <a:r>
              <a:rPr lang="en-US" dirty="0"/>
              <a:t>Click icon to add picture</a:t>
            </a:r>
            <a:endParaRPr lang="en-GB" dirty="0"/>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6279300" y="1792800"/>
            <a:ext cx="5456880"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1" name="Text Placeholder 5">
            <a:extLst>
              <a:ext uri="{FF2B5EF4-FFF2-40B4-BE49-F238E27FC236}">
                <a16:creationId xmlns:a16="http://schemas.microsoft.com/office/drawing/2014/main" id="{4C7002A5-7F55-427A-9382-A6BAE40CADF3}"/>
              </a:ext>
            </a:extLst>
          </p:cNvPr>
          <p:cNvSpPr>
            <a:spLocks noGrp="1"/>
          </p:cNvSpPr>
          <p:nvPr>
            <p:ph type="body" sz="quarter" idx="19" hasCustomPrompt="1"/>
          </p:nvPr>
        </p:nvSpPr>
        <p:spPr>
          <a:xfrm>
            <a:off x="62793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8" name="Slide Number Placeholder 7">
            <a:extLst>
              <a:ext uri="{FF2B5EF4-FFF2-40B4-BE49-F238E27FC236}">
                <a16:creationId xmlns:a16="http://schemas.microsoft.com/office/drawing/2014/main" id="{8AED4CF6-F266-4747-9A04-A15AF83A9424}"/>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7" name="Title 6">
            <a:extLst>
              <a:ext uri="{FF2B5EF4-FFF2-40B4-BE49-F238E27FC236}">
                <a16:creationId xmlns:a16="http://schemas.microsoft.com/office/drawing/2014/main" id="{B80FCDC1-4ADD-40AF-8A4F-44573B1258DA}"/>
              </a:ext>
            </a:extLst>
          </p:cNvPr>
          <p:cNvSpPr>
            <a:spLocks noGrp="1"/>
          </p:cNvSpPr>
          <p:nvPr>
            <p:ph type="title"/>
          </p:nvPr>
        </p:nvSpPr>
        <p:spPr>
          <a:xfrm>
            <a:off x="6279300" y="397170"/>
            <a:ext cx="5456880" cy="775597"/>
          </a:xfrm>
        </p:spPr>
        <p:txBody>
          <a:bodyPr/>
          <a:lstStyle/>
          <a:p>
            <a:r>
              <a:rPr lang="en-US"/>
              <a:t>Click to edit Master title style</a:t>
            </a:r>
            <a:endParaRPr lang="en-GB" dirty="0"/>
          </a:p>
        </p:txBody>
      </p:sp>
    </p:spTree>
    <p:extLst>
      <p:ext uri="{BB962C8B-B14F-4D97-AF65-F5344CB8AC3E}">
        <p14:creationId xmlns:p14="http://schemas.microsoft.com/office/powerpoint/2010/main" val="208830675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gram_area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1793228"/>
            <a:ext cx="353511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1793875"/>
            <a:ext cx="7419975" cy="3876675"/>
          </a:xfrm>
          <a:solidFill>
            <a:srgbClr val="E8E8E8"/>
          </a:solidFill>
        </p:spPr>
        <p:txBody>
          <a:bodyPr/>
          <a:lstStyle>
            <a:lvl1pPr>
              <a:defRPr/>
            </a:lvl1pPr>
          </a:lstStyle>
          <a:p>
            <a:pPr lvl="0"/>
            <a:r>
              <a:rPr lang="en-US" dirty="0"/>
              <a:t>Insert diagram or visual content here</a:t>
            </a:r>
          </a:p>
        </p:txBody>
      </p:sp>
      <p:sp>
        <p:nvSpPr>
          <p:cNvPr id="11" name="Text Placeholder 5">
            <a:extLst>
              <a:ext uri="{FF2B5EF4-FFF2-40B4-BE49-F238E27FC236}">
                <a16:creationId xmlns:a16="http://schemas.microsoft.com/office/drawing/2014/main" id="{B63BB4B1-C751-4EA9-9308-214F2080D300}"/>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7030546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_diagram_area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3519489"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1792800"/>
            <a:ext cx="7416800" cy="3877200"/>
          </a:xfrm>
          <a:solidFill>
            <a:srgbClr val="E8E8E8"/>
          </a:solidFill>
        </p:spPr>
        <p:txBody>
          <a:bodyPr/>
          <a:lstStyle>
            <a:lvl1pPr>
              <a:defRPr sz="1400"/>
            </a:lvl1pPr>
            <a:lvl2pPr>
              <a:defRPr sz="1200"/>
            </a:lvl2pPr>
            <a:lvl3pPr>
              <a:defRPr sz="1200"/>
            </a:lvl3pPr>
            <a:lvl4pPr>
              <a:defRPr sz="1200"/>
            </a:lvl4pPr>
            <a:lvl5pPr>
              <a:defRPr sz="1200"/>
            </a:lvl5pPr>
          </a:lstStyle>
          <a:p>
            <a:pPr lvl="0"/>
            <a:r>
              <a:rPr lang="en-US" dirty="0"/>
              <a:t>Insert diagram or visual content here</a:t>
            </a:r>
          </a:p>
        </p:txBody>
      </p:sp>
      <p:sp>
        <p:nvSpPr>
          <p:cNvPr id="11" name="Text Placeholder 8">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2" name="Text Placeholder 5">
            <a:extLst>
              <a:ext uri="{FF2B5EF4-FFF2-40B4-BE49-F238E27FC236}">
                <a16:creationId xmlns:a16="http://schemas.microsoft.com/office/drawing/2014/main" id="{98FD30A3-E45C-4B79-8B00-57EBF238C59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dirty="0"/>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271723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wide_right_text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1792703"/>
            <a:ext cx="7416799"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796298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wide_left_text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1793228"/>
            <a:ext cx="3533775"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3"/>
            <a:ext cx="7416799" cy="3877200"/>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2" name="Text Placeholder 8">
            <a:extLst>
              <a:ext uri="{FF2B5EF4-FFF2-40B4-BE49-F238E27FC236}">
                <a16:creationId xmlns:a16="http://schemas.microsoft.com/office/drawing/2014/main" id="{3733074A-4C22-4CBE-9965-786D122A4C53}"/>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11" name="Text Placeholder 5">
            <a:extLst>
              <a:ext uri="{FF2B5EF4-FFF2-40B4-BE49-F238E27FC236}">
                <a16:creationId xmlns:a16="http://schemas.microsoft.com/office/drawing/2014/main" id="{38FA1497-2C1D-493E-AEE5-D9676662E53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156068540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mages_3_summari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92702"/>
            <a:ext cx="3524250" cy="2140354"/>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1792702"/>
            <a:ext cx="3524250" cy="2140354"/>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1792702"/>
            <a:ext cx="3524250" cy="2140354"/>
          </a:xfrm>
          <a:pattFill prst="wdUpDiag">
            <a:fgClr>
              <a:schemeClr val="bg1">
                <a:lumMod val="95000"/>
              </a:schemeClr>
            </a:fgClr>
            <a:bgClr>
              <a:schemeClr val="bg1"/>
            </a:bgClr>
          </a:pattFill>
        </p:spPr>
        <p:txBody>
          <a:bodyPr/>
          <a:lstStyle>
            <a:lvl1pPr>
              <a:defRPr/>
            </a:lvl1pPr>
          </a:lstStyle>
          <a:p>
            <a:r>
              <a:rPr lang="en-GB" dirty="0"/>
              <a:t>Insert image here</a:t>
            </a:r>
          </a:p>
        </p:txBody>
      </p:sp>
      <p:sp>
        <p:nvSpPr>
          <p:cNvPr id="15" name="Content 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6" name="Content Placeholder 2">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17" name="Text Placeholder 5">
            <a:extLst>
              <a:ext uri="{FF2B5EF4-FFF2-40B4-BE49-F238E27FC236}">
                <a16:creationId xmlns:a16="http://schemas.microsoft.com/office/drawing/2014/main" id="{0665A03E-1A5A-4860-A19A-E8030E5810F5}"/>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5" name="Title 4">
            <a:extLst>
              <a:ext uri="{FF2B5EF4-FFF2-40B4-BE49-F238E27FC236}">
                <a16:creationId xmlns:a16="http://schemas.microsoft.com/office/drawing/2014/main" id="{DB5751CC-11B5-48AF-83ED-77DBABCFF9A3}"/>
              </a:ext>
            </a:extLst>
          </p:cNvPr>
          <p:cNvSpPr>
            <a:spLocks noGrp="1"/>
          </p:cNvSpPr>
          <p:nvPr>
            <p:ph type="title"/>
          </p:nvPr>
        </p:nvSpPr>
        <p:spPr/>
        <p:txBody>
          <a:body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910CBFE0-EF29-4283-82C0-7BE87FF8BF3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98071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3">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45000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dirty="0"/>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dirty="0"/>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2377254"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sp>
        <p:nvSpPr>
          <p:cNvPr id="9" name="Picture Placeholder 2">
            <a:extLst>
              <a:ext uri="{FF2B5EF4-FFF2-40B4-BE49-F238E27FC236}">
                <a16:creationId xmlns:a16="http://schemas.microsoft.com/office/drawing/2014/main" id="{F9B6F732-EC6E-4247-AD36-8AE7E957E7E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pic>
        <p:nvPicPr>
          <p:cNvPr id="11" name="Picture 10">
            <a:extLst>
              <a:ext uri="{FF2B5EF4-FFF2-40B4-BE49-F238E27FC236}">
                <a16:creationId xmlns:a16="http://schemas.microsoft.com/office/drawing/2014/main" id="{D61512A5-E502-4ACE-8BC3-8D70C8FE929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138602236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lour_4_images_4_summari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800869"/>
            <a:ext cx="2563200" cy="2060179"/>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1800869"/>
            <a:ext cx="2563200" cy="2060179"/>
          </a:xfrm>
          <a:pattFill prst="wdUpDiag">
            <a:fgClr>
              <a:schemeClr val="bg1">
                <a:lumMod val="95000"/>
              </a:schemeClr>
            </a:fgClr>
            <a:bgClr>
              <a:schemeClr val="bg1"/>
            </a:bgClr>
          </a:pattFill>
        </p:spPr>
        <p:txBody>
          <a:bodyPr/>
          <a:lstStyle/>
          <a:p>
            <a:r>
              <a:rPr lang="en-GB" dirty="0"/>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1800869"/>
            <a:ext cx="2563200" cy="2060179"/>
          </a:xfrm>
          <a:pattFill prst="wdUpDiag">
            <a:fgClr>
              <a:schemeClr val="bg1">
                <a:lumMod val="95000"/>
              </a:schemeClr>
            </a:fgClr>
            <a:bgClr>
              <a:schemeClr val="bg1"/>
            </a:bgClr>
          </a:pattFill>
        </p:spPr>
        <p:txBody>
          <a:bodyPr/>
          <a:lstStyle/>
          <a:p>
            <a:r>
              <a:rPr lang="en-GB" dirty="0"/>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1800869"/>
            <a:ext cx="2563200" cy="2060179"/>
          </a:xfrm>
          <a:pattFill prst="wdUpDiag">
            <a:fgClr>
              <a:schemeClr val="bg1">
                <a:lumMod val="95000"/>
              </a:schemeClr>
            </a:fgClr>
            <a:bgClr>
              <a:schemeClr val="bg1"/>
            </a:bgClr>
          </a:pattFill>
        </p:spPr>
        <p:txBody>
          <a:bodyPr/>
          <a:lstStyle/>
          <a:p>
            <a:r>
              <a:rPr lang="en-GB" dirty="0"/>
              <a:t> </a:t>
            </a:r>
          </a:p>
        </p:txBody>
      </p:sp>
      <p:sp>
        <p:nvSpPr>
          <p:cNvPr id="8" name="Content Placeholder 2">
            <a:extLst>
              <a:ext uri="{FF2B5EF4-FFF2-40B4-BE49-F238E27FC236}">
                <a16:creationId xmlns:a16="http://schemas.microsoft.com/office/drawing/2014/main" id="{1F8BA170-026C-4B90-B5B2-B245369E3B17}"/>
              </a:ext>
            </a:extLst>
          </p:cNvPr>
          <p:cNvSpPr>
            <a:spLocks noGrp="1"/>
          </p:cNvSpPr>
          <p:nvPr>
            <p:ph idx="1" hasCustomPrompt="1"/>
          </p:nvPr>
        </p:nvSpPr>
        <p:spPr>
          <a:xfrm>
            <a:off x="450000"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9" name="Content Placeholder 2">
            <a:extLst>
              <a:ext uri="{FF2B5EF4-FFF2-40B4-BE49-F238E27FC236}">
                <a16:creationId xmlns:a16="http://schemas.microsoft.com/office/drawing/2014/main" id="{3E6D404C-1B2B-4D62-A705-92420C5E0B10}"/>
              </a:ext>
            </a:extLst>
          </p:cNvPr>
          <p:cNvSpPr>
            <a:spLocks noGrp="1"/>
          </p:cNvSpPr>
          <p:nvPr>
            <p:ph idx="20" hasCustomPrompt="1"/>
          </p:nvPr>
        </p:nvSpPr>
        <p:spPr>
          <a:xfrm>
            <a:off x="3353284"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0" name="Content Placeholder 2">
            <a:extLst>
              <a:ext uri="{FF2B5EF4-FFF2-40B4-BE49-F238E27FC236}">
                <a16:creationId xmlns:a16="http://schemas.microsoft.com/office/drawing/2014/main" id="{923258DA-B24D-4726-BEDE-A9FF5A9B32FF}"/>
              </a:ext>
            </a:extLst>
          </p:cNvPr>
          <p:cNvSpPr>
            <a:spLocks noGrp="1"/>
          </p:cNvSpPr>
          <p:nvPr>
            <p:ph idx="26" hasCustomPrompt="1"/>
          </p:nvPr>
        </p:nvSpPr>
        <p:spPr>
          <a:xfrm>
            <a:off x="6276263"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1" name="Content Placeholder 2">
            <a:extLst>
              <a:ext uri="{FF2B5EF4-FFF2-40B4-BE49-F238E27FC236}">
                <a16:creationId xmlns:a16="http://schemas.microsoft.com/office/drawing/2014/main" id="{7729A41C-F3D0-4276-AF16-6EBB4FA68499}"/>
              </a:ext>
            </a:extLst>
          </p:cNvPr>
          <p:cNvSpPr>
            <a:spLocks noGrp="1"/>
          </p:cNvSpPr>
          <p:nvPr>
            <p:ph idx="22" hasCustomPrompt="1"/>
          </p:nvPr>
        </p:nvSpPr>
        <p:spPr>
          <a:xfrm>
            <a:off x="9174577" y="4149080"/>
            <a:ext cx="2562696" cy="1511945"/>
          </a:xfrm>
        </p:spPr>
        <p:txBody>
          <a:bodyPr>
            <a:noAutofit/>
          </a:bodyPr>
          <a:lstStyle>
            <a:lvl1pPr>
              <a:spcBef>
                <a:spcPts val="400"/>
              </a:spcBef>
              <a:defRPr sz="1400">
                <a:solidFill>
                  <a:schemeClr val="tx1"/>
                </a:solidFill>
              </a:defRPr>
            </a:lvl1pPr>
            <a:lvl2pPr>
              <a:spcBef>
                <a:spcPts val="400"/>
              </a:spcBef>
              <a:defRPr sz="1200">
                <a:solidFill>
                  <a:schemeClr val="tx1"/>
                </a:solidFill>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dirty="0"/>
              <a:t>Caption here</a:t>
            </a:r>
          </a:p>
        </p:txBody>
      </p:sp>
      <p:sp>
        <p:nvSpPr>
          <p:cNvPr id="14" name="Text Placeholder 5">
            <a:extLst>
              <a:ext uri="{FF2B5EF4-FFF2-40B4-BE49-F238E27FC236}">
                <a16:creationId xmlns:a16="http://schemas.microsoft.com/office/drawing/2014/main" id="{F7D968EA-305C-4683-946E-07A3C4DF490B}"/>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2" name="Title 1">
            <a:extLst>
              <a:ext uri="{FF2B5EF4-FFF2-40B4-BE49-F238E27FC236}">
                <a16:creationId xmlns:a16="http://schemas.microsoft.com/office/drawing/2014/main" id="{A87C81DC-5176-4847-8B6F-B68FF50589B8}"/>
              </a:ext>
            </a:extLst>
          </p:cNvPr>
          <p:cNvSpPr>
            <a:spLocks noGrp="1"/>
          </p:cNvSpPr>
          <p:nvPr>
            <p:ph type="title"/>
          </p:nvPr>
        </p:nvSpPr>
        <p:spPr/>
        <p:txBody>
          <a:body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C7FCA8BC-E18E-4916-9049-F9A3E9A34C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01051031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dirty="0"/>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203674211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p:nvPr>
        </p:nvSpPr>
        <p:spPr>
          <a:xfrm>
            <a:off x="0" y="0"/>
            <a:ext cx="12192000" cy="6858000"/>
          </a:xfrm>
          <a:pattFill prst="wdUpDiag">
            <a:fgClr>
              <a:schemeClr val="bg1">
                <a:lumMod val="85000"/>
              </a:schemeClr>
            </a:fgClr>
            <a:bgClr>
              <a:schemeClr val="bg1"/>
            </a:bgClr>
          </a:pattFill>
        </p:spPr>
        <p:txBody>
          <a:bodyPr/>
          <a:lstStyle>
            <a:lvl1pPr algn="ctr">
              <a:defRPr sz="1800" b="1"/>
            </a:lvl1pPr>
          </a:lstStyle>
          <a:p>
            <a:r>
              <a:rPr lang="en-US" dirty="0"/>
              <a:t>Click icon to add media</a:t>
            </a:r>
            <a:endParaRPr lang="en-GB" dirty="0"/>
          </a:p>
        </p:txBody>
      </p:sp>
    </p:spTree>
    <p:extLst>
      <p:ext uri="{BB962C8B-B14F-4D97-AF65-F5344CB8AC3E}">
        <p14:creationId xmlns:p14="http://schemas.microsoft.com/office/powerpoint/2010/main" val="3833587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loured_content_no box">
    <p:bg>
      <p:bgPr>
        <a:solidFill>
          <a:schemeClr val="accent1"/>
        </a:solid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1C5B7D9D-98FE-46F9-8538-605AD31EFD2B}"/>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72680062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_3_imag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6FF85C-83F4-47BF-A4A2-762CD4C5C84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99270"/>
            <a:ext cx="3533776" cy="3249910"/>
          </a:xfrm>
          <a:pattFill prst="wdUpDiag">
            <a:fgClr>
              <a:schemeClr val="bg1">
                <a:lumMod val="95000"/>
              </a:schemeClr>
            </a:fgClr>
            <a:bgClr>
              <a:schemeClr val="bg1"/>
            </a:bgClr>
          </a:pattFill>
        </p:spPr>
        <p:txBody>
          <a:bodyPr/>
          <a:lstStyle/>
          <a:p>
            <a:r>
              <a:rPr lang="en-GB" dirty="0"/>
              <a:t> </a:t>
            </a:r>
          </a:p>
        </p:txBody>
      </p:sp>
      <p:sp>
        <p:nvSpPr>
          <p:cNvPr id="12" name="Espace réservé pour une image  3">
            <a:extLst>
              <a:ext uri="{FF2B5EF4-FFF2-40B4-BE49-F238E27FC236}">
                <a16:creationId xmlns:a16="http://schemas.microsoft.com/office/drawing/2014/main" id="{E1043954-97B2-4040-A670-AE271AC08FC7}"/>
              </a:ext>
            </a:extLst>
          </p:cNvPr>
          <p:cNvSpPr>
            <a:spLocks noGrp="1"/>
          </p:cNvSpPr>
          <p:nvPr>
            <p:ph type="pic" sz="quarter" idx="22" hasCustomPrompt="1"/>
          </p:nvPr>
        </p:nvSpPr>
        <p:spPr>
          <a:xfrm>
            <a:off x="4332524" y="1799270"/>
            <a:ext cx="3533776" cy="3249910"/>
          </a:xfrm>
          <a:pattFill prst="wdUpDiag">
            <a:fgClr>
              <a:schemeClr val="bg1">
                <a:lumMod val="95000"/>
              </a:schemeClr>
            </a:fgClr>
            <a:bgClr>
              <a:schemeClr val="bg1"/>
            </a:bgClr>
          </a:pattFill>
        </p:spPr>
        <p:txBody>
          <a:bodyPr/>
          <a:lstStyle/>
          <a:p>
            <a:r>
              <a:rPr lang="en-GB" dirty="0"/>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1799270"/>
            <a:ext cx="3533776" cy="3249910"/>
          </a:xfrm>
          <a:pattFill prst="wdUpDiag">
            <a:fgClr>
              <a:schemeClr val="bg1">
                <a:lumMod val="95000"/>
              </a:schemeClr>
            </a:fgClr>
            <a:bgClr>
              <a:schemeClr val="bg1"/>
            </a:bgClr>
          </a:pattFill>
        </p:spPr>
        <p:txBody>
          <a:bodyPr/>
          <a:lstStyle/>
          <a:p>
            <a:r>
              <a:rPr lang="en-GB" dirty="0"/>
              <a:t> </a:t>
            </a: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1241781"/>
            <a:ext cx="2019784" cy="312330"/>
          </a:xfrm>
          <a:noFill/>
        </p:spPr>
        <p:txBody>
          <a:bodyPr vert="horz" wrap="none" lIns="0" tIns="0" rIns="0" bIns="0" rtlCol="0">
            <a:spAutoFit/>
          </a:bodyPr>
          <a:lstStyle>
            <a:lvl1pPr>
              <a:lnSpc>
                <a:spcPct val="100000"/>
              </a:lnSpc>
              <a:defRPr lang="en-GB" sz="2000" b="1" dirty="0">
                <a:solidFill>
                  <a:schemeClr val="tx2"/>
                </a:solidFill>
              </a:defRPr>
            </a:lvl1pPr>
          </a:lstStyle>
          <a:p>
            <a:pPr lvl="0"/>
            <a:r>
              <a:rPr lang="en-GB" dirty="0"/>
              <a:t>Optional subtitle</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870509180"/>
      </p:ext>
    </p:extLst>
  </p:cSld>
  <p:clrMapOvr>
    <a:masterClrMapping/>
  </p:clrMapOvr>
  <p:extLst mod="1">
    <p:ext uri="{DCECCB84-F9BA-43D5-87BE-67443E8EF086}">
      <p15:sldGuideLst xmlns:p15="http://schemas.microsoft.com/office/powerpoint/2012/main">
        <p15:guide id="4" orient="horz" pos="60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D43839-8D9A-40CA-A439-63E1FCB2171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450000" y="2594753"/>
            <a:ext cx="7524198" cy="2636591"/>
          </a:xfrm>
        </p:spPr>
        <p:txBody>
          <a:bodyPr anchor="t">
            <a:normAutofit/>
          </a:bodyPr>
          <a:lstStyle>
            <a:lvl1pPr marL="0" indent="0">
              <a:buNone/>
              <a:defRPr sz="2800">
                <a:solidFill>
                  <a:schemeClr val="bg1"/>
                </a:solidFill>
              </a:defRPr>
            </a:lvl1pPr>
          </a:lstStyle>
          <a:p>
            <a:pPr lvl="0"/>
            <a:r>
              <a:rPr lang="en-GB" dirty="0"/>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729815281"/>
      </p:ext>
    </p:extLst>
  </p:cSld>
  <p:clrMapOvr>
    <a:masterClrMapping/>
  </p:clrMapOvr>
  <p:extLst mod="1">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 white backgroun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442913"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15" name="Text Placeholder 15">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19" name="Picture Placeholder 2">
            <a:extLst>
              <a:ext uri="{FF2B5EF4-FFF2-40B4-BE49-F238E27FC236}">
                <a16:creationId xmlns:a16="http://schemas.microsoft.com/office/drawing/2014/main" id="{AB50A41D-7303-4EC5-A88F-0DEBCCAAC491}"/>
              </a:ext>
            </a:extLst>
          </p:cNvPr>
          <p:cNvSpPr>
            <a:spLocks noGrp="1"/>
          </p:cNvSpPr>
          <p:nvPr>
            <p:ph type="pic" sz="quarter" idx="24"/>
          </p:nvPr>
        </p:nvSpPr>
        <p:spPr>
          <a:xfrm>
            <a:off x="2389282"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20" name="Text Placeholder 15">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1" name="Text Placeholder 15">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3" name="Picture Placeholder 2">
            <a:extLst>
              <a:ext uri="{FF2B5EF4-FFF2-40B4-BE49-F238E27FC236}">
                <a16:creationId xmlns:a16="http://schemas.microsoft.com/office/drawing/2014/main" id="{9E21ED7F-5AD8-40F3-BB14-A9A4F3348D3F}"/>
              </a:ext>
            </a:extLst>
          </p:cNvPr>
          <p:cNvSpPr>
            <a:spLocks noGrp="1"/>
          </p:cNvSpPr>
          <p:nvPr>
            <p:ph type="pic" sz="quarter" idx="27"/>
          </p:nvPr>
        </p:nvSpPr>
        <p:spPr>
          <a:xfrm>
            <a:off x="4335651" y="2323852"/>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24" name="Text Placeholder 15">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84350"/>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5" name="Text Placeholder 15">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35651" y="4045998"/>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6" name="Picture Placeholder 2">
            <a:extLst>
              <a:ext uri="{FF2B5EF4-FFF2-40B4-BE49-F238E27FC236}">
                <a16:creationId xmlns:a16="http://schemas.microsoft.com/office/drawing/2014/main" id="{83AB40FE-E4CF-4BDA-ABA9-D8845CD02FCC}"/>
              </a:ext>
            </a:extLst>
          </p:cNvPr>
          <p:cNvSpPr>
            <a:spLocks noGrp="1"/>
          </p:cNvSpPr>
          <p:nvPr>
            <p:ph type="pic" sz="quarter" idx="30"/>
          </p:nvPr>
        </p:nvSpPr>
        <p:spPr>
          <a:xfrm>
            <a:off x="6282020"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27" name="Text Placeholder 15">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28" name="Text Placeholder 15">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82020"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29" name="Picture Placeholder 2">
            <a:extLst>
              <a:ext uri="{FF2B5EF4-FFF2-40B4-BE49-F238E27FC236}">
                <a16:creationId xmlns:a16="http://schemas.microsoft.com/office/drawing/2014/main" id="{EAF94D1A-98C5-4874-9015-B7AF58D2BA46}"/>
              </a:ext>
            </a:extLst>
          </p:cNvPr>
          <p:cNvSpPr>
            <a:spLocks noGrp="1"/>
          </p:cNvSpPr>
          <p:nvPr>
            <p:ph type="pic" sz="quarter" idx="33"/>
          </p:nvPr>
        </p:nvSpPr>
        <p:spPr>
          <a:xfrm>
            <a:off x="8228389" y="2335854"/>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30" name="Text Placeholder 1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96352"/>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31" name="Text Placeholder 1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228389" y="4058000"/>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32" name="Picture Placeholder 2">
            <a:extLst>
              <a:ext uri="{FF2B5EF4-FFF2-40B4-BE49-F238E27FC236}">
                <a16:creationId xmlns:a16="http://schemas.microsoft.com/office/drawing/2014/main" id="{4464911A-104B-4D7E-A613-A2D8C8B9252E}"/>
              </a:ext>
            </a:extLst>
          </p:cNvPr>
          <p:cNvSpPr>
            <a:spLocks noGrp="1"/>
          </p:cNvSpPr>
          <p:nvPr>
            <p:ph type="pic" sz="quarter" idx="36"/>
          </p:nvPr>
        </p:nvSpPr>
        <p:spPr>
          <a:xfrm>
            <a:off x="10174757" y="2322339"/>
            <a:ext cx="1573660" cy="1573200"/>
          </a:xfrm>
          <a:pattFill prst="wdUpDiag">
            <a:fgClr>
              <a:schemeClr val="bg1">
                <a:lumMod val="85000"/>
              </a:schemeClr>
            </a:fgClr>
            <a:bgClr>
              <a:schemeClr val="bg1"/>
            </a:bgClr>
          </a:pattFill>
        </p:spPr>
        <p:txBody>
          <a:bodyPr/>
          <a:lstStyle>
            <a:lvl1pPr>
              <a:defRPr>
                <a:solidFill>
                  <a:schemeClr val="tx1"/>
                </a:solidFill>
              </a:defRPr>
            </a:lvl1pPr>
          </a:lstStyle>
          <a:p>
            <a:r>
              <a:rPr lang="en-US" dirty="0"/>
              <a:t>Click icon to add picture</a:t>
            </a:r>
            <a:endParaRPr lang="en-GB" dirty="0"/>
          </a:p>
        </p:txBody>
      </p:sp>
      <p:sp>
        <p:nvSpPr>
          <p:cNvPr id="33" name="Text Placeholder 15">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82837"/>
            <a:ext cx="1573660" cy="390556"/>
          </a:xfrm>
        </p:spPr>
        <p:txBody>
          <a:bodyPr wrap="square" anchor="t">
            <a:spAutoFit/>
          </a:bodyPr>
          <a:lstStyle>
            <a:lvl1pPr>
              <a:spcBef>
                <a:spcPts val="0"/>
              </a:spcBef>
              <a:spcAft>
                <a:spcPts val="0"/>
              </a:spcAft>
              <a:defRPr cap="all" baseline="0">
                <a:solidFill>
                  <a:schemeClr val="tx1"/>
                </a:solidFill>
              </a:defRPr>
            </a:lvl1pPr>
            <a:lvl2pPr marL="0" indent="0">
              <a:spcBef>
                <a:spcPts val="0"/>
              </a:spcBef>
              <a:spcAft>
                <a:spcPts val="0"/>
              </a:spcAft>
              <a:buFont typeface="Arial" panose="020B0604020202020204" pitchFamily="34" charset="0"/>
              <a:buNone/>
              <a:defRPr cap="all" baseline="0">
                <a:solidFill>
                  <a:schemeClr val="tx1"/>
                </a:solidFill>
              </a:defRPr>
            </a:lvl2pPr>
          </a:lstStyle>
          <a:p>
            <a:pPr lvl="0"/>
            <a:r>
              <a:rPr lang="en-GB" dirty="0"/>
              <a:t>First Name</a:t>
            </a:r>
          </a:p>
          <a:p>
            <a:pPr lvl="1"/>
            <a:r>
              <a:rPr lang="en-GB" dirty="0"/>
              <a:t>Last Name</a:t>
            </a:r>
          </a:p>
        </p:txBody>
      </p:sp>
      <p:sp>
        <p:nvSpPr>
          <p:cNvPr id="34" name="Text Placeholder 15">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74757" y="4044485"/>
            <a:ext cx="1573660" cy="1903877"/>
          </a:xfrm>
        </p:spPr>
        <p:txBody>
          <a:bodyPr wrap="square" anchor="t">
            <a:noAutofit/>
          </a:bodyPr>
          <a:lstStyle>
            <a:lvl1pPr>
              <a:spcBef>
                <a:spcPts val="0"/>
              </a:spcBef>
              <a:spcAft>
                <a:spcPts val="0"/>
              </a:spcAft>
              <a:defRPr>
                <a:solidFill>
                  <a:schemeClr val="tx1"/>
                </a:solidFill>
              </a:defRPr>
            </a:lvl1pPr>
            <a:lvl2pPr marL="0" indent="0">
              <a:spcBef>
                <a:spcPts val="0"/>
              </a:spcBef>
              <a:spcAft>
                <a:spcPts val="0"/>
              </a:spcAft>
              <a:buFont typeface="Arial" panose="020B0604020202020204" pitchFamily="34" charset="0"/>
              <a:buNone/>
              <a:defRPr>
                <a:solidFill>
                  <a:schemeClr val="bg1"/>
                </a:solidFill>
              </a:defRPr>
            </a:lvl2pPr>
          </a:lstStyle>
          <a:p>
            <a:pPr lvl="0"/>
            <a:r>
              <a:rPr lang="en-GB" dirty="0"/>
              <a:t>Title and brief role description here</a:t>
            </a:r>
          </a:p>
        </p:txBody>
      </p:sp>
      <p:sp>
        <p:nvSpPr>
          <p:cNvPr id="5" name="Title 4">
            <a:extLst>
              <a:ext uri="{FF2B5EF4-FFF2-40B4-BE49-F238E27FC236}">
                <a16:creationId xmlns:a16="http://schemas.microsoft.com/office/drawing/2014/main" id="{EFDD40B2-D082-42DF-92D6-EC693ACDE859}"/>
              </a:ext>
            </a:extLst>
          </p:cNvPr>
          <p:cNvSpPr>
            <a:spLocks noGrp="1"/>
          </p:cNvSpPr>
          <p:nvPr>
            <p:ph type="title"/>
          </p:nvPr>
        </p:nvSpPr>
        <p:spPr/>
        <p:txBody>
          <a:bodyPr/>
          <a:lstStyle/>
          <a:p>
            <a:r>
              <a:rPr lang="en-US"/>
              <a:t>Click to edit Master title style</a:t>
            </a:r>
            <a:endParaRPr lang="en-GB"/>
          </a:p>
        </p:txBody>
      </p:sp>
      <p:sp>
        <p:nvSpPr>
          <p:cNvPr id="36" name="Slide Number Placeholder 15">
            <a:extLst>
              <a:ext uri="{FF2B5EF4-FFF2-40B4-BE49-F238E27FC236}">
                <a16:creationId xmlns:a16="http://schemas.microsoft.com/office/drawing/2014/main" id="{DFFBBC18-CDF1-406F-A4A7-B89B333F2BF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73927095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Empty">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pic>
        <p:nvPicPr>
          <p:cNvPr id="8" name="Picture 7">
            <a:extLst>
              <a:ext uri="{FF2B5EF4-FFF2-40B4-BE49-F238E27FC236}">
                <a16:creationId xmlns:a16="http://schemas.microsoft.com/office/drawing/2014/main" id="{671621F4-FE9A-4C91-A28D-2090A86E257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489269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D8FB18-8AAF-464C-B80E-A3DA75BEC8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dirty="0"/>
              <a:t>Click icon to </a:t>
            </a:r>
            <a:br>
              <a:rPr lang="en-US" dirty="0"/>
            </a:br>
            <a:r>
              <a:rPr lang="en-US" dirty="0"/>
              <a:t>add picture</a:t>
            </a:r>
            <a:endParaRPr lang="en-GB" dirty="0"/>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Name:</a:t>
            </a:r>
          </a:p>
          <a:p>
            <a:pPr lvl="0"/>
            <a:r>
              <a:rPr lang="en-US" dirty="0"/>
              <a:t>Details:</a:t>
            </a:r>
          </a:p>
        </p:txBody>
      </p:sp>
    </p:spTree>
    <p:extLst>
      <p:ext uri="{BB962C8B-B14F-4D97-AF65-F5344CB8AC3E}">
        <p14:creationId xmlns:p14="http://schemas.microsoft.com/office/powerpoint/2010/main" val="7262859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dirty="0"/>
              <a:t>Click icon in centre to add image</a:t>
            </a:r>
            <a:br>
              <a:rPr lang="en-GB" dirty="0"/>
            </a:br>
            <a:r>
              <a:rPr lang="en-GB" dirty="0"/>
              <a:t>Send image to back so elements show on the page</a:t>
            </a:r>
          </a:p>
          <a:p>
            <a:endParaRPr lang="en-GB" dirty="0"/>
          </a:p>
          <a:p>
            <a:endParaRPr lang="en-GB" dirty="0"/>
          </a:p>
          <a:p>
            <a:endParaRPr lang="en-GB" dirty="0"/>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455"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bwMode="white">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dirty="0"/>
              <a:t>Section </a:t>
            </a:r>
            <a:br>
              <a:rPr lang="en-GB" dirty="0"/>
            </a:br>
            <a:r>
              <a:rPr lang="en-GB" dirty="0"/>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bwMode="white">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8954901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dirty="0"/>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37325129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dirty="0"/>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dirty="0"/>
              <a:t>Base and source:</a:t>
            </a:r>
          </a:p>
        </p:txBody>
      </p:sp>
    </p:spTree>
    <p:extLst>
      <p:ext uri="{BB962C8B-B14F-4D97-AF65-F5344CB8AC3E}">
        <p14:creationId xmlns:p14="http://schemas.microsoft.com/office/powerpoint/2010/main" val="407248092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AEA12-ADCB-4CA8-96BD-EF302236E4F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43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3297749"/>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1" name="Picture 10">
            <a:extLst>
              <a:ext uri="{FF2B5EF4-FFF2-40B4-BE49-F238E27FC236}">
                <a16:creationId xmlns:a16="http://schemas.microsoft.com/office/drawing/2014/main" id="{FE41590B-23D8-4633-A029-83F97E49F12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240246803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dirty="0"/>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dirty="0"/>
              <a:t> </a:t>
            </a:r>
          </a:p>
        </p:txBody>
      </p:sp>
      <p:pic>
        <p:nvPicPr>
          <p:cNvPr id="10" name="Picture 9">
            <a:extLst>
              <a:ext uri="{FF2B5EF4-FFF2-40B4-BE49-F238E27FC236}">
                <a16:creationId xmlns:a16="http://schemas.microsoft.com/office/drawing/2014/main" id="{79EAB58A-2B4F-4826-A311-DAF2B725164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01200" y="6087717"/>
            <a:ext cx="2157488" cy="534771"/>
          </a:xfrm>
          <a:prstGeom prst="rect">
            <a:avLst/>
          </a:prstGeom>
        </p:spPr>
      </p:pic>
    </p:spTree>
    <p:extLst>
      <p:ext uri="{BB962C8B-B14F-4D97-AF65-F5344CB8AC3E}">
        <p14:creationId xmlns:p14="http://schemas.microsoft.com/office/powerpoint/2010/main" val="338658653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ark Image background standout tex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dirty="0"/>
              <a:t>Click icon in centre to add image</a:t>
            </a:r>
            <a:br>
              <a:rPr lang="en-GB" dirty="0"/>
            </a:br>
            <a:r>
              <a:rPr lang="en-GB" dirty="0"/>
              <a:t>Send image to back so elements show on the page</a:t>
            </a:r>
          </a:p>
          <a:p>
            <a:endParaRPr lang="en-GB" dirty="0"/>
          </a:p>
          <a:p>
            <a:endParaRPr lang="en-GB" dirty="0"/>
          </a:p>
          <a:p>
            <a:endParaRPr lang="en-GB" dirty="0"/>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defRPr>
            </a:lvl1pPr>
          </a:lstStyle>
          <a:p>
            <a:r>
              <a:rPr lang="en-GB" dirty="0"/>
              <a:t>Summary text background image (text can be recoloured depending on image colour)</a:t>
            </a:r>
            <a:endParaRPr lang="fr-FR" dirty="0"/>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dirty="0"/>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094440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dirty="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dirty="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dirty="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2392093" y="5082622"/>
            <a:ext cx="7417552"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dirty="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p:txBody>
          <a:bodyPr/>
          <a:lstStyle>
            <a:lvl1pPr>
              <a:defRPr/>
            </a:lvl1pPr>
          </a:lstStyle>
          <a:p>
            <a:r>
              <a:rPr lang="en-US" dirty="0"/>
              <a:t>understanding </a:t>
            </a:r>
            <a:br>
              <a:rPr lang="en-US" dirty="0"/>
            </a:br>
            <a:r>
              <a:rPr lang="en-US" dirty="0"/>
              <a:t>the guides</a:t>
            </a:r>
            <a:endParaRPr lang="en-GB" dirty="0"/>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499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8D548BC7-F2C8-4852-8FA1-19ABB02F1BD5}"/>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dirty="0"/>
              <a:t>Slide title</a:t>
            </a:r>
            <a:br>
              <a:rPr lang="en-GB" dirty="0"/>
            </a:br>
            <a:r>
              <a:rPr lang="en-GB" dirty="0"/>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pic>
        <p:nvPicPr>
          <p:cNvPr id="14" name="Picture 13">
            <a:extLst>
              <a:ext uri="{FF2B5EF4-FFF2-40B4-BE49-F238E27FC236}">
                <a16:creationId xmlns:a16="http://schemas.microsoft.com/office/drawing/2014/main" id="{3CE9DB19-D703-4E79-89D3-B1D2B8C50FAF}"/>
              </a:ext>
            </a:extLst>
          </p:cNvPr>
          <p:cNvPicPr>
            <a:picLocks noChangeAspect="1"/>
          </p:cNvPicPr>
          <p:nvPr userDrawn="1"/>
        </p:nvPicPr>
        <p:blipFill>
          <a:blip r:embed="rId43" cstate="hqprint">
            <a:extLst>
              <a:ext uri="{28A0092B-C50C-407E-A947-70E740481C1C}">
                <a14:useLocalDpi xmlns:a14="http://schemas.microsoft.com/office/drawing/2010/main" val="0"/>
              </a:ext>
            </a:extLst>
          </a:blip>
          <a:stretch>
            <a:fillRect/>
          </a:stretch>
        </p:blipFill>
        <p:spPr>
          <a:xfrm>
            <a:off x="9944338" y="6172200"/>
            <a:ext cx="1816655" cy="450289"/>
          </a:xfrm>
          <a:prstGeom prst="rect">
            <a:avLst/>
          </a:prstGeom>
        </p:spPr>
      </p:pic>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853" r:id="rId2"/>
    <p:sldLayoutId id="2147483854" r:id="rId3"/>
    <p:sldLayoutId id="2147483663" r:id="rId4"/>
    <p:sldLayoutId id="2147483763" r:id="rId5"/>
    <p:sldLayoutId id="2147483683" r:id="rId6"/>
    <p:sldLayoutId id="2147483849" r:id="rId7"/>
    <p:sldLayoutId id="2147483844" r:id="rId8"/>
    <p:sldLayoutId id="2147483650" r:id="rId9"/>
    <p:sldLayoutId id="2147483770" r:id="rId10"/>
    <p:sldLayoutId id="2147483791" r:id="rId11"/>
    <p:sldLayoutId id="2147483697" r:id="rId12"/>
    <p:sldLayoutId id="2147483764" r:id="rId13"/>
    <p:sldLayoutId id="2147483765" r:id="rId14"/>
    <p:sldLayoutId id="2147483773" r:id="rId15"/>
    <p:sldLayoutId id="2147483846" r:id="rId16"/>
    <p:sldLayoutId id="2147483772" r:id="rId17"/>
    <p:sldLayoutId id="2147483845" r:id="rId18"/>
    <p:sldLayoutId id="2147483794" r:id="rId19"/>
    <p:sldLayoutId id="2147483795" r:id="rId20"/>
    <p:sldLayoutId id="2147483852" r:id="rId21"/>
    <p:sldLayoutId id="2147483851" r:id="rId22"/>
    <p:sldLayoutId id="2147483857" r:id="rId23"/>
    <p:sldLayoutId id="2147483858" r:id="rId24"/>
    <p:sldLayoutId id="2147483787" r:id="rId25"/>
    <p:sldLayoutId id="2147483778" r:id="rId26"/>
    <p:sldLayoutId id="2147483790" r:id="rId27"/>
    <p:sldLayoutId id="2147483847" r:id="rId28"/>
    <p:sldLayoutId id="2147483780" r:id="rId29"/>
    <p:sldLayoutId id="2147483789" r:id="rId30"/>
    <p:sldLayoutId id="2147483779" r:id="rId31"/>
    <p:sldLayoutId id="2147483793" r:id="rId32"/>
    <p:sldLayoutId id="2147483771" r:id="rId33"/>
    <p:sldLayoutId id="2147483713" r:id="rId34"/>
    <p:sldLayoutId id="2147483695" r:id="rId35"/>
    <p:sldLayoutId id="2147483784" r:id="rId36"/>
    <p:sldLayoutId id="2147483720" r:id="rId37"/>
    <p:sldLayoutId id="2147483671" r:id="rId38"/>
    <p:sldLayoutId id="2147483856" r:id="rId39"/>
    <p:sldLayoutId id="2147483855" r:id="rId40"/>
    <p:sldLayoutId id="2147483859" r:id="rId41"/>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78" userDrawn="1">
          <p15:clr>
            <a:srgbClr val="F26B43"/>
          </p15:clr>
        </p15:guide>
        <p15:guide id="2" pos="3948" userDrawn="1">
          <p15:clr>
            <a:srgbClr val="F26B43"/>
          </p15:clr>
        </p15:guide>
        <p15:guide id="3" pos="279" userDrawn="1">
          <p15:clr>
            <a:srgbClr val="F26B43"/>
          </p15:clr>
        </p15:guide>
        <p15:guide id="4" pos="7401" userDrawn="1">
          <p15:clr>
            <a:srgbClr val="F26B43"/>
          </p15:clr>
        </p15:guide>
        <p15:guide id="5" pos="1281" userDrawn="1">
          <p15:clr>
            <a:srgbClr val="A4A3A4"/>
          </p15:clr>
        </p15:guide>
        <p15:guide id="6" pos="1499" userDrawn="1">
          <p15:clr>
            <a:srgbClr val="A4A3A4"/>
          </p15:clr>
        </p15:guide>
        <p15:guide id="7" pos="2505" userDrawn="1">
          <p15:clr>
            <a:srgbClr val="9FCC3B"/>
          </p15:clr>
        </p15:guide>
        <p15:guide id="8" pos="2729" userDrawn="1">
          <p15:clr>
            <a:srgbClr val="9FCC3B"/>
          </p15:clr>
        </p15:guide>
        <p15:guide id="9" pos="3724" userDrawn="1">
          <p15:clr>
            <a:srgbClr val="F26B43"/>
          </p15:clr>
        </p15:guide>
        <p15:guide id="10" pos="4949" userDrawn="1">
          <p15:clr>
            <a:srgbClr val="9FCC3B"/>
          </p15:clr>
        </p15:guide>
        <p15:guide id="11" pos="5167" userDrawn="1">
          <p15:clr>
            <a:srgbClr val="9FCC3B"/>
          </p15:clr>
        </p15:guide>
        <p15:guide id="12" pos="6168" userDrawn="1">
          <p15:clr>
            <a:srgbClr val="A4A3A4"/>
          </p15:clr>
        </p15:guide>
        <p15:guide id="13" pos="6392" userDrawn="1">
          <p15:clr>
            <a:srgbClr val="A4A3A4"/>
          </p15:clr>
        </p15:guide>
        <p15:guide id="14" orient="horz" pos="3566" userDrawn="1">
          <p15:clr>
            <a:srgbClr val="5ACBF0"/>
          </p15:clr>
        </p15:guide>
        <p15:guide id="15" orient="horz" pos="3747" userDrawn="1">
          <p15:clr>
            <a:srgbClr val="9FCC3B"/>
          </p15:clr>
        </p15:guide>
        <p15:guide id="16" orient="horz" pos="3884" userDrawn="1">
          <p15:clr>
            <a:srgbClr val="F26B43"/>
          </p15:clr>
        </p15:guide>
        <p15:guide id="17" orient="horz" pos="4166" userDrawn="1">
          <p15:clr>
            <a:srgbClr val="F26B43"/>
          </p15:clr>
        </p15:guide>
        <p15:guide id="18" orient="horz" pos="935" userDrawn="1">
          <p15:clr>
            <a:srgbClr val="9FCC3B"/>
          </p15:clr>
        </p15:guide>
        <p15:guide id="19" orient="horz" pos="1124" userDrawn="1">
          <p15:clr>
            <a:srgbClr val="5ACBF0"/>
          </p15:clr>
        </p15:guide>
        <p15:guide id="20" orient="horz" pos="6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88.xml.rels><?xml version="1.0" encoding="UTF-8" standalone="yes"?>
<Relationships xmlns="http://schemas.openxmlformats.org/package/2006/relationships"><Relationship Id="rId3" Type="http://schemas.openxmlformats.org/officeDocument/2006/relationships/hyperlink" Target="mailto:fiona.rooney@ipsos.com" TargetMode="External"/><Relationship Id="rId2" Type="http://schemas.openxmlformats.org/officeDocument/2006/relationships/hyperlink" Target="mailto:sally.abernethy@ipsos.com"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mailto:SHookham@equalityni.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4F0AF-E458-4B60-86C6-BB2F303BD9F6}"/>
              </a:ext>
            </a:extLst>
          </p:cNvPr>
          <p:cNvSpPr>
            <a:spLocks noGrp="1"/>
          </p:cNvSpPr>
          <p:nvPr>
            <p:ph type="ctrTitle"/>
          </p:nvPr>
        </p:nvSpPr>
        <p:spPr>
          <a:xfrm>
            <a:off x="450000" y="450000"/>
            <a:ext cx="9377585" cy="2492990"/>
          </a:xfrm>
        </p:spPr>
        <p:txBody>
          <a:bodyPr/>
          <a:lstStyle/>
          <a:p>
            <a:r>
              <a:rPr lang="en-GB" dirty="0"/>
              <a:t>Public Opinion Survey on Equality in Northern Ireland 2020</a:t>
            </a:r>
          </a:p>
        </p:txBody>
      </p:sp>
      <p:sp>
        <p:nvSpPr>
          <p:cNvPr id="3" name="Subtitle 2">
            <a:extLst>
              <a:ext uri="{FF2B5EF4-FFF2-40B4-BE49-F238E27FC236}">
                <a16:creationId xmlns:a16="http://schemas.microsoft.com/office/drawing/2014/main" id="{5F80A680-946C-4A5D-AABF-C62362984F49}"/>
              </a:ext>
            </a:extLst>
          </p:cNvPr>
          <p:cNvSpPr>
            <a:spLocks noGrp="1"/>
          </p:cNvSpPr>
          <p:nvPr>
            <p:ph type="subTitle" idx="1"/>
          </p:nvPr>
        </p:nvSpPr>
        <p:spPr>
          <a:xfrm>
            <a:off x="450000" y="3167680"/>
            <a:ext cx="8140327" cy="738664"/>
          </a:xfrm>
        </p:spPr>
        <p:txBody>
          <a:bodyPr/>
          <a:lstStyle/>
          <a:p>
            <a:r>
              <a:rPr lang="en-GB" dirty="0"/>
              <a:t>Report prepared for the Equality Commission</a:t>
            </a:r>
          </a:p>
        </p:txBody>
      </p:sp>
      <p:sp>
        <p:nvSpPr>
          <p:cNvPr id="4" name="Text Placeholder 3">
            <a:extLst>
              <a:ext uri="{FF2B5EF4-FFF2-40B4-BE49-F238E27FC236}">
                <a16:creationId xmlns:a16="http://schemas.microsoft.com/office/drawing/2014/main" id="{1D0ADE7E-B434-43F4-A406-51DC2116BE0A}"/>
              </a:ext>
            </a:extLst>
          </p:cNvPr>
          <p:cNvSpPr>
            <a:spLocks noGrp="1"/>
          </p:cNvSpPr>
          <p:nvPr>
            <p:ph type="body" sz="quarter" idx="12"/>
          </p:nvPr>
        </p:nvSpPr>
        <p:spPr>
          <a:xfrm>
            <a:off x="450000" y="3798685"/>
            <a:ext cx="1352934" cy="338554"/>
          </a:xfrm>
        </p:spPr>
        <p:txBody>
          <a:bodyPr/>
          <a:lstStyle/>
          <a:p>
            <a:r>
              <a:rPr lang="en-GB" dirty="0" smtClean="0"/>
              <a:t>March </a:t>
            </a:r>
            <a:r>
              <a:rPr lang="en-GB" dirty="0"/>
              <a:t>2021</a:t>
            </a:r>
          </a:p>
        </p:txBody>
      </p:sp>
      <p:pic>
        <p:nvPicPr>
          <p:cNvPr id="5" name="Picture 1" descr="image004">
            <a:extLst>
              <a:ext uri="{FF2B5EF4-FFF2-40B4-BE49-F238E27FC236}">
                <a16:creationId xmlns:a16="http://schemas.microsoft.com/office/drawing/2014/main" id="{349016D6-69B3-4DEA-ADB8-8053FB865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217" y="6074311"/>
            <a:ext cx="1714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98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dirty="0"/>
              <a:t>Corrective rim weighting has been applied to the data on the region, age, gender and social class quotas to ensure the findings are representative of the population in Northern Ireland. </a:t>
            </a:r>
          </a:p>
          <a:p>
            <a:r>
              <a:rPr lang="en-GB" dirty="0"/>
              <a:t>Where results do not sum to 100, this may be due to computer rounding, multiple responses or the exclusion of don't knows or not stated responses. Where full scales differ from net figures (for example, strongly agree + tend to agree versus net agree), this is due to computer rounding.</a:t>
            </a:r>
          </a:p>
          <a:p>
            <a:r>
              <a:rPr lang="en-GB" dirty="0"/>
              <a:t>Multiple response questions are indicated on the relevant charts by an asterisk (*).</a:t>
            </a:r>
          </a:p>
          <a:p>
            <a:r>
              <a:rPr lang="en-GB" dirty="0"/>
              <a:t>The report contains topline findings and demographic breakdowns where statistically significant differences are found. Statistical significance testing was done using a Z-score, which is designed to test the difference between two proportions or test a single proportion against the total. The data has been tested to a 95% confidence level. Statistical significance is indicated in the report as follows:</a:t>
            </a:r>
          </a:p>
          <a:p>
            <a:r>
              <a:rPr lang="en-GB" dirty="0"/>
              <a:t>Statistical differences between a variable and the average are denoted with a </a:t>
            </a:r>
            <a:r>
              <a:rPr lang="en-GB" b="1" dirty="0">
                <a:solidFill>
                  <a:schemeClr val="accent6"/>
                </a:solidFill>
              </a:rPr>
              <a:t>solid green circle </a:t>
            </a:r>
            <a:r>
              <a:rPr lang="en-GB" dirty="0"/>
              <a:t>or a </a:t>
            </a:r>
            <a:r>
              <a:rPr lang="en-GB" b="1" dirty="0">
                <a:solidFill>
                  <a:schemeClr val="accent5"/>
                </a:solidFill>
              </a:rPr>
              <a:t>solid red circle</a:t>
            </a:r>
            <a:r>
              <a:rPr lang="en-GB" dirty="0"/>
              <a:t>, indicating that a variable is significantly higher or lower than the overall result. For example, the chart on page 22 shows that those over the age of 60 are significantly more likely to agree with the statement, “The term equality is meaningless to me in everyday life; it is not something I think about” (39%) than on average (29%).</a:t>
            </a:r>
          </a:p>
          <a:p>
            <a:r>
              <a:rPr lang="en-GB" dirty="0"/>
              <a:t>Statistical differences between variables within a sub-group (such as age) are denoted with a </a:t>
            </a:r>
            <a:r>
              <a:rPr lang="en-GB" b="1" dirty="0">
                <a:solidFill>
                  <a:schemeClr val="accent6"/>
                </a:solidFill>
              </a:rPr>
              <a:t>dashed green circle </a:t>
            </a:r>
            <a:r>
              <a:rPr lang="en-GB" dirty="0"/>
              <a:t>or </a:t>
            </a:r>
            <a:r>
              <a:rPr lang="en-GB" b="1" dirty="0">
                <a:solidFill>
                  <a:schemeClr val="accent5"/>
                </a:solidFill>
              </a:rPr>
              <a:t>dashed red circle</a:t>
            </a:r>
            <a:r>
              <a:rPr lang="en-GB" dirty="0"/>
              <a:t>, indicating that one variable is significantly higher or lower than another variable within the same sub-group. Using the same example on page 22, those aged 16-29 are significantly less likely to agree with the statement than those over the age of 60.</a:t>
            </a:r>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a:xfrm>
            <a:off x="449999" y="1241781"/>
            <a:ext cx="11040961" cy="307777"/>
          </a:xfrm>
        </p:spPr>
        <p:txBody>
          <a:bodyPr/>
          <a:lstStyle/>
          <a:p>
            <a:r>
              <a:rPr lang="en-GB" dirty="0"/>
              <a:t>Guidance on the presentation of the data (1)</a:t>
            </a: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10</a:t>
            </a:fld>
            <a:r>
              <a:rPr lang="en-GB" dirty="0"/>
              <a:t>  </a:t>
            </a:r>
          </a:p>
        </p:txBody>
      </p:sp>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Technical notes (1)</a:t>
            </a:r>
          </a:p>
        </p:txBody>
      </p:sp>
    </p:spTree>
    <p:extLst>
      <p:ext uri="{BB962C8B-B14F-4D97-AF65-F5344CB8AC3E}">
        <p14:creationId xmlns:p14="http://schemas.microsoft.com/office/powerpoint/2010/main" val="38877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Technical notes (2)</a:t>
            </a:r>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a:xfrm>
            <a:off x="449999" y="1241781"/>
            <a:ext cx="11040961" cy="307777"/>
          </a:xfrm>
        </p:spPr>
        <p:txBody>
          <a:bodyPr/>
          <a:lstStyle/>
          <a:p>
            <a:r>
              <a:rPr lang="en-GB" dirty="0"/>
              <a:t>Guidance on the presentation of the data (2)</a:t>
            </a:r>
          </a:p>
        </p:txBody>
      </p:sp>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dirty="0"/>
              <a:t>In some cases, a result may be both significantly higher or lower than the average and significantly higher or lower than other variables in the same sub-group. </a:t>
            </a:r>
          </a:p>
          <a:p>
            <a:r>
              <a:rPr lang="en-GB" dirty="0"/>
              <a:t>As this is the third wave of the research, comparative data is shown where applicable. </a:t>
            </a:r>
          </a:p>
          <a:p>
            <a:r>
              <a:rPr lang="en-GB" dirty="0"/>
              <a:t>Any significant differences between results in 2019 and 2020 are highlighted, with </a:t>
            </a:r>
            <a:r>
              <a:rPr lang="en-GB" b="1" dirty="0">
                <a:solidFill>
                  <a:schemeClr val="accent5"/>
                </a:solidFill>
              </a:rPr>
              <a:t>red</a:t>
            </a:r>
            <a:r>
              <a:rPr lang="en-GB" dirty="0"/>
              <a:t> and </a:t>
            </a:r>
            <a:r>
              <a:rPr lang="en-GB" b="1" dirty="0">
                <a:solidFill>
                  <a:schemeClr val="accent6"/>
                </a:solidFill>
              </a:rPr>
              <a:t>green</a:t>
            </a:r>
            <a:r>
              <a:rPr lang="en-GB" dirty="0"/>
              <a:t> triangles indicating where a result is significantly higher or lower than a previous year. Please note that statistical tests were not applied to Q1 as it is an open-ended question. The previous results are presented for indicative purposes only.</a:t>
            </a:r>
          </a:p>
          <a:p>
            <a:endParaRPr lang="en-GB" dirty="0"/>
          </a:p>
        </p:txBody>
      </p:sp>
      <p:sp>
        <p:nvSpPr>
          <p:cNvPr id="4" name="Rectangle 3">
            <a:extLst>
              <a:ext uri="{FF2B5EF4-FFF2-40B4-BE49-F238E27FC236}">
                <a16:creationId xmlns:a16="http://schemas.microsoft.com/office/drawing/2014/main" id="{412DEDDD-9A7F-4783-B45B-EA641B860CB8}"/>
              </a:ext>
            </a:extLst>
          </p:cNvPr>
          <p:cNvSpPr/>
          <p:nvPr/>
        </p:nvSpPr>
        <p:spPr>
          <a:xfrm>
            <a:off x="6949440" y="1792799"/>
            <a:ext cx="4307840" cy="365774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r>
              <a:rPr lang="en-GB" sz="1400" b="1" dirty="0">
                <a:solidFill>
                  <a:schemeClr val="tx1"/>
                </a:solidFill>
              </a:rPr>
              <a:t>SIGNIFICANT DIFFERENCE INDICATORS</a:t>
            </a:r>
          </a:p>
          <a:p>
            <a:pPr algn="l">
              <a:lnSpc>
                <a:spcPct val="110000"/>
              </a:lnSpc>
            </a:pPr>
            <a:r>
              <a:rPr lang="en-GB" sz="1400" b="1" dirty="0">
                <a:solidFill>
                  <a:schemeClr val="tx1"/>
                </a:solidFill>
              </a:rPr>
              <a:t>KEY</a:t>
            </a:r>
          </a:p>
          <a:p>
            <a:pPr algn="l">
              <a:lnSpc>
                <a:spcPct val="110000"/>
              </a:lnSpc>
            </a:pPr>
            <a:endParaRPr lang="en-GB" sz="1400" b="1" dirty="0">
              <a:solidFill>
                <a:schemeClr val="tx1"/>
              </a:solidFill>
            </a:endParaRPr>
          </a:p>
          <a:p>
            <a:pPr algn="l">
              <a:lnSpc>
                <a:spcPct val="110000"/>
              </a:lnSpc>
            </a:pPr>
            <a:endParaRPr lang="en-GB" sz="1400" b="1" dirty="0">
              <a:solidFill>
                <a:schemeClr val="tx1"/>
              </a:solidFill>
            </a:endParaRPr>
          </a:p>
          <a:p>
            <a:pPr algn="l">
              <a:lnSpc>
                <a:spcPct val="110000"/>
              </a:lnSpc>
            </a:pPr>
            <a:r>
              <a:rPr lang="en-GB" sz="1400" dirty="0">
                <a:solidFill>
                  <a:schemeClr val="tx1"/>
                </a:solidFill>
              </a:rPr>
              <a:t>Result is significantly different to the average</a:t>
            </a:r>
          </a:p>
          <a:p>
            <a:pPr algn="l">
              <a:lnSpc>
                <a:spcPct val="110000"/>
              </a:lnSpc>
            </a:pPr>
            <a:endParaRPr lang="en-GB" sz="1400" dirty="0">
              <a:solidFill>
                <a:schemeClr val="tx1"/>
              </a:solidFill>
            </a:endParaRPr>
          </a:p>
          <a:p>
            <a:pPr algn="l">
              <a:lnSpc>
                <a:spcPct val="110000"/>
              </a:lnSpc>
            </a:pPr>
            <a:endParaRPr lang="en-GB" sz="1400" dirty="0">
              <a:solidFill>
                <a:schemeClr val="tx1"/>
              </a:solidFill>
            </a:endParaRPr>
          </a:p>
          <a:p>
            <a:pPr algn="l">
              <a:lnSpc>
                <a:spcPct val="110000"/>
              </a:lnSpc>
            </a:pPr>
            <a:r>
              <a:rPr lang="en-GB" sz="1400" dirty="0">
                <a:solidFill>
                  <a:schemeClr val="tx1"/>
                </a:solidFill>
              </a:rPr>
              <a:t>Result is significantly different between sub-groups (i.e. on the basis of age or gender)</a:t>
            </a:r>
          </a:p>
          <a:p>
            <a:pPr algn="l">
              <a:lnSpc>
                <a:spcPct val="110000"/>
              </a:lnSpc>
            </a:pPr>
            <a:endParaRPr lang="en-GB" sz="1400" dirty="0">
              <a:solidFill>
                <a:schemeClr val="tx1"/>
              </a:solidFill>
            </a:endParaRPr>
          </a:p>
          <a:p>
            <a:pPr algn="l">
              <a:lnSpc>
                <a:spcPct val="110000"/>
              </a:lnSpc>
            </a:pPr>
            <a:endParaRPr lang="en-GB" sz="1400" dirty="0">
              <a:solidFill>
                <a:schemeClr val="tx1"/>
              </a:solidFill>
            </a:endParaRPr>
          </a:p>
          <a:p>
            <a:pPr algn="l">
              <a:lnSpc>
                <a:spcPct val="110000"/>
              </a:lnSpc>
            </a:pPr>
            <a:r>
              <a:rPr lang="en-GB" sz="1400" dirty="0">
                <a:solidFill>
                  <a:schemeClr val="tx1"/>
                </a:solidFill>
              </a:rPr>
              <a:t>Result is significantly different to a previous year</a:t>
            </a:r>
          </a:p>
          <a:p>
            <a:pPr algn="l">
              <a:lnSpc>
                <a:spcPct val="110000"/>
              </a:lnSpc>
            </a:pPr>
            <a:endParaRPr lang="en-GB" sz="1400" dirty="0">
              <a:solidFill>
                <a:schemeClr val="tx1"/>
              </a:solidFill>
            </a:endParaRPr>
          </a:p>
          <a:p>
            <a:pPr algn="l">
              <a:lnSpc>
                <a:spcPct val="110000"/>
              </a:lnSpc>
            </a:pPr>
            <a:r>
              <a:rPr lang="en-GB" sz="1400" dirty="0">
                <a:solidFill>
                  <a:schemeClr val="tx1"/>
                </a:solidFill>
              </a:rPr>
              <a:t>(Green = significantly higher; red = significantly lower)</a:t>
            </a:r>
          </a:p>
          <a:p>
            <a:pPr algn="l">
              <a:lnSpc>
                <a:spcPct val="110000"/>
              </a:lnSpc>
            </a:pPr>
            <a:endParaRPr lang="en-GB" sz="1400" b="1" dirty="0">
              <a:solidFill>
                <a:schemeClr val="tx1"/>
              </a:solidFill>
            </a:endParaRPr>
          </a:p>
          <a:p>
            <a:pPr algn="l">
              <a:lnSpc>
                <a:spcPct val="110000"/>
              </a:lnSpc>
            </a:pPr>
            <a:endParaRPr lang="en-GB" sz="1400" dirty="0">
              <a:solidFill>
                <a:schemeClr val="tx1"/>
              </a:solidFill>
            </a:endParaRPr>
          </a:p>
          <a:p>
            <a:pPr algn="l">
              <a:lnSpc>
                <a:spcPct val="110000"/>
              </a:lnSpc>
            </a:pPr>
            <a:endParaRPr lang="en-GB" sz="1400" dirty="0">
              <a:solidFill>
                <a:schemeClr val="tx1"/>
              </a:solidFill>
            </a:endParaRPr>
          </a:p>
        </p:txBody>
      </p:sp>
      <p:sp>
        <p:nvSpPr>
          <p:cNvPr id="7" name="Oval 6" descr="Green solid circle to denote a figure is significantly higher than the average">
            <a:extLst>
              <a:ext uri="{FF2B5EF4-FFF2-40B4-BE49-F238E27FC236}">
                <a16:creationId xmlns:a16="http://schemas.microsoft.com/office/drawing/2014/main" id="{01FBD36F-0021-48AD-ADCA-B58DBDC7EE00}"/>
              </a:ext>
            </a:extLst>
          </p:cNvPr>
          <p:cNvSpPr/>
          <p:nvPr/>
        </p:nvSpPr>
        <p:spPr bwMode="gray">
          <a:xfrm>
            <a:off x="7027206" y="2413388"/>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Oval 8" descr="Red solid circle to denote that figure is significantly lower than average.">
            <a:extLst>
              <a:ext uri="{FF2B5EF4-FFF2-40B4-BE49-F238E27FC236}">
                <a16:creationId xmlns:a16="http://schemas.microsoft.com/office/drawing/2014/main" id="{AB8EACCB-AEBC-4DA1-9194-423DBC843D12}"/>
              </a:ext>
            </a:extLst>
          </p:cNvPr>
          <p:cNvSpPr/>
          <p:nvPr/>
        </p:nvSpPr>
        <p:spPr bwMode="gray">
          <a:xfrm>
            <a:off x="7470074" y="2413388"/>
            <a:ext cx="365102" cy="3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Oval 7" descr="Dashed green circle to denote that figure is significantly higher than other sub-group">
            <a:extLst>
              <a:ext uri="{FF2B5EF4-FFF2-40B4-BE49-F238E27FC236}">
                <a16:creationId xmlns:a16="http://schemas.microsoft.com/office/drawing/2014/main" id="{132C0765-C183-41A7-AD9B-883C5ADE2A34}"/>
              </a:ext>
            </a:extLst>
          </p:cNvPr>
          <p:cNvSpPr/>
          <p:nvPr/>
        </p:nvSpPr>
        <p:spPr bwMode="gray">
          <a:xfrm>
            <a:off x="7072754" y="3154995"/>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Oval 9" descr="Dashed red circle to denote figure is significantly lower than other sub-group">
            <a:extLst>
              <a:ext uri="{FF2B5EF4-FFF2-40B4-BE49-F238E27FC236}">
                <a16:creationId xmlns:a16="http://schemas.microsoft.com/office/drawing/2014/main" id="{A000F695-20C1-4856-806E-B5E15C472C79}"/>
              </a:ext>
            </a:extLst>
          </p:cNvPr>
          <p:cNvSpPr/>
          <p:nvPr/>
        </p:nvSpPr>
        <p:spPr bwMode="gray">
          <a:xfrm>
            <a:off x="7530576" y="3154995"/>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Isosceles Triangle 11" descr="Green triangle to denote significant increase over time">
            <a:extLst>
              <a:ext uri="{FF2B5EF4-FFF2-40B4-BE49-F238E27FC236}">
                <a16:creationId xmlns:a16="http://schemas.microsoft.com/office/drawing/2014/main" id="{58CD154A-0DC4-4AFD-86B4-D1FB3B948253}"/>
              </a:ext>
            </a:extLst>
          </p:cNvPr>
          <p:cNvSpPr/>
          <p:nvPr/>
        </p:nvSpPr>
        <p:spPr bwMode="gray">
          <a:xfrm flipH="1">
            <a:off x="7132076" y="4154416"/>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Isosceles Triangle 10" descr="Red triangle to denote significant decrease over time">
            <a:extLst>
              <a:ext uri="{FF2B5EF4-FFF2-40B4-BE49-F238E27FC236}">
                <a16:creationId xmlns:a16="http://schemas.microsoft.com/office/drawing/2014/main" id="{E436A5F6-4B62-4E7C-81B5-256B05B9963B}"/>
              </a:ext>
            </a:extLst>
          </p:cNvPr>
          <p:cNvSpPr/>
          <p:nvPr/>
        </p:nvSpPr>
        <p:spPr bwMode="gray">
          <a:xfrm rot="10800000">
            <a:off x="7589898" y="4173712"/>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11</a:t>
            </a:fld>
            <a:r>
              <a:rPr lang="en-GB" dirty="0"/>
              <a:t>  </a:t>
            </a:r>
          </a:p>
        </p:txBody>
      </p:sp>
    </p:spTree>
    <p:extLst>
      <p:ext uri="{BB962C8B-B14F-4D97-AF65-F5344CB8AC3E}">
        <p14:creationId xmlns:p14="http://schemas.microsoft.com/office/powerpoint/2010/main" val="199049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4.</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1661993"/>
          </a:xfrm>
        </p:spPr>
        <p:txBody>
          <a:bodyPr/>
          <a:lstStyle/>
          <a:p>
            <a:r>
              <a:rPr lang="en-GB" dirty="0"/>
              <a:t>Demographics overview</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12</a:t>
            </a:fld>
            <a:r>
              <a:rPr lang="en-GB" dirty="0"/>
              <a:t> </a:t>
            </a:r>
          </a:p>
        </p:txBody>
      </p:sp>
    </p:spTree>
    <p:extLst>
      <p:ext uri="{BB962C8B-B14F-4D97-AF65-F5344CB8AC3E}">
        <p14:creationId xmlns:p14="http://schemas.microsoft.com/office/powerpoint/2010/main" val="186458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DC2286-3084-4898-8597-D304C4027EBA}"/>
              </a:ext>
            </a:extLst>
          </p:cNvPr>
          <p:cNvSpPr>
            <a:spLocks noGrp="1"/>
          </p:cNvSpPr>
          <p:nvPr>
            <p:ph type="title"/>
          </p:nvPr>
        </p:nvSpPr>
        <p:spPr/>
        <p:txBody>
          <a:bodyPr/>
          <a:lstStyle/>
          <a:p>
            <a:r>
              <a:rPr lang="en-GB" dirty="0"/>
              <a:t>Demographics (1)</a:t>
            </a:r>
          </a:p>
        </p:txBody>
      </p:sp>
      <p:sp>
        <p:nvSpPr>
          <p:cNvPr id="6" name="Text Placeholder 5">
            <a:extLst>
              <a:ext uri="{FF2B5EF4-FFF2-40B4-BE49-F238E27FC236}">
                <a16:creationId xmlns:a16="http://schemas.microsoft.com/office/drawing/2014/main" id="{AEB8421F-C2C5-4497-A357-C1D410FEFEBC}"/>
              </a:ext>
            </a:extLst>
          </p:cNvPr>
          <p:cNvSpPr>
            <a:spLocks noGrp="1"/>
          </p:cNvSpPr>
          <p:nvPr>
            <p:ph type="body" sz="quarter" idx="21"/>
          </p:nvPr>
        </p:nvSpPr>
        <p:spPr/>
        <p:txBody>
          <a:bodyPr/>
          <a:lstStyle/>
          <a:p>
            <a:r>
              <a:rPr lang="en-GB" dirty="0"/>
              <a:t>Age, gender and sexual orientation</a:t>
            </a:r>
          </a:p>
        </p:txBody>
      </p:sp>
      <p:sp>
        <p:nvSpPr>
          <p:cNvPr id="12" name="TextBox 11">
            <a:extLst>
              <a:ext uri="{FF2B5EF4-FFF2-40B4-BE49-F238E27FC236}">
                <a16:creationId xmlns:a16="http://schemas.microsoft.com/office/drawing/2014/main" id="{ACED1B49-EEA8-4E73-B583-CA92B97F49C6}"/>
              </a:ext>
            </a:extLst>
          </p:cNvPr>
          <p:cNvSpPr txBox="1"/>
          <p:nvPr/>
        </p:nvSpPr>
        <p:spPr>
          <a:xfrm>
            <a:off x="1688941" y="3427108"/>
            <a:ext cx="104648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Age</a:t>
            </a:r>
          </a:p>
        </p:txBody>
      </p:sp>
      <p:graphicFrame>
        <p:nvGraphicFramePr>
          <p:cNvPr id="11" name="Content Placeholder 10" descr="Chart showing age of participants: 25% aged 18-29, 26% aged 30-44, 24% aged 45-59, 25% aged 60 or above.&#10;&#10;Link to view data source:&#10;">
            <a:extLst>
              <a:ext uri="{FF2B5EF4-FFF2-40B4-BE49-F238E27FC236}">
                <a16:creationId xmlns:a16="http://schemas.microsoft.com/office/drawing/2014/main" id="{442749C1-FC97-4905-BFCD-5966E8D60C40}"/>
              </a:ext>
            </a:extLst>
          </p:cNvPr>
          <p:cNvGraphicFramePr>
            <a:graphicFrameLocks noGrp="1"/>
          </p:cNvGraphicFramePr>
          <p:nvPr>
            <p:ph idx="1"/>
            <p:extLst>
              <p:ext uri="{D42A27DB-BD31-4B8C-83A1-F6EECF244321}">
                <p14:modId xmlns:p14="http://schemas.microsoft.com/office/powerpoint/2010/main" val="1118533561"/>
              </p:ext>
            </p:extLst>
          </p:nvPr>
        </p:nvGraphicFramePr>
        <p:xfrm>
          <a:off x="449263" y="1793875"/>
          <a:ext cx="3525837"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58B8B5B-AB3D-418E-A307-AA5CA744B036}"/>
              </a:ext>
            </a:extLst>
          </p:cNvPr>
          <p:cNvSpPr txBox="1"/>
          <p:nvPr/>
        </p:nvSpPr>
        <p:spPr>
          <a:xfrm>
            <a:off x="5572759" y="3428245"/>
            <a:ext cx="104648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Gender</a:t>
            </a:r>
          </a:p>
        </p:txBody>
      </p:sp>
      <p:graphicFrame>
        <p:nvGraphicFramePr>
          <p:cNvPr id="9" name="Content Placeholder 10" descr="Chart showing gender of participants: 48% male, 52% female, 0% identify another way.&#10;&#10;Link to view data source:&#10;">
            <a:extLst>
              <a:ext uri="{FF2B5EF4-FFF2-40B4-BE49-F238E27FC236}">
                <a16:creationId xmlns:a16="http://schemas.microsoft.com/office/drawing/2014/main" id="{E0B77A6C-1703-4A44-BE06-DC6BC6C9E6FE}"/>
              </a:ext>
            </a:extLst>
          </p:cNvPr>
          <p:cNvGraphicFramePr>
            <a:graphicFrameLocks/>
          </p:cNvGraphicFramePr>
          <p:nvPr>
            <p:extLst>
              <p:ext uri="{D42A27DB-BD31-4B8C-83A1-F6EECF244321}">
                <p14:modId xmlns:p14="http://schemas.microsoft.com/office/powerpoint/2010/main" val="2223123098"/>
              </p:ext>
            </p:extLst>
          </p:nvPr>
        </p:nvGraphicFramePr>
        <p:xfrm>
          <a:off x="4333081" y="1793874"/>
          <a:ext cx="3525837" cy="38766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593B5157-BF97-44C5-A24E-65901CCAAE72}"/>
              </a:ext>
            </a:extLst>
          </p:cNvPr>
          <p:cNvSpPr txBox="1"/>
          <p:nvPr/>
        </p:nvSpPr>
        <p:spPr>
          <a:xfrm>
            <a:off x="9596119" y="3313753"/>
            <a:ext cx="1046480" cy="455574"/>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Sexual Orientation</a:t>
            </a:r>
          </a:p>
        </p:txBody>
      </p:sp>
      <p:graphicFrame>
        <p:nvGraphicFramePr>
          <p:cNvPr id="13" name="Content Placeholder 10" descr="Chart showing sexual orientation of participants: 94% heterosexual or straight, 3% gay or lesbian, 3% bisexual, 0% other.&#10;&#10;Link to view data source:&#10;">
            <a:extLst>
              <a:ext uri="{FF2B5EF4-FFF2-40B4-BE49-F238E27FC236}">
                <a16:creationId xmlns:a16="http://schemas.microsoft.com/office/drawing/2014/main" id="{CE9189EB-703A-4F75-8601-F1941186B633}"/>
              </a:ext>
            </a:extLst>
          </p:cNvPr>
          <p:cNvGraphicFramePr>
            <a:graphicFrameLocks/>
          </p:cNvGraphicFramePr>
          <p:nvPr>
            <p:extLst>
              <p:ext uri="{D42A27DB-BD31-4B8C-83A1-F6EECF244321}">
                <p14:modId xmlns:p14="http://schemas.microsoft.com/office/powerpoint/2010/main" val="2220785534"/>
              </p:ext>
            </p:extLst>
          </p:nvPr>
        </p:nvGraphicFramePr>
        <p:xfrm>
          <a:off x="7330043" y="1688452"/>
          <a:ext cx="5136277" cy="456431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36C52815-FA31-4029-B542-EEA7AEBBB095}"/>
              </a:ext>
            </a:extLst>
          </p:cNvPr>
          <p:cNvSpPr>
            <a:spLocks noGrp="1"/>
          </p:cNvSpPr>
          <p:nvPr>
            <p:ph type="body" sz="quarter" idx="18"/>
          </p:nvPr>
        </p:nvSpPr>
        <p:spPr>
          <a:xfrm>
            <a:off x="838977" y="6291658"/>
            <a:ext cx="11277975" cy="124906"/>
          </a:xfrm>
        </p:spPr>
        <p:txBody>
          <a:bodyPr/>
          <a:lstStyle/>
          <a:p>
            <a:pPr algn="l"/>
            <a:r>
              <a:rPr lang="en-GB" dirty="0"/>
              <a:t>Base: 500 adults living in Northern Ireland</a:t>
            </a:r>
          </a:p>
        </p:txBody>
      </p:sp>
      <p:sp>
        <p:nvSpPr>
          <p:cNvPr id="7" name="Slide Number Placeholder 6">
            <a:extLst>
              <a:ext uri="{FF2B5EF4-FFF2-40B4-BE49-F238E27FC236}">
                <a16:creationId xmlns:a16="http://schemas.microsoft.com/office/drawing/2014/main" id="{41862AF2-6153-49E1-A8B2-C3B834F201A9}"/>
              </a:ext>
            </a:extLst>
          </p:cNvPr>
          <p:cNvSpPr>
            <a:spLocks noGrp="1"/>
          </p:cNvSpPr>
          <p:nvPr>
            <p:ph type="sldNum" sz="quarter" idx="22"/>
          </p:nvPr>
        </p:nvSpPr>
        <p:spPr/>
        <p:txBody>
          <a:bodyPr/>
          <a:lstStyle/>
          <a:p>
            <a:fld id="{D61AABEC-672F-4B68-B914-690DA978312C}" type="slidenum">
              <a:rPr lang="en-GB" smtClean="0"/>
              <a:pPr/>
              <a:t>13</a:t>
            </a:fld>
            <a:r>
              <a:rPr lang="en-GB" dirty="0"/>
              <a:t>  </a:t>
            </a:r>
          </a:p>
        </p:txBody>
      </p:sp>
    </p:spTree>
    <p:extLst>
      <p:ext uri="{BB962C8B-B14F-4D97-AF65-F5344CB8AC3E}">
        <p14:creationId xmlns:p14="http://schemas.microsoft.com/office/powerpoint/2010/main" val="149352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DC2286-3084-4898-8597-D304C4027EBA}"/>
              </a:ext>
            </a:extLst>
          </p:cNvPr>
          <p:cNvSpPr>
            <a:spLocks noGrp="1"/>
          </p:cNvSpPr>
          <p:nvPr>
            <p:ph type="title"/>
          </p:nvPr>
        </p:nvSpPr>
        <p:spPr/>
        <p:txBody>
          <a:bodyPr/>
          <a:lstStyle/>
          <a:p>
            <a:r>
              <a:rPr lang="en-GB" dirty="0"/>
              <a:t>Demographics (2)</a:t>
            </a:r>
          </a:p>
        </p:txBody>
      </p:sp>
      <p:sp>
        <p:nvSpPr>
          <p:cNvPr id="6" name="Text Placeholder 5">
            <a:extLst>
              <a:ext uri="{FF2B5EF4-FFF2-40B4-BE49-F238E27FC236}">
                <a16:creationId xmlns:a16="http://schemas.microsoft.com/office/drawing/2014/main" id="{AEB8421F-C2C5-4497-A357-C1D410FEFEBC}"/>
              </a:ext>
            </a:extLst>
          </p:cNvPr>
          <p:cNvSpPr>
            <a:spLocks noGrp="1"/>
          </p:cNvSpPr>
          <p:nvPr>
            <p:ph type="body" sz="quarter" idx="21"/>
          </p:nvPr>
        </p:nvSpPr>
        <p:spPr/>
        <p:txBody>
          <a:bodyPr/>
          <a:lstStyle/>
          <a:p>
            <a:r>
              <a:rPr lang="en-GB" dirty="0"/>
              <a:t>Socio-Economic Group (SEG) and region</a:t>
            </a:r>
          </a:p>
        </p:txBody>
      </p:sp>
      <p:sp>
        <p:nvSpPr>
          <p:cNvPr id="12" name="TextBox 11">
            <a:extLst>
              <a:ext uri="{FF2B5EF4-FFF2-40B4-BE49-F238E27FC236}">
                <a16:creationId xmlns:a16="http://schemas.microsoft.com/office/drawing/2014/main" id="{ACED1B49-EEA8-4E73-B583-CA92B97F49C6}"/>
              </a:ext>
            </a:extLst>
          </p:cNvPr>
          <p:cNvSpPr txBox="1"/>
          <p:nvPr/>
        </p:nvSpPr>
        <p:spPr>
          <a:xfrm>
            <a:off x="1688941" y="3427108"/>
            <a:ext cx="104648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SEG</a:t>
            </a:r>
          </a:p>
        </p:txBody>
      </p:sp>
      <p:graphicFrame>
        <p:nvGraphicFramePr>
          <p:cNvPr id="11" name="Content Placeholder 10" descr="Chart showing socio-economic status or social class of participants: 44% ABC1 and 56% C2DE.&#10;&#10;Link to view data source:&#10;">
            <a:extLst>
              <a:ext uri="{FF2B5EF4-FFF2-40B4-BE49-F238E27FC236}">
                <a16:creationId xmlns:a16="http://schemas.microsoft.com/office/drawing/2014/main" id="{442749C1-FC97-4905-BFCD-5966E8D60C40}"/>
              </a:ext>
            </a:extLst>
          </p:cNvPr>
          <p:cNvGraphicFramePr>
            <a:graphicFrameLocks noGrp="1"/>
          </p:cNvGraphicFramePr>
          <p:nvPr>
            <p:ph idx="1"/>
            <p:extLst>
              <p:ext uri="{D42A27DB-BD31-4B8C-83A1-F6EECF244321}">
                <p14:modId xmlns:p14="http://schemas.microsoft.com/office/powerpoint/2010/main" val="2642879552"/>
              </p:ext>
            </p:extLst>
          </p:nvPr>
        </p:nvGraphicFramePr>
        <p:xfrm>
          <a:off x="449263" y="1793875"/>
          <a:ext cx="3525837"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98" name="TextBox 97">
            <a:extLst>
              <a:ext uri="{FF2B5EF4-FFF2-40B4-BE49-F238E27FC236}">
                <a16:creationId xmlns:a16="http://schemas.microsoft.com/office/drawing/2014/main" id="{41EE4CC6-9473-4D59-A2E7-D298CA4F7D4A}"/>
              </a:ext>
            </a:extLst>
          </p:cNvPr>
          <p:cNvSpPr txBox="1"/>
          <p:nvPr/>
        </p:nvSpPr>
        <p:spPr>
          <a:xfrm>
            <a:off x="6901021" y="1657611"/>
            <a:ext cx="1046480"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Region</a:t>
            </a:r>
          </a:p>
        </p:txBody>
      </p:sp>
      <p:graphicFrame>
        <p:nvGraphicFramePr>
          <p:cNvPr id="25" name="Chart 24" descr="Chart showing region of participants: 13% Derry/Londonderry, 13% Tyrone or Fermanagh, 8% Armagh, 16% Down, 22% Greater Belfast, 16% Belfast City, 11% Antrim.&#10;&#10;Link to view data source:&#10;">
            <a:extLst>
              <a:ext uri="{FF2B5EF4-FFF2-40B4-BE49-F238E27FC236}">
                <a16:creationId xmlns:a16="http://schemas.microsoft.com/office/drawing/2014/main" id="{E875D55E-5E49-4EDA-9FB3-21265E5581E4}"/>
              </a:ext>
            </a:extLst>
          </p:cNvPr>
          <p:cNvGraphicFramePr/>
          <p:nvPr>
            <p:extLst>
              <p:ext uri="{D42A27DB-BD31-4B8C-83A1-F6EECF244321}">
                <p14:modId xmlns:p14="http://schemas.microsoft.com/office/powerpoint/2010/main" val="3352169014"/>
              </p:ext>
            </p:extLst>
          </p:nvPr>
        </p:nvGraphicFramePr>
        <p:xfrm>
          <a:off x="4194092" y="1657611"/>
          <a:ext cx="8128000" cy="456229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36C52815-FA31-4029-B542-EEA7AEBBB095}"/>
              </a:ext>
            </a:extLst>
          </p:cNvPr>
          <p:cNvSpPr>
            <a:spLocks noGrp="1"/>
          </p:cNvSpPr>
          <p:nvPr>
            <p:ph type="body" sz="quarter" idx="18"/>
          </p:nvPr>
        </p:nvSpPr>
        <p:spPr>
          <a:xfrm>
            <a:off x="838977" y="6291658"/>
            <a:ext cx="11277975" cy="124906"/>
          </a:xfrm>
        </p:spPr>
        <p:txBody>
          <a:bodyPr/>
          <a:lstStyle/>
          <a:p>
            <a:pPr algn="l"/>
            <a:r>
              <a:rPr lang="en-GB" dirty="0"/>
              <a:t>Base: 500 adults living in Northern Ireland</a:t>
            </a:r>
          </a:p>
        </p:txBody>
      </p:sp>
      <p:sp>
        <p:nvSpPr>
          <p:cNvPr id="7" name="Slide Number Placeholder 6">
            <a:extLst>
              <a:ext uri="{FF2B5EF4-FFF2-40B4-BE49-F238E27FC236}">
                <a16:creationId xmlns:a16="http://schemas.microsoft.com/office/drawing/2014/main" id="{41862AF2-6153-49E1-A8B2-C3B834F201A9}"/>
              </a:ext>
            </a:extLst>
          </p:cNvPr>
          <p:cNvSpPr>
            <a:spLocks noGrp="1"/>
          </p:cNvSpPr>
          <p:nvPr>
            <p:ph type="sldNum" sz="quarter" idx="22"/>
          </p:nvPr>
        </p:nvSpPr>
        <p:spPr/>
        <p:txBody>
          <a:bodyPr/>
          <a:lstStyle/>
          <a:p>
            <a:fld id="{D61AABEC-672F-4B68-B914-690DA978312C}" type="slidenum">
              <a:rPr lang="en-GB" smtClean="0"/>
              <a:pPr/>
              <a:t>14</a:t>
            </a:fld>
            <a:r>
              <a:rPr lang="en-GB" dirty="0"/>
              <a:t>  </a:t>
            </a:r>
          </a:p>
        </p:txBody>
      </p:sp>
    </p:spTree>
    <p:extLst>
      <p:ext uri="{BB962C8B-B14F-4D97-AF65-F5344CB8AC3E}">
        <p14:creationId xmlns:p14="http://schemas.microsoft.com/office/powerpoint/2010/main" val="464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DC2286-3084-4898-8597-D304C4027EBA}"/>
              </a:ext>
            </a:extLst>
          </p:cNvPr>
          <p:cNvSpPr>
            <a:spLocks noGrp="1"/>
          </p:cNvSpPr>
          <p:nvPr>
            <p:ph type="title"/>
          </p:nvPr>
        </p:nvSpPr>
        <p:spPr/>
        <p:txBody>
          <a:bodyPr/>
          <a:lstStyle/>
          <a:p>
            <a:r>
              <a:rPr lang="en-GB" dirty="0"/>
              <a:t>Demographics (3)</a:t>
            </a:r>
          </a:p>
        </p:txBody>
      </p:sp>
      <p:sp>
        <p:nvSpPr>
          <p:cNvPr id="6" name="Text Placeholder 5">
            <a:extLst>
              <a:ext uri="{FF2B5EF4-FFF2-40B4-BE49-F238E27FC236}">
                <a16:creationId xmlns:a16="http://schemas.microsoft.com/office/drawing/2014/main" id="{AEB8421F-C2C5-4497-A357-C1D410FEFEBC}"/>
              </a:ext>
            </a:extLst>
          </p:cNvPr>
          <p:cNvSpPr>
            <a:spLocks noGrp="1"/>
          </p:cNvSpPr>
          <p:nvPr>
            <p:ph type="body" sz="quarter" idx="21"/>
          </p:nvPr>
        </p:nvSpPr>
        <p:spPr/>
        <p:txBody>
          <a:bodyPr/>
          <a:lstStyle/>
          <a:p>
            <a:r>
              <a:rPr lang="en-GB" dirty="0"/>
              <a:t>Community background, disability status and political views</a:t>
            </a:r>
          </a:p>
        </p:txBody>
      </p:sp>
      <p:sp>
        <p:nvSpPr>
          <p:cNvPr id="12" name="TextBox 11">
            <a:extLst>
              <a:ext uri="{FF2B5EF4-FFF2-40B4-BE49-F238E27FC236}">
                <a16:creationId xmlns:a16="http://schemas.microsoft.com/office/drawing/2014/main" id="{ACED1B49-EEA8-4E73-B583-CA92B97F49C6}"/>
              </a:ext>
            </a:extLst>
          </p:cNvPr>
          <p:cNvSpPr txBox="1"/>
          <p:nvPr/>
        </p:nvSpPr>
        <p:spPr>
          <a:xfrm>
            <a:off x="1434941" y="3201213"/>
            <a:ext cx="1046480" cy="455574"/>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Community background</a:t>
            </a:r>
          </a:p>
        </p:txBody>
      </p:sp>
      <p:graphicFrame>
        <p:nvGraphicFramePr>
          <p:cNvPr id="11" name="Content Placeholder 10" descr="Chart showing community background of participants: 48% Protestant, 45% Catholic, 4% other, 3% neither.&#10;&#10;Link to view data source:&#10;">
            <a:extLst>
              <a:ext uri="{FF2B5EF4-FFF2-40B4-BE49-F238E27FC236}">
                <a16:creationId xmlns:a16="http://schemas.microsoft.com/office/drawing/2014/main" id="{442749C1-FC97-4905-BFCD-5966E8D60C40}"/>
              </a:ext>
            </a:extLst>
          </p:cNvPr>
          <p:cNvGraphicFramePr>
            <a:graphicFrameLocks noGrp="1"/>
          </p:cNvGraphicFramePr>
          <p:nvPr>
            <p:ph idx="1"/>
            <p:extLst>
              <p:ext uri="{D42A27DB-BD31-4B8C-83A1-F6EECF244321}">
                <p14:modId xmlns:p14="http://schemas.microsoft.com/office/powerpoint/2010/main" val="3848288781"/>
              </p:ext>
            </p:extLst>
          </p:nvPr>
        </p:nvGraphicFramePr>
        <p:xfrm>
          <a:off x="195263" y="1739544"/>
          <a:ext cx="3525837" cy="387667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6058C99-9262-40DF-97D9-A077342D2ED9}"/>
              </a:ext>
            </a:extLst>
          </p:cNvPr>
          <p:cNvSpPr txBox="1"/>
          <p:nvPr/>
        </p:nvSpPr>
        <p:spPr>
          <a:xfrm>
            <a:off x="5326220" y="3201213"/>
            <a:ext cx="1046480" cy="455574"/>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Disability status</a:t>
            </a:r>
          </a:p>
        </p:txBody>
      </p:sp>
      <p:graphicFrame>
        <p:nvGraphicFramePr>
          <p:cNvPr id="10" name="Content Placeholder 10" descr="Chart showing disability status of participants: 69% no disability, 14% long-standing disability or infirmity, 17% long-standing illness. There is an asterisk to indicate that long-standing disability/infirmity and long-standing illness are multiple response options.&#10;&#10;Link to view data source:&#10;">
            <a:extLst>
              <a:ext uri="{FF2B5EF4-FFF2-40B4-BE49-F238E27FC236}">
                <a16:creationId xmlns:a16="http://schemas.microsoft.com/office/drawing/2014/main" id="{803E0992-17E1-4712-823E-248565F2455F}"/>
              </a:ext>
            </a:extLst>
          </p:cNvPr>
          <p:cNvGraphicFramePr>
            <a:graphicFrameLocks/>
          </p:cNvGraphicFramePr>
          <p:nvPr>
            <p:extLst>
              <p:ext uri="{D42A27DB-BD31-4B8C-83A1-F6EECF244321}">
                <p14:modId xmlns:p14="http://schemas.microsoft.com/office/powerpoint/2010/main" val="3939844579"/>
              </p:ext>
            </p:extLst>
          </p:nvPr>
        </p:nvGraphicFramePr>
        <p:xfrm>
          <a:off x="4086542" y="1646827"/>
          <a:ext cx="3525837" cy="455211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50160B61-5A17-4245-8613-7EE24772BA38}"/>
              </a:ext>
            </a:extLst>
          </p:cNvPr>
          <p:cNvSpPr txBox="1"/>
          <p:nvPr/>
        </p:nvSpPr>
        <p:spPr>
          <a:xfrm>
            <a:off x="8829750" y="1789241"/>
            <a:ext cx="1592739" cy="218586"/>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400" b="1" dirty="0">
                <a:solidFill>
                  <a:schemeClr val="tx2"/>
                </a:solidFill>
              </a:rPr>
              <a:t>Political views</a:t>
            </a:r>
          </a:p>
        </p:txBody>
      </p:sp>
      <p:graphicFrame>
        <p:nvGraphicFramePr>
          <p:cNvPr id="14" name="Chart 13" descr="Chart showing political views: 7% very strongly unionist, 15% fairly strongly unionist, 50% neither unionist nor nationalist, 15% fairly strongly nationalist, 5% very strongly nationalist.&#10;&#10;Link to view data source:&#10;">
            <a:extLst>
              <a:ext uri="{FF2B5EF4-FFF2-40B4-BE49-F238E27FC236}">
                <a16:creationId xmlns:a16="http://schemas.microsoft.com/office/drawing/2014/main" id="{94CB3BA5-F0D2-4CBA-AB6A-DC8BF0DCA60D}"/>
              </a:ext>
            </a:extLst>
          </p:cNvPr>
          <p:cNvGraphicFramePr/>
          <p:nvPr>
            <p:extLst>
              <p:ext uri="{D42A27DB-BD31-4B8C-83A1-F6EECF244321}">
                <p14:modId xmlns:p14="http://schemas.microsoft.com/office/powerpoint/2010/main" val="65055607"/>
              </p:ext>
            </p:extLst>
          </p:nvPr>
        </p:nvGraphicFramePr>
        <p:xfrm>
          <a:off x="7750092" y="1898534"/>
          <a:ext cx="4360628" cy="438049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a:extLst>
              <a:ext uri="{FF2B5EF4-FFF2-40B4-BE49-F238E27FC236}">
                <a16:creationId xmlns:a16="http://schemas.microsoft.com/office/drawing/2014/main" id="{36C52815-FA31-4029-B542-EEA7AEBBB095}"/>
              </a:ext>
            </a:extLst>
          </p:cNvPr>
          <p:cNvSpPr>
            <a:spLocks noGrp="1"/>
          </p:cNvSpPr>
          <p:nvPr>
            <p:ph type="body" sz="quarter" idx="18"/>
          </p:nvPr>
        </p:nvSpPr>
        <p:spPr>
          <a:xfrm>
            <a:off x="459832" y="6321921"/>
            <a:ext cx="11277975" cy="124906"/>
          </a:xfrm>
        </p:spPr>
        <p:txBody>
          <a:bodyPr/>
          <a:lstStyle/>
          <a:p>
            <a:pPr algn="l"/>
            <a:r>
              <a:rPr lang="en-GB" dirty="0"/>
              <a:t>Base: 500 adults living in Northern Ireland | *multiple response </a:t>
            </a:r>
            <a:r>
              <a:rPr lang="en-GB" dirty="0" smtClean="0"/>
              <a:t>question | Political view results also included Other </a:t>
            </a:r>
            <a:r>
              <a:rPr lang="en-GB" dirty="0"/>
              <a:t>5%, </a:t>
            </a:r>
            <a:r>
              <a:rPr lang="en-GB" dirty="0" smtClean="0"/>
              <a:t>Don’t </a:t>
            </a:r>
            <a:r>
              <a:rPr lang="en-GB" dirty="0"/>
              <a:t>K</a:t>
            </a:r>
            <a:r>
              <a:rPr lang="en-GB" dirty="0" smtClean="0"/>
              <a:t>now </a:t>
            </a:r>
            <a:r>
              <a:rPr lang="en-GB" dirty="0"/>
              <a:t>2% and </a:t>
            </a:r>
            <a:r>
              <a:rPr lang="en-GB" dirty="0" smtClean="0"/>
              <a:t>Refuse </a:t>
            </a:r>
            <a:r>
              <a:rPr lang="en-GB" dirty="0"/>
              <a:t>1% </a:t>
            </a:r>
          </a:p>
        </p:txBody>
      </p:sp>
      <p:sp>
        <p:nvSpPr>
          <p:cNvPr id="7" name="Slide Number Placeholder 6">
            <a:extLst>
              <a:ext uri="{FF2B5EF4-FFF2-40B4-BE49-F238E27FC236}">
                <a16:creationId xmlns:a16="http://schemas.microsoft.com/office/drawing/2014/main" id="{41862AF2-6153-49E1-A8B2-C3B834F201A9}"/>
              </a:ext>
            </a:extLst>
          </p:cNvPr>
          <p:cNvSpPr>
            <a:spLocks noGrp="1"/>
          </p:cNvSpPr>
          <p:nvPr>
            <p:ph type="sldNum" sz="quarter" idx="22"/>
          </p:nvPr>
        </p:nvSpPr>
        <p:spPr/>
        <p:txBody>
          <a:bodyPr/>
          <a:lstStyle/>
          <a:p>
            <a:fld id="{D61AABEC-672F-4B68-B914-690DA978312C}" type="slidenum">
              <a:rPr lang="en-GB" smtClean="0"/>
              <a:pPr/>
              <a:t>15</a:t>
            </a:fld>
            <a:r>
              <a:rPr lang="en-GB" dirty="0"/>
              <a:t>  </a:t>
            </a:r>
          </a:p>
        </p:txBody>
      </p:sp>
    </p:spTree>
    <p:extLst>
      <p:ext uri="{BB962C8B-B14F-4D97-AF65-F5344CB8AC3E}">
        <p14:creationId xmlns:p14="http://schemas.microsoft.com/office/powerpoint/2010/main" val="318509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5.</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830997"/>
          </a:xfrm>
        </p:spPr>
        <p:txBody>
          <a:bodyPr/>
          <a:lstStyle/>
          <a:p>
            <a:r>
              <a:rPr lang="en-GB" dirty="0"/>
              <a:t>Research findings</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16</a:t>
            </a:fld>
            <a:r>
              <a:rPr lang="en-GB" dirty="0"/>
              <a:t> </a:t>
            </a:r>
          </a:p>
        </p:txBody>
      </p:sp>
    </p:spTree>
    <p:extLst>
      <p:ext uri="{BB962C8B-B14F-4D97-AF65-F5344CB8AC3E}">
        <p14:creationId xmlns:p14="http://schemas.microsoft.com/office/powerpoint/2010/main" val="403375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Awareness and understanding (1)</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specifically about Northern Ireland, what do you think of when you hear the term ‘equality’? (top 10 responses %)</a:t>
            </a:r>
          </a:p>
        </p:txBody>
      </p:sp>
      <p:graphicFrame>
        <p:nvGraphicFramePr>
          <p:cNvPr id="8" name="Chart" descr="Bar chart showing the percentage responses.&#10;&#10;Link to view data source:&#10;&#10;Religious equality, 17%&#10;Equal treatment of all people, 16%&#10;Negative views about equality/equality is lacking, 15%&#10;Positive views about level/importance of equality, 9%&#10;LGBT+ rights, 8%&#10;Gender equality/pay gap, 8%&#10;Equal rights/human rights, 7%&#10;Equality in employment, 6%&#10;Equality for ethnic minority/racial groups, 6%&#10;Fair treatment of all people, 5%.&#10;&#10;">
            <a:extLst>
              <a:ext uri="{FF2B5EF4-FFF2-40B4-BE49-F238E27FC236}">
                <a16:creationId xmlns:a16="http://schemas.microsoft.com/office/drawing/2014/main" id="{D1D56C6A-8401-4C8A-9337-5A034BAA9CC6}"/>
              </a:ext>
            </a:extLst>
          </p:cNvPr>
          <p:cNvGraphicFramePr/>
          <p:nvPr>
            <p:extLst>
              <p:ext uri="{D42A27DB-BD31-4B8C-83A1-F6EECF244321}">
                <p14:modId xmlns:p14="http://schemas.microsoft.com/office/powerpoint/2010/main" val="4294506614"/>
              </p:ext>
            </p:extLst>
          </p:nvPr>
        </p:nvGraphicFramePr>
        <p:xfrm>
          <a:off x="1211115" y="2249384"/>
          <a:ext cx="9456885" cy="3776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68512"/>
            <a:ext cx="11277975" cy="135422"/>
          </a:xfrm>
        </p:spPr>
        <p:txBody>
          <a:bodyPr/>
          <a:lstStyle/>
          <a:p>
            <a:pPr algn="l"/>
            <a:r>
              <a:rPr lang="en-GB" dirty="0"/>
              <a:t>Base: 500 adults living in Northern Ireland |</a:t>
            </a:r>
            <a:r>
              <a:rPr lang="en-GB" dirty="0" smtClean="0"/>
              <a:t>*</a:t>
            </a:r>
            <a:r>
              <a:rPr lang="en-GB" dirty="0"/>
              <a:t>multiple response question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17</a:t>
            </a:fld>
            <a:r>
              <a:rPr lang="en-GB" dirty="0"/>
              <a:t>  </a:t>
            </a:r>
          </a:p>
        </p:txBody>
      </p:sp>
    </p:spTree>
    <p:extLst>
      <p:ext uri="{BB962C8B-B14F-4D97-AF65-F5344CB8AC3E}">
        <p14:creationId xmlns:p14="http://schemas.microsoft.com/office/powerpoint/2010/main" val="226460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Awareness and understanding (2)</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specifically about Northern Ireland, what do you think of when you hear the term ‘equality’? (all responses)</a:t>
            </a:r>
          </a:p>
        </p:txBody>
      </p:sp>
      <p:graphicFrame>
        <p:nvGraphicFramePr>
          <p:cNvPr id="2" name="Table 6" descr="Table showing response categories over time." title="Thinking specifically about Northern Ireland, what do you think of when you hear the term ‘equality’? (all responses)">
            <a:extLst>
              <a:ext uri="{FF2B5EF4-FFF2-40B4-BE49-F238E27FC236}">
                <a16:creationId xmlns:a16="http://schemas.microsoft.com/office/drawing/2014/main" id="{F92C1573-5511-448C-9197-CFAD8BDFE4F4}"/>
              </a:ext>
            </a:extLst>
          </p:cNvPr>
          <p:cNvGraphicFramePr>
            <a:graphicFrameLocks noGrp="1"/>
          </p:cNvGraphicFramePr>
          <p:nvPr>
            <p:extLst>
              <p:ext uri="{D42A27DB-BD31-4B8C-83A1-F6EECF244321}">
                <p14:modId xmlns:p14="http://schemas.microsoft.com/office/powerpoint/2010/main" val="3183768949"/>
              </p:ext>
            </p:extLst>
          </p:nvPr>
        </p:nvGraphicFramePr>
        <p:xfrm>
          <a:off x="449999" y="2021841"/>
          <a:ext cx="11277974" cy="3992876"/>
        </p:xfrm>
        <a:graphic>
          <a:graphicData uri="http://schemas.openxmlformats.org/drawingml/2006/table">
            <a:tbl>
              <a:tblPr firstRow="1" bandRow="1">
                <a:tableStyleId>{5C22544A-7EE6-4342-B048-85BDC9FD1C3A}</a:tableStyleId>
              </a:tblPr>
              <a:tblGrid>
                <a:gridCol w="8043761">
                  <a:extLst>
                    <a:ext uri="{9D8B030D-6E8A-4147-A177-3AD203B41FA5}">
                      <a16:colId xmlns:a16="http://schemas.microsoft.com/office/drawing/2014/main" val="258446190"/>
                    </a:ext>
                  </a:extLst>
                </a:gridCol>
                <a:gridCol w="1106118">
                  <a:extLst>
                    <a:ext uri="{9D8B030D-6E8A-4147-A177-3AD203B41FA5}">
                      <a16:colId xmlns:a16="http://schemas.microsoft.com/office/drawing/2014/main" val="3130042248"/>
                    </a:ext>
                  </a:extLst>
                </a:gridCol>
                <a:gridCol w="922631">
                  <a:extLst>
                    <a:ext uri="{9D8B030D-6E8A-4147-A177-3AD203B41FA5}">
                      <a16:colId xmlns:a16="http://schemas.microsoft.com/office/drawing/2014/main" val="1117324987"/>
                    </a:ext>
                  </a:extLst>
                </a:gridCol>
                <a:gridCol w="1205464">
                  <a:extLst>
                    <a:ext uri="{9D8B030D-6E8A-4147-A177-3AD203B41FA5}">
                      <a16:colId xmlns:a16="http://schemas.microsoft.com/office/drawing/2014/main" val="3628982536"/>
                    </a:ext>
                  </a:extLst>
                </a:gridCol>
              </a:tblGrid>
              <a:tr h="448986">
                <a:tc>
                  <a:txBody>
                    <a:bodyPr/>
                    <a:lstStyle/>
                    <a:p>
                      <a:r>
                        <a:rPr lang="en-GB" sz="1400" dirty="0"/>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78315"/>
                  </a:ext>
                </a:extLst>
              </a:tr>
              <a:tr h="354389">
                <a:tc>
                  <a:txBody>
                    <a:bodyPr/>
                    <a:lstStyle/>
                    <a:p>
                      <a:r>
                        <a:rPr lang="en-GB" sz="1400" dirty="0"/>
                        <a:t>Religious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354389">
                <a:tc>
                  <a:txBody>
                    <a:bodyPr/>
                    <a:lstStyle/>
                    <a:p>
                      <a:r>
                        <a:rPr lang="en-GB" sz="1400" dirty="0"/>
                        <a:t>Equal treatment of all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354389">
                <a:tc>
                  <a:txBody>
                    <a:bodyPr/>
                    <a:lstStyle/>
                    <a:p>
                      <a:r>
                        <a:rPr lang="en-GB" sz="1400" dirty="0"/>
                        <a:t>Negative views about level of equality in NI/equality is lacking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354389">
                <a:tc>
                  <a:txBody>
                    <a:bodyPr/>
                    <a:lstStyle/>
                    <a:p>
                      <a:r>
                        <a:rPr lang="en-GB" sz="1400" dirty="0"/>
                        <a:t>Positive views about level/importance of equality and progress in 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354389">
                <a:tc>
                  <a:txBody>
                    <a:bodyPr/>
                    <a:lstStyle/>
                    <a:p>
                      <a:r>
                        <a:rPr lang="en-GB" sz="1400" dirty="0"/>
                        <a:t>Gender equality/pay gap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354389">
                <a:tc>
                  <a:txBody>
                    <a:bodyPr/>
                    <a:lstStyle/>
                    <a:p>
                      <a:r>
                        <a:rPr lang="en-GB" sz="1400" dirty="0"/>
                        <a:t>LGBT+ rights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354389">
                <a:tc>
                  <a:txBody>
                    <a:bodyPr/>
                    <a:lstStyle/>
                    <a:p>
                      <a:r>
                        <a:rPr lang="en-GB" sz="1400" dirty="0"/>
                        <a:t>Equal rights/human rights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354389">
                <a:tc>
                  <a:txBody>
                    <a:bodyPr/>
                    <a:lstStyle/>
                    <a:p>
                      <a:r>
                        <a:rPr lang="en-GB" sz="1400" dirty="0"/>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354389">
                <a:tc>
                  <a:txBody>
                    <a:bodyPr/>
                    <a:lstStyle/>
                    <a:p>
                      <a:r>
                        <a:rPr lang="en-GB" sz="1400" dirty="0"/>
                        <a:t>Equality in 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354389">
                <a:tc>
                  <a:txBody>
                    <a:bodyPr/>
                    <a:lstStyle/>
                    <a:p>
                      <a:r>
                        <a:rPr lang="en-GB" sz="1400" dirty="0"/>
                        <a:t>Equality for ethnic minority or racial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086302"/>
                  </a:ext>
                </a:extLst>
              </a:tr>
            </a:tbl>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68512"/>
            <a:ext cx="11277975" cy="135422"/>
          </a:xfrm>
        </p:spPr>
        <p:txBody>
          <a:bodyPr/>
          <a:lstStyle/>
          <a:p>
            <a:pPr algn="l"/>
            <a:r>
              <a:rPr lang="en-GB" dirty="0"/>
              <a:t>Base: 500 adults living in Northern Ireland (per year) |*multiple response question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18</a:t>
            </a:fld>
            <a:r>
              <a:rPr lang="en-GB" dirty="0"/>
              <a:t>  </a:t>
            </a:r>
          </a:p>
        </p:txBody>
      </p:sp>
    </p:spTree>
    <p:extLst>
      <p:ext uri="{BB962C8B-B14F-4D97-AF65-F5344CB8AC3E}">
        <p14:creationId xmlns:p14="http://schemas.microsoft.com/office/powerpoint/2010/main" val="88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Awareness and understanding (3)</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specifically about Northern Ireland, what do you think of when you hear the term ‘equality’? (all responses continued)</a:t>
            </a:r>
          </a:p>
        </p:txBody>
      </p:sp>
      <p:graphicFrame>
        <p:nvGraphicFramePr>
          <p:cNvPr id="2" name="Table 6" descr="Table showing response categories over time." title="Thinking specifically about Northern Ireland, what do you think of when you hear the term ‘equality’? (all responses)">
            <a:extLst>
              <a:ext uri="{FF2B5EF4-FFF2-40B4-BE49-F238E27FC236}">
                <a16:creationId xmlns:a16="http://schemas.microsoft.com/office/drawing/2014/main" id="{F92C1573-5511-448C-9197-CFAD8BDFE4F4}"/>
              </a:ext>
            </a:extLst>
          </p:cNvPr>
          <p:cNvGraphicFramePr>
            <a:graphicFrameLocks noGrp="1"/>
          </p:cNvGraphicFramePr>
          <p:nvPr>
            <p:extLst>
              <p:ext uri="{D42A27DB-BD31-4B8C-83A1-F6EECF244321}">
                <p14:modId xmlns:p14="http://schemas.microsoft.com/office/powerpoint/2010/main" val="672805507"/>
              </p:ext>
            </p:extLst>
          </p:nvPr>
        </p:nvGraphicFramePr>
        <p:xfrm>
          <a:off x="449998" y="2021841"/>
          <a:ext cx="11277975" cy="4038915"/>
        </p:xfrm>
        <a:graphic>
          <a:graphicData uri="http://schemas.openxmlformats.org/drawingml/2006/table">
            <a:tbl>
              <a:tblPr firstRow="1" bandRow="1">
                <a:tableStyleId>{5C22544A-7EE6-4342-B048-85BDC9FD1C3A}</a:tableStyleId>
              </a:tblPr>
              <a:tblGrid>
                <a:gridCol w="8227249">
                  <a:extLst>
                    <a:ext uri="{9D8B030D-6E8A-4147-A177-3AD203B41FA5}">
                      <a16:colId xmlns:a16="http://schemas.microsoft.com/office/drawing/2014/main" val="258446190"/>
                    </a:ext>
                  </a:extLst>
                </a:gridCol>
                <a:gridCol w="922631">
                  <a:extLst>
                    <a:ext uri="{9D8B030D-6E8A-4147-A177-3AD203B41FA5}">
                      <a16:colId xmlns:a16="http://schemas.microsoft.com/office/drawing/2014/main" val="3130042248"/>
                    </a:ext>
                  </a:extLst>
                </a:gridCol>
                <a:gridCol w="922631">
                  <a:extLst>
                    <a:ext uri="{9D8B030D-6E8A-4147-A177-3AD203B41FA5}">
                      <a16:colId xmlns:a16="http://schemas.microsoft.com/office/drawing/2014/main" val="1117324987"/>
                    </a:ext>
                  </a:extLst>
                </a:gridCol>
                <a:gridCol w="1205464">
                  <a:extLst>
                    <a:ext uri="{9D8B030D-6E8A-4147-A177-3AD203B41FA5}">
                      <a16:colId xmlns:a16="http://schemas.microsoft.com/office/drawing/2014/main" val="3628982536"/>
                    </a:ext>
                  </a:extLst>
                </a:gridCol>
              </a:tblGrid>
              <a:tr h="445558">
                <a:tc>
                  <a:txBody>
                    <a:bodyPr/>
                    <a:lstStyle/>
                    <a:p>
                      <a:r>
                        <a:rPr lang="en-GB" sz="1400" dirty="0"/>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78315"/>
                  </a:ext>
                </a:extLst>
              </a:tr>
              <a:tr h="428201">
                <a:tc>
                  <a:txBody>
                    <a:bodyPr/>
                    <a:lstStyle/>
                    <a:p>
                      <a:r>
                        <a:rPr lang="en-GB" sz="1400" dirty="0"/>
                        <a:t>Fair treatment of all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351684">
                <a:tc>
                  <a:txBody>
                    <a:bodyPr/>
                    <a:lstStyle/>
                    <a:p>
                      <a:r>
                        <a:rPr lang="en-GB" sz="1400" dirty="0"/>
                        <a:t>Don't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351684">
                <a:tc>
                  <a:txBody>
                    <a:bodyPr/>
                    <a:lstStyle/>
                    <a:p>
                      <a:r>
                        <a:rPr lang="en-GB" sz="1400" dirty="0"/>
                        <a:t>Equal opportunities/equality of opportunity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351684">
                <a:tc>
                  <a:txBody>
                    <a:bodyPr/>
                    <a:lstStyle/>
                    <a:p>
                      <a:r>
                        <a:rPr lang="en-GB" sz="1400" dirty="0"/>
                        <a:t>Equality is an ongoing issue/work in progress/improving but room for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351684">
                <a:tc>
                  <a:txBody>
                    <a:bodyPr/>
                    <a:lstStyle/>
                    <a:p>
                      <a:r>
                        <a:rPr lang="en-GB" sz="1400" dirty="0"/>
                        <a:t>Not something I think about/not of interest to me/does not affect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351684">
                <a:tc>
                  <a:txBody>
                    <a:bodyPr/>
                    <a:lstStyle/>
                    <a:p>
                      <a:r>
                        <a:rPr lang="en-GB" sz="1400" dirty="0"/>
                        <a:t>Overcoming divisions in NI/peace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351684">
                <a:tc>
                  <a:txBody>
                    <a:bodyPr/>
                    <a:lstStyle/>
                    <a:p>
                      <a:r>
                        <a:rPr lang="en-GB" sz="1400" dirty="0"/>
                        <a:t>Equality is a political/bureaucratic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351684">
                <a:tc>
                  <a:txBody>
                    <a:bodyPr/>
                    <a:lstStyle/>
                    <a:p>
                      <a:r>
                        <a:rPr lang="en-GB" sz="1400" dirty="0"/>
                        <a:t>Nothing in particular/no opinion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351684">
                <a:tc>
                  <a:txBody>
                    <a:bodyPr/>
                    <a:lstStyle/>
                    <a:p>
                      <a:r>
                        <a:rPr lang="en-GB" sz="1400" dirty="0"/>
                        <a:t>Inequality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351684">
                <a:tc>
                  <a:txBody>
                    <a:bodyPr/>
                    <a:lstStyle/>
                    <a:p>
                      <a:r>
                        <a:rPr lang="en-GB" sz="1400" dirty="0"/>
                        <a:t>Equality for disabled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185857"/>
                  </a:ext>
                </a:extLst>
              </a:tr>
            </a:tbl>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789489" y="6268512"/>
            <a:ext cx="11277975" cy="135422"/>
          </a:xfrm>
        </p:spPr>
        <p:txBody>
          <a:bodyPr/>
          <a:lstStyle/>
          <a:p>
            <a:pPr algn="l"/>
            <a:r>
              <a:rPr lang="en-GB" dirty="0"/>
              <a:t>Base: 500 adults living in Northern Ireland (per year) |*multiple response question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19</a:t>
            </a:fld>
            <a:r>
              <a:rPr lang="en-GB" dirty="0"/>
              <a:t>  </a:t>
            </a:r>
          </a:p>
        </p:txBody>
      </p:sp>
    </p:spTree>
    <p:extLst>
      <p:ext uri="{BB962C8B-B14F-4D97-AF65-F5344CB8AC3E}">
        <p14:creationId xmlns:p14="http://schemas.microsoft.com/office/powerpoint/2010/main" val="153006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dirty="0"/>
              <a:t>Contents</a:t>
            </a:r>
          </a:p>
        </p:txBody>
      </p:sp>
      <p:sp>
        <p:nvSpPr>
          <p:cNvPr id="17" name="TextBox 16">
            <a:extLst>
              <a:ext uri="{FF2B5EF4-FFF2-40B4-BE49-F238E27FC236}">
                <a16:creationId xmlns:a16="http://schemas.microsoft.com/office/drawing/2014/main" id="{7D954C3C-794A-4FE4-ABE4-67BA5C52DC73}"/>
              </a:ext>
            </a:extLst>
          </p:cNvPr>
          <p:cNvSpPr txBox="1"/>
          <p:nvPr/>
        </p:nvSpPr>
        <p:spPr>
          <a:xfrm>
            <a:off x="281101" y="1847739"/>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bg2"/>
                </a:solidFill>
              </a:rPr>
              <a:t>1</a:t>
            </a:r>
          </a:p>
        </p:txBody>
      </p:sp>
      <p:sp>
        <p:nvSpPr>
          <p:cNvPr id="2" name="TextBox 1">
            <a:extLst>
              <a:ext uri="{FF2B5EF4-FFF2-40B4-BE49-F238E27FC236}">
                <a16:creationId xmlns:a16="http://schemas.microsoft.com/office/drawing/2014/main" id="{3FDBF0B7-E7BD-46C3-8DB0-06BCF6919ACD}"/>
              </a:ext>
            </a:extLst>
          </p:cNvPr>
          <p:cNvSpPr txBox="1"/>
          <p:nvPr/>
        </p:nvSpPr>
        <p:spPr>
          <a:xfrm>
            <a:off x="1320800" y="2703287"/>
            <a:ext cx="2017178" cy="249812"/>
          </a:xfrm>
          <a:prstGeom prst="rect">
            <a:avLst/>
          </a:prstGeom>
          <a:noFill/>
        </p:spPr>
        <p:txBody>
          <a:bodyPr wrap="square" lIns="0" tIns="0" rIns="0" bIns="0" rtlCol="0" anchor="b">
            <a:spAutoFit/>
          </a:bodyPr>
          <a:lstStyle/>
          <a:p>
            <a:pPr algn="l">
              <a:lnSpc>
                <a:spcPct val="110000"/>
              </a:lnSpc>
              <a:spcBef>
                <a:spcPts val="400"/>
              </a:spcBef>
              <a:spcAft>
                <a:spcPts val="400"/>
              </a:spcAft>
            </a:pPr>
            <a:r>
              <a:rPr lang="en-GB" sz="1600" b="1" dirty="0">
                <a:solidFill>
                  <a:schemeClr val="bg2"/>
                </a:solidFill>
              </a:rPr>
              <a:t>Executive summary</a:t>
            </a:r>
          </a:p>
        </p:txBody>
      </p:sp>
      <p:cxnSp>
        <p:nvCxnSpPr>
          <p:cNvPr id="4" name="Straight Connector 3" title="Decorative">
            <a:extLst>
              <a:ext uri="{FF2B5EF4-FFF2-40B4-BE49-F238E27FC236}">
                <a16:creationId xmlns:a16="http://schemas.microsoft.com/office/drawing/2014/main" id="{05A999EA-A9E5-4C59-95F0-D6CE3A4AAF19}"/>
              </a:ext>
              <a:ext uri="{C183D7F6-B498-43B3-948B-1728B52AA6E4}">
                <adec:decorative xmlns:adec="http://schemas.microsoft.com/office/drawing/2017/decorative" xmlns="" val="1"/>
              </a:ext>
            </a:extLst>
          </p:cNvPr>
          <p:cNvCxnSpPr>
            <a:cxnSpLocks/>
          </p:cNvCxnSpPr>
          <p:nvPr/>
        </p:nvCxnSpPr>
        <p:spPr>
          <a:xfrm>
            <a:off x="420916" y="3135088"/>
            <a:ext cx="2880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19AA834-3FE3-4858-BF2C-4B22EBF156B2}"/>
              </a:ext>
            </a:extLst>
          </p:cNvPr>
          <p:cNvSpPr txBox="1"/>
          <p:nvPr/>
        </p:nvSpPr>
        <p:spPr>
          <a:xfrm>
            <a:off x="4309327" y="1821267"/>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tx2"/>
                </a:solidFill>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5237016" y="2432444"/>
            <a:ext cx="2017178" cy="520655"/>
          </a:xfrm>
          <a:prstGeom prst="rect">
            <a:avLst/>
          </a:prstGeom>
          <a:noFill/>
        </p:spPr>
        <p:txBody>
          <a:bodyPr wrap="square" lIns="0" tIns="0" rIns="0" bIns="0" rtlCol="0" anchor="b">
            <a:spAutoFit/>
          </a:bodyPr>
          <a:lstStyle/>
          <a:p>
            <a:pPr>
              <a:lnSpc>
                <a:spcPct val="110000"/>
              </a:lnSpc>
              <a:spcBef>
                <a:spcPts val="400"/>
              </a:spcBef>
              <a:spcAft>
                <a:spcPts val="400"/>
              </a:spcAft>
            </a:pPr>
            <a:r>
              <a:rPr lang="en-GB" sz="1600" b="1" dirty="0">
                <a:solidFill>
                  <a:schemeClr val="tx2"/>
                </a:solidFill>
              </a:rPr>
              <a:t>Background to the research</a:t>
            </a:r>
          </a:p>
        </p:txBody>
      </p:sp>
      <p:cxnSp>
        <p:nvCxnSpPr>
          <p:cNvPr id="26" name="Straight Connector 25" title="Decorative">
            <a:extLst>
              <a:ext uri="{FF2B5EF4-FFF2-40B4-BE49-F238E27FC236}">
                <a16:creationId xmlns:a16="http://schemas.microsoft.com/office/drawing/2014/main" id="{244B072B-94AC-4B2F-A08D-BBFBC2FF9671}"/>
              </a:ext>
              <a:ext uri="{C183D7F6-B498-43B3-948B-1728B52AA6E4}">
                <adec:decorative xmlns:adec="http://schemas.microsoft.com/office/drawing/2017/decorative" xmlns="" val="1"/>
              </a:ext>
            </a:extLst>
          </p:cNvPr>
          <p:cNvCxnSpPr>
            <a:cxnSpLocks/>
          </p:cNvCxnSpPr>
          <p:nvPr/>
        </p:nvCxnSpPr>
        <p:spPr>
          <a:xfrm>
            <a:off x="4332288" y="3124455"/>
            <a:ext cx="2880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4700BC5-BD90-47EF-A83C-30AD4C2FF3C6}"/>
              </a:ext>
            </a:extLst>
          </p:cNvPr>
          <p:cNvSpPr txBox="1"/>
          <p:nvPr/>
        </p:nvSpPr>
        <p:spPr>
          <a:xfrm>
            <a:off x="8254973" y="1794795"/>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accent1"/>
                </a:solidFill>
              </a:rPr>
              <a:t>3</a:t>
            </a:r>
          </a:p>
        </p:txBody>
      </p:sp>
      <p:sp>
        <p:nvSpPr>
          <p:cNvPr id="24" name="TextBox 23">
            <a:extLst>
              <a:ext uri="{FF2B5EF4-FFF2-40B4-BE49-F238E27FC236}">
                <a16:creationId xmlns:a16="http://schemas.microsoft.com/office/drawing/2014/main" id="{57B2D7AC-0BE9-4A2D-A242-411E61188853}"/>
              </a:ext>
            </a:extLst>
          </p:cNvPr>
          <p:cNvSpPr txBox="1"/>
          <p:nvPr/>
        </p:nvSpPr>
        <p:spPr>
          <a:xfrm>
            <a:off x="9170406" y="2703650"/>
            <a:ext cx="2017178" cy="249812"/>
          </a:xfrm>
          <a:prstGeom prst="rect">
            <a:avLst/>
          </a:prstGeom>
          <a:noFill/>
        </p:spPr>
        <p:txBody>
          <a:bodyPr wrap="square" lIns="0" tIns="0" rIns="0" bIns="0" rtlCol="0" anchor="b">
            <a:spAutoFit/>
          </a:bodyPr>
          <a:lstStyle/>
          <a:p>
            <a:pPr>
              <a:lnSpc>
                <a:spcPct val="110000"/>
              </a:lnSpc>
              <a:spcBef>
                <a:spcPts val="400"/>
              </a:spcBef>
              <a:spcAft>
                <a:spcPts val="400"/>
              </a:spcAft>
            </a:pPr>
            <a:r>
              <a:rPr lang="en-GB" sz="1600" b="1" dirty="0">
                <a:solidFill>
                  <a:schemeClr val="accent1"/>
                </a:solidFill>
              </a:rPr>
              <a:t>Technical note</a:t>
            </a:r>
          </a:p>
        </p:txBody>
      </p:sp>
      <p:cxnSp>
        <p:nvCxnSpPr>
          <p:cNvPr id="27" name="Straight Connector 26" title="Decorative">
            <a:extLst>
              <a:ext uri="{FF2B5EF4-FFF2-40B4-BE49-F238E27FC236}">
                <a16:creationId xmlns:a16="http://schemas.microsoft.com/office/drawing/2014/main" id="{5A2297D3-4529-4DD7-9DC1-DB2156346585}"/>
              </a:ext>
              <a:ext uri="{C183D7F6-B498-43B3-948B-1728B52AA6E4}">
                <adec:decorative xmlns:adec="http://schemas.microsoft.com/office/drawing/2017/decorative" xmlns="" val="1"/>
              </a:ext>
            </a:extLst>
          </p:cNvPr>
          <p:cNvCxnSpPr>
            <a:cxnSpLocks/>
          </p:cNvCxnSpPr>
          <p:nvPr/>
        </p:nvCxnSpPr>
        <p:spPr>
          <a:xfrm>
            <a:off x="8182341" y="3135088"/>
            <a:ext cx="28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084E939-111D-4B74-B566-4ED856D45D06}"/>
              </a:ext>
            </a:extLst>
          </p:cNvPr>
          <p:cNvSpPr txBox="1"/>
          <p:nvPr/>
        </p:nvSpPr>
        <p:spPr>
          <a:xfrm>
            <a:off x="413884" y="4352198"/>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tx2"/>
                </a:solidFill>
              </a:rPr>
              <a:t>4</a:t>
            </a:r>
          </a:p>
        </p:txBody>
      </p:sp>
      <p:sp>
        <p:nvSpPr>
          <p:cNvPr id="31" name="TextBox 30">
            <a:extLst>
              <a:ext uri="{FF2B5EF4-FFF2-40B4-BE49-F238E27FC236}">
                <a16:creationId xmlns:a16="http://schemas.microsoft.com/office/drawing/2014/main" id="{A26CFBB0-A1DB-4A2F-B1C8-BA2AF9241EB0}"/>
              </a:ext>
            </a:extLst>
          </p:cNvPr>
          <p:cNvSpPr txBox="1"/>
          <p:nvPr/>
        </p:nvSpPr>
        <p:spPr>
          <a:xfrm>
            <a:off x="1320800" y="4920280"/>
            <a:ext cx="2017178" cy="520655"/>
          </a:xfrm>
          <a:prstGeom prst="rect">
            <a:avLst/>
          </a:prstGeom>
          <a:noFill/>
        </p:spPr>
        <p:txBody>
          <a:bodyPr wrap="square" lIns="0" tIns="0" rIns="0" bIns="0" rtlCol="0" anchor="b">
            <a:spAutoFit/>
          </a:bodyPr>
          <a:lstStyle/>
          <a:p>
            <a:pPr>
              <a:lnSpc>
                <a:spcPct val="110000"/>
              </a:lnSpc>
              <a:spcBef>
                <a:spcPts val="400"/>
              </a:spcBef>
              <a:spcAft>
                <a:spcPts val="400"/>
              </a:spcAft>
            </a:pPr>
            <a:r>
              <a:rPr lang="en-GB" sz="1600" b="1" dirty="0">
                <a:solidFill>
                  <a:schemeClr val="tx2"/>
                </a:solidFill>
              </a:rPr>
              <a:t>Demographics overview</a:t>
            </a:r>
          </a:p>
        </p:txBody>
      </p:sp>
      <p:cxnSp>
        <p:nvCxnSpPr>
          <p:cNvPr id="28" name="Straight Connector 27" title="Decorative">
            <a:extLst>
              <a:ext uri="{FF2B5EF4-FFF2-40B4-BE49-F238E27FC236}">
                <a16:creationId xmlns:a16="http://schemas.microsoft.com/office/drawing/2014/main" id="{F18CBE96-517D-41C9-AB7A-0F3858C0B56D}"/>
              </a:ext>
              <a:ext uri="{C183D7F6-B498-43B3-948B-1728B52AA6E4}">
                <adec:decorative xmlns:adec="http://schemas.microsoft.com/office/drawing/2017/decorative" xmlns="" val="1"/>
              </a:ext>
            </a:extLst>
          </p:cNvPr>
          <p:cNvCxnSpPr>
            <a:cxnSpLocks/>
          </p:cNvCxnSpPr>
          <p:nvPr/>
        </p:nvCxnSpPr>
        <p:spPr>
          <a:xfrm>
            <a:off x="426674" y="5661025"/>
            <a:ext cx="2880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7DC073-7FC3-45A4-83DC-C770D0FF28D8}"/>
              </a:ext>
            </a:extLst>
          </p:cNvPr>
          <p:cNvSpPr txBox="1"/>
          <p:nvPr/>
        </p:nvSpPr>
        <p:spPr>
          <a:xfrm>
            <a:off x="4363071" y="4352198"/>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accent1"/>
                </a:solidFill>
              </a:rPr>
              <a:t>5</a:t>
            </a:r>
          </a:p>
        </p:txBody>
      </p:sp>
      <p:sp>
        <p:nvSpPr>
          <p:cNvPr id="32" name="TextBox 31">
            <a:extLst>
              <a:ext uri="{FF2B5EF4-FFF2-40B4-BE49-F238E27FC236}">
                <a16:creationId xmlns:a16="http://schemas.microsoft.com/office/drawing/2014/main" id="{A20C1B2B-EF99-446B-B5BF-A44769D41FCF}"/>
              </a:ext>
            </a:extLst>
          </p:cNvPr>
          <p:cNvSpPr txBox="1"/>
          <p:nvPr/>
        </p:nvSpPr>
        <p:spPr>
          <a:xfrm>
            <a:off x="5237016" y="5191123"/>
            <a:ext cx="2017178" cy="249812"/>
          </a:xfrm>
          <a:prstGeom prst="rect">
            <a:avLst/>
          </a:prstGeom>
          <a:noFill/>
        </p:spPr>
        <p:txBody>
          <a:bodyPr wrap="square" lIns="0" tIns="0" rIns="0" bIns="0" rtlCol="0" anchor="b">
            <a:spAutoFit/>
          </a:bodyPr>
          <a:lstStyle/>
          <a:p>
            <a:pPr>
              <a:lnSpc>
                <a:spcPct val="110000"/>
              </a:lnSpc>
              <a:spcBef>
                <a:spcPts val="400"/>
              </a:spcBef>
              <a:spcAft>
                <a:spcPts val="400"/>
              </a:spcAft>
            </a:pPr>
            <a:r>
              <a:rPr lang="en-GB" sz="1600" b="1" dirty="0">
                <a:solidFill>
                  <a:schemeClr val="accent1"/>
                </a:solidFill>
              </a:rPr>
              <a:t>Research findings</a:t>
            </a:r>
          </a:p>
        </p:txBody>
      </p:sp>
      <p:cxnSp>
        <p:nvCxnSpPr>
          <p:cNvPr id="29" name="Straight Connector 28" title="Decorative">
            <a:extLst>
              <a:ext uri="{FF2B5EF4-FFF2-40B4-BE49-F238E27FC236}">
                <a16:creationId xmlns:a16="http://schemas.microsoft.com/office/drawing/2014/main" id="{F1C6B3FC-445B-47E0-90B4-6B5D7AFD6373}"/>
              </a:ext>
              <a:ext uri="{C183D7F6-B498-43B3-948B-1728B52AA6E4}">
                <adec:decorative xmlns:adec="http://schemas.microsoft.com/office/drawing/2017/decorative" xmlns="" val="1"/>
              </a:ext>
            </a:extLst>
          </p:cNvPr>
          <p:cNvCxnSpPr>
            <a:cxnSpLocks/>
          </p:cNvCxnSpPr>
          <p:nvPr/>
        </p:nvCxnSpPr>
        <p:spPr>
          <a:xfrm>
            <a:off x="4338046" y="5661025"/>
            <a:ext cx="28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7A4130D-E06C-4B7A-AFF5-603BF045BAA2}"/>
              </a:ext>
            </a:extLst>
          </p:cNvPr>
          <p:cNvSpPr txBox="1"/>
          <p:nvPr/>
        </p:nvSpPr>
        <p:spPr>
          <a:xfrm>
            <a:off x="8296976" y="4352198"/>
            <a:ext cx="628377" cy="1374094"/>
          </a:xfrm>
          <a:prstGeom prst="rect">
            <a:avLst/>
          </a:prstGeom>
          <a:noFill/>
        </p:spPr>
        <p:txBody>
          <a:bodyPr wrap="none" lIns="0" tIns="0" rIns="0" bIns="0" rtlCol="0">
            <a:spAutoFit/>
          </a:bodyPr>
          <a:lstStyle/>
          <a:p>
            <a:pPr algn="l">
              <a:lnSpc>
                <a:spcPct val="110000"/>
              </a:lnSpc>
              <a:spcBef>
                <a:spcPts val="400"/>
              </a:spcBef>
              <a:spcAft>
                <a:spcPts val="400"/>
              </a:spcAft>
            </a:pPr>
            <a:r>
              <a:rPr lang="en-GB" sz="8800" b="1" dirty="0">
                <a:solidFill>
                  <a:schemeClr val="bg2"/>
                </a:solidFill>
              </a:rPr>
              <a:t>6</a:t>
            </a:r>
          </a:p>
        </p:txBody>
      </p:sp>
      <p:sp>
        <p:nvSpPr>
          <p:cNvPr id="33" name="TextBox 32">
            <a:extLst>
              <a:ext uri="{FF2B5EF4-FFF2-40B4-BE49-F238E27FC236}">
                <a16:creationId xmlns:a16="http://schemas.microsoft.com/office/drawing/2014/main" id="{64ECE4EA-B0EC-4E40-B165-BA1C5878B085}"/>
              </a:ext>
            </a:extLst>
          </p:cNvPr>
          <p:cNvSpPr txBox="1"/>
          <p:nvPr/>
        </p:nvSpPr>
        <p:spPr>
          <a:xfrm>
            <a:off x="9170406" y="5191123"/>
            <a:ext cx="2017178" cy="249812"/>
          </a:xfrm>
          <a:prstGeom prst="rect">
            <a:avLst/>
          </a:prstGeom>
          <a:noFill/>
        </p:spPr>
        <p:txBody>
          <a:bodyPr wrap="square" lIns="0" tIns="0" rIns="0" bIns="0" rtlCol="0" anchor="b">
            <a:spAutoFit/>
          </a:bodyPr>
          <a:lstStyle/>
          <a:p>
            <a:pPr>
              <a:lnSpc>
                <a:spcPct val="110000"/>
              </a:lnSpc>
              <a:spcBef>
                <a:spcPts val="400"/>
              </a:spcBef>
              <a:spcAft>
                <a:spcPts val="400"/>
              </a:spcAft>
            </a:pPr>
            <a:r>
              <a:rPr lang="en-GB" sz="1600" b="1" dirty="0">
                <a:solidFill>
                  <a:schemeClr val="bg2"/>
                </a:solidFill>
              </a:rPr>
              <a:t>Methodology</a:t>
            </a:r>
          </a:p>
        </p:txBody>
      </p:sp>
      <p:cxnSp>
        <p:nvCxnSpPr>
          <p:cNvPr id="30" name="Straight Connector 29" title="Decorative">
            <a:extLst>
              <a:ext uri="{FF2B5EF4-FFF2-40B4-BE49-F238E27FC236}">
                <a16:creationId xmlns:a16="http://schemas.microsoft.com/office/drawing/2014/main" id="{3F2FFAA9-689C-4CFD-B594-15E715614916}"/>
              </a:ext>
              <a:ext uri="{C183D7F6-B498-43B3-948B-1728B52AA6E4}">
                <adec:decorative xmlns:adec="http://schemas.microsoft.com/office/drawing/2017/decorative" xmlns="" val="1"/>
              </a:ext>
            </a:extLst>
          </p:cNvPr>
          <p:cNvCxnSpPr>
            <a:cxnSpLocks/>
          </p:cNvCxnSpPr>
          <p:nvPr/>
        </p:nvCxnSpPr>
        <p:spPr>
          <a:xfrm>
            <a:off x="8188099" y="5661025"/>
            <a:ext cx="2880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B6E981D-8A02-4E92-8CAC-5011AAE7D455}"/>
              </a:ext>
            </a:extLst>
          </p:cNvPr>
          <p:cNvSpPr>
            <a:spLocks noGrp="1"/>
          </p:cNvSpPr>
          <p:nvPr>
            <p:ph type="sldNum" sz="quarter" idx="4"/>
          </p:nvPr>
        </p:nvSpPr>
        <p:spPr/>
        <p:txBody>
          <a:bodyPr/>
          <a:lstStyle/>
          <a:p>
            <a:fld id="{D61AABEC-672F-4B68-B914-690DA978312C}" type="slidenum">
              <a:rPr lang="en-GB" smtClean="0"/>
              <a:pPr/>
              <a:t>2</a:t>
            </a:fld>
            <a:r>
              <a:rPr lang="en-GB" dirty="0"/>
              <a:t>  </a:t>
            </a:r>
          </a:p>
        </p:txBody>
      </p:sp>
    </p:spTree>
    <p:extLst>
      <p:ext uri="{BB962C8B-B14F-4D97-AF65-F5344CB8AC3E}">
        <p14:creationId xmlns:p14="http://schemas.microsoft.com/office/powerpoint/2010/main" val="183706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Awareness and understanding (4)</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specifically about Northern Ireland, what do you think of when you hear the term ‘equality’? (all responses continued)</a:t>
            </a:r>
          </a:p>
        </p:txBody>
      </p:sp>
      <p:graphicFrame>
        <p:nvGraphicFramePr>
          <p:cNvPr id="2" name="Table 6" descr="Table showing response categories over time.">
            <a:extLst>
              <a:ext uri="{FF2B5EF4-FFF2-40B4-BE49-F238E27FC236}">
                <a16:creationId xmlns:a16="http://schemas.microsoft.com/office/drawing/2014/main" id="{F92C1573-5511-448C-9197-CFAD8BDFE4F4}"/>
              </a:ext>
            </a:extLst>
          </p:cNvPr>
          <p:cNvGraphicFramePr>
            <a:graphicFrameLocks noGrp="1"/>
          </p:cNvGraphicFramePr>
          <p:nvPr>
            <p:extLst>
              <p:ext uri="{D42A27DB-BD31-4B8C-83A1-F6EECF244321}">
                <p14:modId xmlns:p14="http://schemas.microsoft.com/office/powerpoint/2010/main" val="3394250801"/>
              </p:ext>
            </p:extLst>
          </p:nvPr>
        </p:nvGraphicFramePr>
        <p:xfrm>
          <a:off x="449998" y="2021841"/>
          <a:ext cx="11277975" cy="4038915"/>
        </p:xfrm>
        <a:graphic>
          <a:graphicData uri="http://schemas.openxmlformats.org/drawingml/2006/table">
            <a:tbl>
              <a:tblPr firstRow="1" bandRow="1">
                <a:tableStyleId>{5C22544A-7EE6-4342-B048-85BDC9FD1C3A}</a:tableStyleId>
              </a:tblPr>
              <a:tblGrid>
                <a:gridCol w="8227249">
                  <a:extLst>
                    <a:ext uri="{9D8B030D-6E8A-4147-A177-3AD203B41FA5}">
                      <a16:colId xmlns:a16="http://schemas.microsoft.com/office/drawing/2014/main" val="258446190"/>
                    </a:ext>
                  </a:extLst>
                </a:gridCol>
                <a:gridCol w="922631">
                  <a:extLst>
                    <a:ext uri="{9D8B030D-6E8A-4147-A177-3AD203B41FA5}">
                      <a16:colId xmlns:a16="http://schemas.microsoft.com/office/drawing/2014/main" val="3130042248"/>
                    </a:ext>
                  </a:extLst>
                </a:gridCol>
                <a:gridCol w="922631">
                  <a:extLst>
                    <a:ext uri="{9D8B030D-6E8A-4147-A177-3AD203B41FA5}">
                      <a16:colId xmlns:a16="http://schemas.microsoft.com/office/drawing/2014/main" val="1117324987"/>
                    </a:ext>
                  </a:extLst>
                </a:gridCol>
                <a:gridCol w="1205464">
                  <a:extLst>
                    <a:ext uri="{9D8B030D-6E8A-4147-A177-3AD203B41FA5}">
                      <a16:colId xmlns:a16="http://schemas.microsoft.com/office/drawing/2014/main" val="3628982536"/>
                    </a:ext>
                  </a:extLst>
                </a:gridCol>
              </a:tblGrid>
              <a:tr h="445558">
                <a:tc>
                  <a:txBody>
                    <a:bodyPr/>
                    <a:lstStyle/>
                    <a:p>
                      <a:r>
                        <a:rPr lang="en-GB" sz="1400" dirty="0"/>
                        <a:t>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 2018-19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478315"/>
                  </a:ext>
                </a:extLst>
              </a:tr>
              <a:tr h="428201">
                <a:tc>
                  <a:txBody>
                    <a:bodyPr/>
                    <a:lstStyle/>
                    <a:p>
                      <a:r>
                        <a:rPr lang="en-GB" sz="1400" dirty="0"/>
                        <a:t>Fed up/tired of hearing about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351684">
                <a:tc>
                  <a:txBody>
                    <a:bodyPr/>
                    <a:lstStyle/>
                    <a:p>
                      <a:r>
                        <a:rPr lang="en-GB" sz="1400" dirty="0"/>
                        <a:t>Politicians/NI Assembly are not doing enough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351684">
                <a:tc>
                  <a:txBody>
                    <a:bodyPr/>
                    <a:lstStyle/>
                    <a:p>
                      <a:r>
                        <a:rPr lang="en-GB" sz="1400" dirty="0"/>
                        <a:t>Equality in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351684">
                <a:tc>
                  <a:txBody>
                    <a:bodyPr/>
                    <a:lstStyle/>
                    <a:p>
                      <a:r>
                        <a:rPr lang="en-GB" sz="1400" dirty="0"/>
                        <a:t>Historical issues/troubles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351684">
                <a:tc>
                  <a:txBody>
                    <a:bodyPr/>
                    <a:lstStyle/>
                    <a:p>
                      <a:r>
                        <a:rPr lang="en-GB" sz="1400" dirty="0"/>
                        <a:t>Health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351684">
                <a:tc>
                  <a:txBody>
                    <a:bodyPr/>
                    <a:lstStyle/>
                    <a:p>
                      <a:r>
                        <a:rPr lang="en-GB" sz="1400" dirty="0"/>
                        <a:t>Means different things to different people/broad issue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351684">
                <a:tc>
                  <a:txBody>
                    <a:bodyPr/>
                    <a:lstStyle/>
                    <a:p>
                      <a:r>
                        <a:rPr lang="en-GB" sz="1400" dirty="0"/>
                        <a:t>Age equality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351684">
                <a:tc>
                  <a:txBody>
                    <a:bodyPr/>
                    <a:lstStyle/>
                    <a:p>
                      <a:r>
                        <a:rPr lang="en-GB" sz="1400" dirty="0"/>
                        <a:t>Freedom of speech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351684">
                <a:tc>
                  <a:txBody>
                    <a:bodyPr/>
                    <a:lstStyle/>
                    <a:p>
                      <a:r>
                        <a:rPr lang="en-GB" sz="1400" dirty="0"/>
                        <a:t>No 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351684">
                <a:tc>
                  <a:txBody>
                    <a:bodyPr/>
                    <a:lstStyle/>
                    <a:p>
                      <a:r>
                        <a:rPr lang="en-GB" sz="1400" dirty="0"/>
                        <a:t>Equality in housing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9185857"/>
                  </a:ext>
                </a:extLst>
              </a:tr>
            </a:tbl>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68512"/>
            <a:ext cx="11277975" cy="135422"/>
          </a:xfrm>
        </p:spPr>
        <p:txBody>
          <a:bodyPr/>
          <a:lstStyle/>
          <a:p>
            <a:pPr algn="l"/>
            <a:r>
              <a:rPr lang="en-GB" dirty="0"/>
              <a:t>Base: 500 adults living in Northern Ireland (per year) |*multiple response question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20</a:t>
            </a:fld>
            <a:r>
              <a:rPr lang="en-GB" dirty="0"/>
              <a:t>  </a:t>
            </a:r>
          </a:p>
        </p:txBody>
      </p:sp>
    </p:spTree>
    <p:extLst>
      <p:ext uri="{BB962C8B-B14F-4D97-AF65-F5344CB8AC3E}">
        <p14:creationId xmlns:p14="http://schemas.microsoft.com/office/powerpoint/2010/main" val="418104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Attitudes (1)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of yourself, to what extent do you agree or disagree with the following statement? </a:t>
            </a:r>
            <a:r>
              <a:rPr lang="en-GB" dirty="0">
                <a:solidFill>
                  <a:schemeClr val="accent1"/>
                </a:solidFill>
              </a:rPr>
              <a:t>Overall </a:t>
            </a:r>
            <a:endParaRPr lang="en-GB" dirty="0">
              <a:solidFill>
                <a:schemeClr val="accent1"/>
              </a:solidFill>
              <a:highlight>
                <a:srgbClr val="FFFF00"/>
              </a:highlight>
            </a:endParaRPr>
          </a:p>
        </p:txBody>
      </p:sp>
      <p:graphicFrame>
        <p:nvGraphicFramePr>
          <p:cNvPr id="9" name="Chart 8" descr="Stacked bar chart showing extent of agreement or disagreement with the statement, 'The term equality is meaningless to me in everyday life; it is not something I think about'.&#10;&#10;Link to view data source:&#10;&#10;15% strongly agree&#10;14% tend to agree&#10;26% neither agree nor disagree&#10;14% tend to disagree&#10;31% strongly disagree&#10;1% don't know">
            <a:extLst>
              <a:ext uri="{FF2B5EF4-FFF2-40B4-BE49-F238E27FC236}">
                <a16:creationId xmlns:a16="http://schemas.microsoft.com/office/drawing/2014/main" id="{F4CF0126-F927-4FC5-8D2B-562407FE8BA4}"/>
              </a:ext>
            </a:extLst>
          </p:cNvPr>
          <p:cNvGraphicFramePr/>
          <p:nvPr>
            <p:extLst>
              <p:ext uri="{D42A27DB-BD31-4B8C-83A1-F6EECF244321}">
                <p14:modId xmlns:p14="http://schemas.microsoft.com/office/powerpoint/2010/main" val="4257876349"/>
              </p:ext>
            </p:extLst>
          </p:nvPr>
        </p:nvGraphicFramePr>
        <p:xfrm>
          <a:off x="449999" y="2317115"/>
          <a:ext cx="11277975" cy="345609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21</a:t>
            </a:fld>
            <a:r>
              <a:rPr lang="en-GB" dirty="0"/>
              <a:t>  </a:t>
            </a:r>
          </a:p>
        </p:txBody>
      </p:sp>
    </p:spTree>
    <p:extLst>
      <p:ext uri="{BB962C8B-B14F-4D97-AF65-F5344CB8AC3E}">
        <p14:creationId xmlns:p14="http://schemas.microsoft.com/office/powerpoint/2010/main" val="242726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sz="2000" dirty="0"/>
              <a:t>Attitudes (2a)</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887802"/>
            <a:ext cx="9341700" cy="830997"/>
          </a:xfrm>
        </p:spPr>
        <p:txBody>
          <a:bodyPr/>
          <a:lstStyle/>
          <a:p>
            <a:r>
              <a:rPr lang="en-GB" sz="1800" dirty="0" smtClean="0"/>
              <a:t>Thinking </a:t>
            </a:r>
            <a:r>
              <a:rPr lang="en-GB" sz="1800" dirty="0"/>
              <a:t>of yourself, to what extent do you agree or disagree with the following statement? </a:t>
            </a:r>
            <a:r>
              <a:rPr lang="en-GB" sz="1800" dirty="0">
                <a:solidFill>
                  <a:schemeClr val="accent1"/>
                </a:solidFill>
              </a:rPr>
              <a:t>“The term equality is meaningless to me in everyday life; it is not something I think about”</a:t>
            </a:r>
            <a:r>
              <a:rPr lang="en-GB" sz="1800" dirty="0"/>
              <a:t> </a:t>
            </a:r>
            <a:r>
              <a:rPr lang="en-GB" sz="1800" dirty="0">
                <a:solidFill>
                  <a:schemeClr val="accent1"/>
                </a:solidFill>
              </a:rPr>
              <a:t>(by demographic)</a:t>
            </a:r>
            <a:endParaRPr lang="en-GB" sz="1800" dirty="0">
              <a:solidFill>
                <a:schemeClr val="accent1"/>
              </a:solidFill>
              <a:highlight>
                <a:srgbClr val="FFFF00"/>
              </a:highlight>
            </a:endParaRPr>
          </a:p>
        </p:txBody>
      </p:sp>
      <p:grpSp>
        <p:nvGrpSpPr>
          <p:cNvPr id="31" name="Group 30" descr="Key to explain the indicators of statistically significant differences presented in the bar chart.">
            <a:extLst>
              <a:ext uri="{FF2B5EF4-FFF2-40B4-BE49-F238E27FC236}">
                <a16:creationId xmlns:a16="http://schemas.microsoft.com/office/drawing/2014/main" id="{2D2F5277-1328-4C8D-A827-BCC7399954F1}"/>
              </a:ext>
            </a:extLst>
          </p:cNvPr>
          <p:cNvGrpSpPr/>
          <p:nvPr/>
        </p:nvGrpSpPr>
        <p:grpSpPr>
          <a:xfrm>
            <a:off x="10063347" y="205140"/>
            <a:ext cx="1875671" cy="1923311"/>
            <a:chOff x="10231121" y="95222"/>
            <a:chExt cx="1875671" cy="1923311"/>
          </a:xfrm>
        </p:grpSpPr>
        <p:sp>
          <p:nvSpPr>
            <p:cNvPr id="15" name="Rectangle 14">
              <a:extLst>
                <a:ext uri="{FF2B5EF4-FFF2-40B4-BE49-F238E27FC236}">
                  <a16:creationId xmlns:a16="http://schemas.microsoft.com/office/drawing/2014/main" id="{3D63E34D-E1D9-4C67-93DC-21BD1499BD99}"/>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7" name="TextBox 6">
              <a:extLst>
                <a:ext uri="{FF2B5EF4-FFF2-40B4-BE49-F238E27FC236}">
                  <a16:creationId xmlns:a16="http://schemas.microsoft.com/office/drawing/2014/main" id="{1E486829-FB90-4EF8-A68D-5ACDF089AA6A}"/>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44" name="Oval 43" descr="Solid red circle to indicate that figure for Armagh (29%) is significantly lower than average (29%).">
              <a:extLst>
                <a:ext uri="{FF2B5EF4-FFF2-40B4-BE49-F238E27FC236}">
                  <a16:creationId xmlns:a16="http://schemas.microsoft.com/office/drawing/2014/main" id="{419B7297-031C-468F-9B5A-87286442791E}"/>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5" name="Oval 44" descr="Dashed red circle to indicate that figure for Armagh (29%) is significantly lower than Belfast and Greater Belfast (53% respectively) and Tyrone/Fermanagh (65%).">
              <a:extLst>
                <a:ext uri="{FF2B5EF4-FFF2-40B4-BE49-F238E27FC236}">
                  <a16:creationId xmlns:a16="http://schemas.microsoft.com/office/drawing/2014/main" id="{6B99A6C8-C9F9-431D-8F08-DA808ED8A104}"/>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Oval 45" descr="Solid green circle to indicate that figure for Greater Belfast (53%) is significantly higher than the average (45%).">
              <a:extLst>
                <a:ext uri="{FF2B5EF4-FFF2-40B4-BE49-F238E27FC236}">
                  <a16:creationId xmlns:a16="http://schemas.microsoft.com/office/drawing/2014/main" id="{83EC244D-2CB9-4A13-B218-B1EEB62F2C6B}"/>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Oval 46" descr="Dashed green circle to indicate that figure for Greater Belfast (53%) is significantly higher than Armagh (29%).">
              <a:extLst>
                <a:ext uri="{FF2B5EF4-FFF2-40B4-BE49-F238E27FC236}">
                  <a16:creationId xmlns:a16="http://schemas.microsoft.com/office/drawing/2014/main" id="{64240E02-A0E9-4E9E-8066-3E002024BEE9}"/>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0" name="Text Placeholder 2">
              <a:extLst>
                <a:ext uri="{FF2B5EF4-FFF2-40B4-BE49-F238E27FC236}">
                  <a16:creationId xmlns:a16="http://schemas.microsoft.com/office/drawing/2014/main" id="{2246D804-AAF8-4040-B4D3-234EF037B833}"/>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51" name="Text Placeholder 2">
              <a:extLst>
                <a:ext uri="{FF2B5EF4-FFF2-40B4-BE49-F238E27FC236}">
                  <a16:creationId xmlns:a16="http://schemas.microsoft.com/office/drawing/2014/main" id="{EBCC4D7D-8448-45CD-A868-BFA08AD74B73}"/>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52" name="Text Placeholder 2">
              <a:extLst>
                <a:ext uri="{FF2B5EF4-FFF2-40B4-BE49-F238E27FC236}">
                  <a16:creationId xmlns:a16="http://schemas.microsoft.com/office/drawing/2014/main" id="{1B7BF58E-A059-4FAE-BF3C-E5FB9C8FC000}"/>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53" name="Text Placeholder 2">
              <a:extLst>
                <a:ext uri="{FF2B5EF4-FFF2-40B4-BE49-F238E27FC236}">
                  <a16:creationId xmlns:a16="http://schemas.microsoft.com/office/drawing/2014/main" id="{45078CED-2456-4925-B447-944FCFD9712F}"/>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7" name="Rectangle 36">
            <a:extLst>
              <a:ext uri="{FF2B5EF4-FFF2-40B4-BE49-F238E27FC236}">
                <a16:creationId xmlns:a16="http://schemas.microsoft.com/office/drawing/2014/main" id="{7D30376A-6BA0-4477-AF87-7A766590AE58}"/>
              </a:ext>
            </a:extLst>
          </p:cNvPr>
          <p:cNvSpPr/>
          <p:nvPr/>
        </p:nvSpPr>
        <p:spPr>
          <a:xfrm>
            <a:off x="449999" y="2413378"/>
            <a:ext cx="10648307" cy="35087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2" name="Rectangle 1">
            <a:extLst>
              <a:ext uri="{FF2B5EF4-FFF2-40B4-BE49-F238E27FC236}">
                <a16:creationId xmlns:a16="http://schemas.microsoft.com/office/drawing/2014/main" id="{4EF7402A-B5F1-4D63-8743-8F4FEB612F29}"/>
              </a:ext>
            </a:extLst>
          </p:cNvPr>
          <p:cNvSpPr/>
          <p:nvPr/>
        </p:nvSpPr>
        <p:spPr>
          <a:xfrm>
            <a:off x="449999" y="2827920"/>
            <a:ext cx="1053681" cy="154087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8" name="Rectangle 7">
            <a:extLst>
              <a:ext uri="{FF2B5EF4-FFF2-40B4-BE49-F238E27FC236}">
                <a16:creationId xmlns:a16="http://schemas.microsoft.com/office/drawing/2014/main" id="{C766E827-49D3-4487-96D8-935458B28C11}"/>
              </a:ext>
            </a:extLst>
          </p:cNvPr>
          <p:cNvSpPr/>
          <p:nvPr/>
        </p:nvSpPr>
        <p:spPr>
          <a:xfrm>
            <a:off x="449999" y="4448030"/>
            <a:ext cx="1053681" cy="116818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graphicFrame>
        <p:nvGraphicFramePr>
          <p:cNvPr id="9" name="Chart 8" descr="Stacked bar chart showing extent of agreement or disagreement with the statement, 'The term equality is meaningless to me in everyday life; it is not something I think about'. Significant differences are highlighted on the basis of region and age.&#10;&#10;Link to view data source:&#10;&#10;Overall (base 500), 29% net agree, 26% neither agree nor disagree, 1% don't know, 45% net disagree.&#10;Region, Antrim (base 55), 35% net agree, 27% neither agree nor disagree, 38% net disagree.&#10;Region, Armagh (base 41), 44% net agree, 27% neither agree nor disagree, 29% net disagree.&#10;Region, Belfast (base 80), 26% net agree, 20% neither agree nor disagree, 1% don't know, 53% net disagree&#10;Region, Derry/Londonderry (base 66), 30% net agree, 27% neither agree nor disagree, 2% don't know, 41% net disagree.&#10;Region, Down (base 79), 34% net agree, 24% neither agree nor disagree, 42% net disagree.&#10;Region, Greater Belfast (base 115), 23% net agree, 24% neither agree nor disagree, 53% net disagree.&#10;Region, Tyrone/Fermanagh (base 65), 22% net agree, 34% neither agree nor disagree, 3% don't know, 42% net disagree.&#10;Age, 16-29 (base 125), 21% net agree, 14% neither agree nor disagree, 44% net disagree.&#10;Age, 30-44 (base 130), 31% net agree, 24% neither agree nor disagree, 2% don't know, 44% net disagree.&#10;Age, 45-59 (base 120), 24% net agree, 31% neither agree nor disagree, 1% don't know, 44% net disagree.&#10;Age, 60+ (base 126), 39% net agree, 34% neither agree nor disagree, 1% don't know, 26% net disagree.&#10;&#10;">
            <a:extLst>
              <a:ext uri="{FF2B5EF4-FFF2-40B4-BE49-F238E27FC236}">
                <a16:creationId xmlns:a16="http://schemas.microsoft.com/office/drawing/2014/main" id="{F4CF0126-F927-4FC5-8D2B-562407FE8BA4}"/>
              </a:ext>
            </a:extLst>
          </p:cNvPr>
          <p:cNvGraphicFramePr/>
          <p:nvPr>
            <p:extLst>
              <p:ext uri="{D42A27DB-BD31-4B8C-83A1-F6EECF244321}">
                <p14:modId xmlns:p14="http://schemas.microsoft.com/office/powerpoint/2010/main" val="2422391150"/>
              </p:ext>
            </p:extLst>
          </p:nvPr>
        </p:nvGraphicFramePr>
        <p:xfrm>
          <a:off x="150368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descr="Solid green circle to indicate that figure for Armagh (44%) is significantly higher than average (29%).">
            <a:extLst>
              <a:ext uri="{FF2B5EF4-FFF2-40B4-BE49-F238E27FC236}">
                <a16:creationId xmlns:a16="http://schemas.microsoft.com/office/drawing/2014/main" id="{A0FCC2F0-193E-4D02-9A8B-A094FFBF5CDE}"/>
              </a:ext>
            </a:extLst>
          </p:cNvPr>
          <p:cNvSpPr/>
          <p:nvPr/>
        </p:nvSpPr>
        <p:spPr bwMode="gray">
          <a:xfrm>
            <a:off x="3701684" y="2977048"/>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Oval 10" descr="Dashed green circle to indicate that figure for Armagh (44%) is significantly higher than Tyrone/Fermanagh (22%)">
            <a:extLst>
              <a:ext uri="{FF2B5EF4-FFF2-40B4-BE49-F238E27FC236}">
                <a16:creationId xmlns:a16="http://schemas.microsoft.com/office/drawing/2014/main" id="{F75B5C6D-CDA8-495F-B69B-E9FE375F20C0}"/>
              </a:ext>
            </a:extLst>
          </p:cNvPr>
          <p:cNvSpPr/>
          <p:nvPr/>
        </p:nvSpPr>
        <p:spPr bwMode="gray">
          <a:xfrm>
            <a:off x="3738880" y="3014244"/>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red circle to indicate that figure for Armagh (29%) is significantly lower than average (29%).">
            <a:extLst>
              <a:ext uri="{FF2B5EF4-FFF2-40B4-BE49-F238E27FC236}">
                <a16:creationId xmlns:a16="http://schemas.microsoft.com/office/drawing/2014/main" id="{A018F916-061D-4FBA-AC1D-D0CB549A92FC}"/>
              </a:ext>
            </a:extLst>
          </p:cNvPr>
          <p:cNvSpPr/>
          <p:nvPr/>
        </p:nvSpPr>
        <p:spPr bwMode="gray">
          <a:xfrm>
            <a:off x="10583437" y="2940209"/>
            <a:ext cx="404954" cy="4049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red circle to indicate that figure for Armagh (29%) is significantly lower than Belfast and Greater Belfast (53% respectively) and Tyrone/Fermanagh (65%).">
            <a:extLst>
              <a:ext uri="{FF2B5EF4-FFF2-40B4-BE49-F238E27FC236}">
                <a16:creationId xmlns:a16="http://schemas.microsoft.com/office/drawing/2014/main" id="{3C6D123D-AF2D-406E-BA10-1A4A667E5B6A}"/>
              </a:ext>
            </a:extLst>
          </p:cNvPr>
          <p:cNvSpPr/>
          <p:nvPr/>
        </p:nvSpPr>
        <p:spPr bwMode="gray">
          <a:xfrm>
            <a:off x="10624997" y="2987349"/>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Belfast (53%) is significantly higher than Armagh (29%).">
            <a:extLst>
              <a:ext uri="{FF2B5EF4-FFF2-40B4-BE49-F238E27FC236}">
                <a16:creationId xmlns:a16="http://schemas.microsoft.com/office/drawing/2014/main" id="{D624ACD5-3205-45E1-8FA9-057F3884FFFD}"/>
              </a:ext>
            </a:extLst>
          </p:cNvPr>
          <p:cNvSpPr/>
          <p:nvPr/>
        </p:nvSpPr>
        <p:spPr bwMode="gray">
          <a:xfrm>
            <a:off x="10639950" y="3253007"/>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Greater Belfast (53%) is significantly higher than the average (45%).">
            <a:extLst>
              <a:ext uri="{FF2B5EF4-FFF2-40B4-BE49-F238E27FC236}">
                <a16:creationId xmlns:a16="http://schemas.microsoft.com/office/drawing/2014/main" id="{8B9F41D3-D9BA-4EFB-AEED-6851647E9B23}"/>
              </a:ext>
            </a:extLst>
          </p:cNvPr>
          <p:cNvSpPr/>
          <p:nvPr/>
        </p:nvSpPr>
        <p:spPr bwMode="gray">
          <a:xfrm>
            <a:off x="10603526" y="3935597"/>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Greater Belfast (53%) is significantly higher than Armagh (29%).">
            <a:extLst>
              <a:ext uri="{FF2B5EF4-FFF2-40B4-BE49-F238E27FC236}">
                <a16:creationId xmlns:a16="http://schemas.microsoft.com/office/drawing/2014/main" id="{326DFE0C-A40C-4AEE-89B9-0546EF569798}"/>
              </a:ext>
            </a:extLst>
          </p:cNvPr>
          <p:cNvSpPr/>
          <p:nvPr/>
        </p:nvSpPr>
        <p:spPr bwMode="gray">
          <a:xfrm>
            <a:off x="10640722" y="3972793"/>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red circle to indicate that figure for Tyrone/Fermanagh (22%) is significantly lower than Armagh (44%).">
            <a:extLst>
              <a:ext uri="{FF2B5EF4-FFF2-40B4-BE49-F238E27FC236}">
                <a16:creationId xmlns:a16="http://schemas.microsoft.com/office/drawing/2014/main" id="{6D2DDA3B-6C3A-4934-9E5A-95532F527044}"/>
              </a:ext>
            </a:extLst>
          </p:cNvPr>
          <p:cNvSpPr/>
          <p:nvPr/>
        </p:nvSpPr>
        <p:spPr bwMode="gray">
          <a:xfrm>
            <a:off x="3711844" y="4280265"/>
            <a:ext cx="311201" cy="31120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16-29s (21%) is significantly lower than average (29%).">
            <a:extLst>
              <a:ext uri="{FF2B5EF4-FFF2-40B4-BE49-F238E27FC236}">
                <a16:creationId xmlns:a16="http://schemas.microsoft.com/office/drawing/2014/main" id="{E84D6AE5-61EC-4F83-98E6-5998437BF64B}"/>
              </a:ext>
            </a:extLst>
          </p:cNvPr>
          <p:cNvSpPr/>
          <p:nvPr/>
        </p:nvSpPr>
        <p:spPr bwMode="gray">
          <a:xfrm>
            <a:off x="3666141" y="4499501"/>
            <a:ext cx="404954" cy="4049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16-29s (21%) is significantly lower than 60+ age group (39%).">
            <a:extLst>
              <a:ext uri="{FF2B5EF4-FFF2-40B4-BE49-F238E27FC236}">
                <a16:creationId xmlns:a16="http://schemas.microsoft.com/office/drawing/2014/main" id="{9803335A-CB0D-4F35-8226-CC3095B474A0}"/>
              </a:ext>
            </a:extLst>
          </p:cNvPr>
          <p:cNvSpPr/>
          <p:nvPr/>
        </p:nvSpPr>
        <p:spPr bwMode="gray">
          <a:xfrm>
            <a:off x="3707701" y="4546641"/>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Solid red circle to indicate that figure for 16-29s (14%) is significantly lower than average (26%).">
            <a:extLst>
              <a:ext uri="{FF2B5EF4-FFF2-40B4-BE49-F238E27FC236}">
                <a16:creationId xmlns:a16="http://schemas.microsoft.com/office/drawing/2014/main" id="{F82BF297-56D2-450E-A2D8-B6B7A385441E}"/>
              </a:ext>
            </a:extLst>
          </p:cNvPr>
          <p:cNvSpPr/>
          <p:nvPr/>
        </p:nvSpPr>
        <p:spPr bwMode="gray">
          <a:xfrm>
            <a:off x="5534002" y="4436006"/>
            <a:ext cx="404954" cy="4049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red circle to indicate that figure for 16-29s (14%) is significantly lower than 45-59 (31%) and 60 age groups (35%).">
            <a:extLst>
              <a:ext uri="{FF2B5EF4-FFF2-40B4-BE49-F238E27FC236}">
                <a16:creationId xmlns:a16="http://schemas.microsoft.com/office/drawing/2014/main" id="{EF42B15D-3FAE-46BF-8CE0-894ED727C286}"/>
              </a:ext>
            </a:extLst>
          </p:cNvPr>
          <p:cNvSpPr/>
          <p:nvPr/>
        </p:nvSpPr>
        <p:spPr bwMode="gray">
          <a:xfrm>
            <a:off x="5575562" y="4483146"/>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green circle to indicate that figure for 16-29s (65%) is significantly higher than average (45%).">
            <a:extLst>
              <a:ext uri="{FF2B5EF4-FFF2-40B4-BE49-F238E27FC236}">
                <a16:creationId xmlns:a16="http://schemas.microsoft.com/office/drawing/2014/main" id="{C9569B7C-8355-4556-8E69-F4894B0060A5}"/>
              </a:ext>
            </a:extLst>
          </p:cNvPr>
          <p:cNvSpPr/>
          <p:nvPr/>
        </p:nvSpPr>
        <p:spPr bwMode="gray">
          <a:xfrm>
            <a:off x="10602754" y="4446336"/>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16-29s (65%) is significantly higher than all other age groups.">
            <a:extLst>
              <a:ext uri="{FF2B5EF4-FFF2-40B4-BE49-F238E27FC236}">
                <a16:creationId xmlns:a16="http://schemas.microsoft.com/office/drawing/2014/main" id="{020FFE34-EA11-4D89-8FED-6228EF07326C}"/>
              </a:ext>
            </a:extLst>
          </p:cNvPr>
          <p:cNvSpPr/>
          <p:nvPr/>
        </p:nvSpPr>
        <p:spPr bwMode="gray">
          <a:xfrm>
            <a:off x="10639950" y="4483532"/>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30-44s (44%) is significantly lower than 16-29 age group (65%).">
            <a:extLst>
              <a:ext uri="{FF2B5EF4-FFF2-40B4-BE49-F238E27FC236}">
                <a16:creationId xmlns:a16="http://schemas.microsoft.com/office/drawing/2014/main" id="{EAE57E24-7831-42FD-8EFA-BAC58A6863C4}"/>
              </a:ext>
            </a:extLst>
          </p:cNvPr>
          <p:cNvSpPr/>
          <p:nvPr/>
        </p:nvSpPr>
        <p:spPr bwMode="gray">
          <a:xfrm>
            <a:off x="10619584" y="4721637"/>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45-59s (24%) is significantly lower than 60+ age group (39%).">
            <a:extLst>
              <a:ext uri="{FF2B5EF4-FFF2-40B4-BE49-F238E27FC236}">
                <a16:creationId xmlns:a16="http://schemas.microsoft.com/office/drawing/2014/main" id="{17230F60-D236-402E-9CDF-C0DA67DCC311}"/>
              </a:ext>
            </a:extLst>
          </p:cNvPr>
          <p:cNvSpPr/>
          <p:nvPr/>
        </p:nvSpPr>
        <p:spPr bwMode="gray">
          <a:xfrm>
            <a:off x="3726575" y="5028143"/>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Dashed green circle to indicate that figure for 45-59s (31%) is significantly higher than 16-29 age group (14%).">
            <a:extLst>
              <a:ext uri="{FF2B5EF4-FFF2-40B4-BE49-F238E27FC236}">
                <a16:creationId xmlns:a16="http://schemas.microsoft.com/office/drawing/2014/main" id="{1340A5E4-D8FB-49EE-8C78-8BD30F6D36C9}"/>
              </a:ext>
            </a:extLst>
          </p:cNvPr>
          <p:cNvSpPr/>
          <p:nvPr/>
        </p:nvSpPr>
        <p:spPr bwMode="gray">
          <a:xfrm>
            <a:off x="6418216" y="5031768"/>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34-59s (44%) is significantly lower than 16-29 age group (65%).">
            <a:extLst>
              <a:ext uri="{FF2B5EF4-FFF2-40B4-BE49-F238E27FC236}">
                <a16:creationId xmlns:a16="http://schemas.microsoft.com/office/drawing/2014/main" id="{01817673-A9BE-4BBD-976B-AA361B971F8C}"/>
              </a:ext>
            </a:extLst>
          </p:cNvPr>
          <p:cNvSpPr/>
          <p:nvPr/>
        </p:nvSpPr>
        <p:spPr bwMode="gray">
          <a:xfrm>
            <a:off x="10637789" y="5004269"/>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Solid green circle to indicate that figure for 60+ (39%) is significantly higher than average (29%).">
            <a:extLst>
              <a:ext uri="{FF2B5EF4-FFF2-40B4-BE49-F238E27FC236}">
                <a16:creationId xmlns:a16="http://schemas.microsoft.com/office/drawing/2014/main" id="{92334BF3-8086-4EF5-8155-586F591DFF12}"/>
              </a:ext>
            </a:extLst>
          </p:cNvPr>
          <p:cNvSpPr/>
          <p:nvPr/>
        </p:nvSpPr>
        <p:spPr bwMode="gray">
          <a:xfrm>
            <a:off x="3698434" y="5258481"/>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60+ (39%) is higher than 45-59 (24%) and 16-29 age groups (21%).">
            <a:extLst>
              <a:ext uri="{FF2B5EF4-FFF2-40B4-BE49-F238E27FC236}">
                <a16:creationId xmlns:a16="http://schemas.microsoft.com/office/drawing/2014/main" id="{B908D0CE-F018-4F81-9EB1-66A416C467D4}"/>
              </a:ext>
            </a:extLst>
          </p:cNvPr>
          <p:cNvSpPr/>
          <p:nvPr/>
        </p:nvSpPr>
        <p:spPr bwMode="gray">
          <a:xfrm>
            <a:off x="3735630" y="5295677"/>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Solid green circle to indicate that figure for 60+ (34%) is higher than average (26%).">
            <a:extLst>
              <a:ext uri="{FF2B5EF4-FFF2-40B4-BE49-F238E27FC236}">
                <a16:creationId xmlns:a16="http://schemas.microsoft.com/office/drawing/2014/main" id="{3008BD61-E6E0-4FD5-A619-32FB48700F86}"/>
              </a:ext>
            </a:extLst>
          </p:cNvPr>
          <p:cNvSpPr/>
          <p:nvPr/>
        </p:nvSpPr>
        <p:spPr bwMode="gray">
          <a:xfrm>
            <a:off x="7569394" y="5251265"/>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60+ (34%) is higher than 16-29 age group (14%).">
            <a:extLst>
              <a:ext uri="{FF2B5EF4-FFF2-40B4-BE49-F238E27FC236}">
                <a16:creationId xmlns:a16="http://schemas.microsoft.com/office/drawing/2014/main" id="{44F687A2-F0B8-4862-AC22-757123255532}"/>
              </a:ext>
            </a:extLst>
          </p:cNvPr>
          <p:cNvSpPr/>
          <p:nvPr/>
        </p:nvSpPr>
        <p:spPr bwMode="gray">
          <a:xfrm>
            <a:off x="7606590" y="5288461"/>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red circle to indicate that figure for 60+s (26%) is significantly lower than average (45%).">
            <a:extLst>
              <a:ext uri="{FF2B5EF4-FFF2-40B4-BE49-F238E27FC236}">
                <a16:creationId xmlns:a16="http://schemas.microsoft.com/office/drawing/2014/main" id="{5F48B120-324D-40FA-9389-295BD52CCC61}"/>
              </a:ext>
            </a:extLst>
          </p:cNvPr>
          <p:cNvSpPr/>
          <p:nvPr/>
        </p:nvSpPr>
        <p:spPr bwMode="gray">
          <a:xfrm>
            <a:off x="10596229" y="5222375"/>
            <a:ext cx="404954" cy="4049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red circle to indicate that figure for 60+s (26%) is significantly lower than 16-29 age group (65%).">
            <a:extLst>
              <a:ext uri="{FF2B5EF4-FFF2-40B4-BE49-F238E27FC236}">
                <a16:creationId xmlns:a16="http://schemas.microsoft.com/office/drawing/2014/main" id="{F75F4468-7A7D-40B2-B3F8-8123138AC224}"/>
              </a:ext>
            </a:extLst>
          </p:cNvPr>
          <p:cNvSpPr/>
          <p:nvPr/>
        </p:nvSpPr>
        <p:spPr bwMode="gray">
          <a:xfrm>
            <a:off x="10637789" y="5269515"/>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22</a:t>
            </a:fld>
            <a:r>
              <a:rPr lang="en-GB" dirty="0"/>
              <a:t>  </a:t>
            </a:r>
          </a:p>
        </p:txBody>
      </p:sp>
    </p:spTree>
    <p:extLst>
      <p:ext uri="{BB962C8B-B14F-4D97-AF65-F5344CB8AC3E}">
        <p14:creationId xmlns:p14="http://schemas.microsoft.com/office/powerpoint/2010/main" val="173379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50000" y="410233"/>
            <a:ext cx="9341700" cy="775597"/>
          </a:xfrm>
        </p:spPr>
        <p:txBody>
          <a:bodyPr/>
          <a:lstStyle/>
          <a:p>
            <a:r>
              <a:rPr lang="en-GB" dirty="0"/>
              <a:t>Attitudes (2b)</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of yourself, to what extent do you agree or disagree with the following statement? </a:t>
            </a:r>
            <a:r>
              <a:rPr lang="en-GB" dirty="0">
                <a:solidFill>
                  <a:schemeClr val="accent1"/>
                </a:solidFill>
              </a:rPr>
              <a:t>“The term equality is meaningless to me in everyday life; it is not something I think about”</a:t>
            </a:r>
            <a:r>
              <a:rPr lang="en-GB" dirty="0"/>
              <a:t> </a:t>
            </a:r>
            <a:r>
              <a:rPr lang="en-GB" dirty="0">
                <a:solidFill>
                  <a:schemeClr val="accent1"/>
                </a:solidFill>
              </a:rPr>
              <a:t>(by demographic, continued)</a:t>
            </a:r>
            <a:endParaRPr lang="en-GB" dirty="0">
              <a:solidFill>
                <a:schemeClr val="accent1"/>
              </a:solidFill>
              <a:highlight>
                <a:srgbClr val="FFFF00"/>
              </a:highlight>
            </a:endParaRPr>
          </a:p>
        </p:txBody>
      </p:sp>
      <p:grpSp>
        <p:nvGrpSpPr>
          <p:cNvPr id="35" name="Group 34" descr="Key to explain the indicators of statistically significant differences presented in the bar chart.">
            <a:extLst>
              <a:ext uri="{FF2B5EF4-FFF2-40B4-BE49-F238E27FC236}">
                <a16:creationId xmlns:a16="http://schemas.microsoft.com/office/drawing/2014/main" id="{D8AD8385-34B3-4E19-965A-4061CD09F1BB}"/>
              </a:ext>
            </a:extLst>
          </p:cNvPr>
          <p:cNvGrpSpPr/>
          <p:nvPr/>
        </p:nvGrpSpPr>
        <p:grpSpPr>
          <a:xfrm>
            <a:off x="10063347" y="214284"/>
            <a:ext cx="1875671" cy="1923311"/>
            <a:chOff x="10231121" y="95222"/>
            <a:chExt cx="1875671" cy="1923311"/>
          </a:xfrm>
        </p:grpSpPr>
        <p:sp>
          <p:nvSpPr>
            <p:cNvPr id="36" name="Rectangle 35">
              <a:extLst>
                <a:ext uri="{FF2B5EF4-FFF2-40B4-BE49-F238E27FC236}">
                  <a16:creationId xmlns:a16="http://schemas.microsoft.com/office/drawing/2014/main" id="{375357B8-DB17-4653-A529-59FAA880593E}"/>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7" name="TextBox 36">
              <a:extLst>
                <a:ext uri="{FF2B5EF4-FFF2-40B4-BE49-F238E27FC236}">
                  <a16:creationId xmlns:a16="http://schemas.microsoft.com/office/drawing/2014/main" id="{0E865402-3830-43CD-A490-BB74D9FC294E}"/>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8" name="Oval 37" descr="Solid red circle to indicate that figure for Armagh (29%) is significantly lower than average (29%).">
              <a:extLst>
                <a:ext uri="{FF2B5EF4-FFF2-40B4-BE49-F238E27FC236}">
                  <a16:creationId xmlns:a16="http://schemas.microsoft.com/office/drawing/2014/main" id="{1D7D488F-52BB-4F2E-A6DE-118EAA6A852B}"/>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red circle to indicate that figure for Armagh (29%) is significantly lower than Belfast and Greater Belfast (53% respectively) and Tyrone/Fermanagh (65%).">
              <a:extLst>
                <a:ext uri="{FF2B5EF4-FFF2-40B4-BE49-F238E27FC236}">
                  <a16:creationId xmlns:a16="http://schemas.microsoft.com/office/drawing/2014/main" id="{406BB232-4C14-47F7-B893-647614B3E1F1}"/>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Solid green circle to indicate that figure for Greater Belfast (53%) is significantly higher than the average (45%).">
              <a:extLst>
                <a:ext uri="{FF2B5EF4-FFF2-40B4-BE49-F238E27FC236}">
                  <a16:creationId xmlns:a16="http://schemas.microsoft.com/office/drawing/2014/main" id="{B268D825-0242-487D-A95B-3C9F8C73D5C0}"/>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Oval 40" descr="Dashed green circle to indicate that figure for Greater Belfast (53%) is significantly higher than Armagh (29%).">
              <a:extLst>
                <a:ext uri="{FF2B5EF4-FFF2-40B4-BE49-F238E27FC236}">
                  <a16:creationId xmlns:a16="http://schemas.microsoft.com/office/drawing/2014/main" id="{ED9D9A51-F73D-4F7A-ADF7-305EC4EF9E4B}"/>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Text Placeholder 2">
              <a:extLst>
                <a:ext uri="{FF2B5EF4-FFF2-40B4-BE49-F238E27FC236}">
                  <a16:creationId xmlns:a16="http://schemas.microsoft.com/office/drawing/2014/main" id="{1CB635F4-1962-44FF-B688-7568F0EC8411}"/>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3" name="Text Placeholder 2">
              <a:extLst>
                <a:ext uri="{FF2B5EF4-FFF2-40B4-BE49-F238E27FC236}">
                  <a16:creationId xmlns:a16="http://schemas.microsoft.com/office/drawing/2014/main" id="{31FB8AE3-186F-4528-9587-151C04FF2953}"/>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4" name="Text Placeholder 2">
              <a:extLst>
                <a:ext uri="{FF2B5EF4-FFF2-40B4-BE49-F238E27FC236}">
                  <a16:creationId xmlns:a16="http://schemas.microsoft.com/office/drawing/2014/main" id="{19041867-B08B-45CE-80DE-7FA9C312AD8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5" name="Text Placeholder 2">
              <a:extLst>
                <a:ext uri="{FF2B5EF4-FFF2-40B4-BE49-F238E27FC236}">
                  <a16:creationId xmlns:a16="http://schemas.microsoft.com/office/drawing/2014/main" id="{E6F7CE5A-E032-4674-B856-3E33B09C0011}"/>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1" name="Rectangle 30">
            <a:extLst>
              <a:ext uri="{FF2B5EF4-FFF2-40B4-BE49-F238E27FC236}">
                <a16:creationId xmlns:a16="http://schemas.microsoft.com/office/drawing/2014/main" id="{747505D7-959D-4441-9AB3-6FB672EDE46F}"/>
              </a:ext>
            </a:extLst>
          </p:cNvPr>
          <p:cNvSpPr/>
          <p:nvPr/>
        </p:nvSpPr>
        <p:spPr>
          <a:xfrm>
            <a:off x="449999" y="2513615"/>
            <a:ext cx="10648307" cy="35087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1" name="Rectangle 10">
            <a:extLst>
              <a:ext uri="{FF2B5EF4-FFF2-40B4-BE49-F238E27FC236}">
                <a16:creationId xmlns:a16="http://schemas.microsoft.com/office/drawing/2014/main" id="{C9140CDD-5047-46EC-9650-B46AEBBD2DAD}"/>
              </a:ext>
            </a:extLst>
          </p:cNvPr>
          <p:cNvSpPr/>
          <p:nvPr/>
        </p:nvSpPr>
        <p:spPr>
          <a:xfrm>
            <a:off x="449999" y="2927735"/>
            <a:ext cx="1134961" cy="62601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sp>
        <p:nvSpPr>
          <p:cNvPr id="2" name="Rectangle 1">
            <a:extLst>
              <a:ext uri="{FF2B5EF4-FFF2-40B4-BE49-F238E27FC236}">
                <a16:creationId xmlns:a16="http://schemas.microsoft.com/office/drawing/2014/main" id="{4EF7402A-B5F1-4D63-8743-8F4FEB612F29}"/>
              </a:ext>
            </a:extLst>
          </p:cNvPr>
          <p:cNvSpPr/>
          <p:nvPr/>
        </p:nvSpPr>
        <p:spPr>
          <a:xfrm>
            <a:off x="449999" y="3653070"/>
            <a:ext cx="1134961" cy="7482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8" name="Rectangle 7">
            <a:extLst>
              <a:ext uri="{FF2B5EF4-FFF2-40B4-BE49-F238E27FC236}">
                <a16:creationId xmlns:a16="http://schemas.microsoft.com/office/drawing/2014/main" id="{C766E827-49D3-4487-96D8-935458B28C11}"/>
              </a:ext>
            </a:extLst>
          </p:cNvPr>
          <p:cNvSpPr/>
          <p:nvPr/>
        </p:nvSpPr>
        <p:spPr>
          <a:xfrm>
            <a:off x="437230" y="4490856"/>
            <a:ext cx="1134961" cy="102554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Politics</a:t>
            </a:r>
          </a:p>
        </p:txBody>
      </p:sp>
      <p:graphicFrame>
        <p:nvGraphicFramePr>
          <p:cNvPr id="12" name="Chart 11" descr="Stacked bar chart showing extent of agreement or disagreement with the statement, 'The term equality is meaningless to me in everyday life; it is not something I think about'. Significant differences are highlighted on the basis of socio-economic group, sexual orientation and political view.&#10;&#10;Link to view data source:&#10;&#10;Overall (base 500), 29% net agree, 26% neither agree nor disagree, 1% don't know, 45% net disagree.&#10;SEG, ABC1 (base 220), 22% net agree, 25% neither agree nor disagree, 1% don't know, 53% net disagree.&#10;SEG, C2DE, (base 275), 34% net agree, 27% neither agree nor disagree, 1% don't know, 38% net disagree.&#10;Sexual Orientation, Heterosexual (base 460), 29% net agree, 26% neither agree nor disagree, 1% don't know, 44% net disagree&#10;Sexual Orientation, LGB or other (base 30), 17% net agree, 17% neither agree nor disagree, 67% net disagree.&#10;Politics, Unionist (base 119), 36% net agree, 27% neither agree nor disagree, 2% don't know, 35% net disagree.&#10;Politics, Nationalist (base 98), 24% net agree, 22% neither agree nor disagree, 54% net disagree.&#10;Politics, Neither (base 250), 28% net agree, 26% neither agree nor disagree, 1% don't know, 45% net disagree.">
            <a:extLst>
              <a:ext uri="{FF2B5EF4-FFF2-40B4-BE49-F238E27FC236}">
                <a16:creationId xmlns:a16="http://schemas.microsoft.com/office/drawing/2014/main" id="{A5FD0800-91D1-468F-A659-05643BA6FC7B}"/>
              </a:ext>
            </a:extLst>
          </p:cNvPr>
          <p:cNvGraphicFramePr/>
          <p:nvPr>
            <p:extLst>
              <p:ext uri="{D42A27DB-BD31-4B8C-83A1-F6EECF244321}">
                <p14:modId xmlns:p14="http://schemas.microsoft.com/office/powerpoint/2010/main" val="3534088334"/>
              </p:ext>
            </p:extLst>
          </p:nvPr>
        </p:nvGraphicFramePr>
        <p:xfrm>
          <a:off x="150368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descr="Solid red circle to indicate that figure for ABC1 (22%) is significantly lower than average (29%).">
            <a:extLst>
              <a:ext uri="{FF2B5EF4-FFF2-40B4-BE49-F238E27FC236}">
                <a16:creationId xmlns:a16="http://schemas.microsoft.com/office/drawing/2014/main" id="{285BF093-2DC7-451D-B518-01FFA17463E3}"/>
              </a:ext>
            </a:extLst>
          </p:cNvPr>
          <p:cNvSpPr/>
          <p:nvPr/>
        </p:nvSpPr>
        <p:spPr bwMode="gray">
          <a:xfrm>
            <a:off x="3424636" y="2822434"/>
            <a:ext cx="404954" cy="4049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red circle to indicate that figure for ABC1 (22%) is significantly lower than C2DE (34%).">
            <a:extLst>
              <a:ext uri="{FF2B5EF4-FFF2-40B4-BE49-F238E27FC236}">
                <a16:creationId xmlns:a16="http://schemas.microsoft.com/office/drawing/2014/main" id="{4919E356-F4C9-4E75-BBF0-9B79A51AEF9F}"/>
              </a:ext>
            </a:extLst>
          </p:cNvPr>
          <p:cNvSpPr/>
          <p:nvPr/>
        </p:nvSpPr>
        <p:spPr bwMode="gray">
          <a:xfrm>
            <a:off x="3466196" y="2869574"/>
            <a:ext cx="303913" cy="30391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green circle to indicate that figure for ABC1 (53%) is significantly higher than average (45%).">
            <a:extLst>
              <a:ext uri="{FF2B5EF4-FFF2-40B4-BE49-F238E27FC236}">
                <a16:creationId xmlns:a16="http://schemas.microsoft.com/office/drawing/2014/main" id="{F3CAA7F0-ED24-4A92-9745-DB643976DE8C}"/>
              </a:ext>
            </a:extLst>
          </p:cNvPr>
          <p:cNvSpPr/>
          <p:nvPr/>
        </p:nvSpPr>
        <p:spPr bwMode="gray">
          <a:xfrm>
            <a:off x="10587378" y="2849815"/>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green circle to indicate that figure for ABC1 (53%) is significantly higher than C2DE (38%).">
            <a:extLst>
              <a:ext uri="{FF2B5EF4-FFF2-40B4-BE49-F238E27FC236}">
                <a16:creationId xmlns:a16="http://schemas.microsoft.com/office/drawing/2014/main" id="{1CFC031C-C41C-4D32-BBE1-697F594033AE}"/>
              </a:ext>
            </a:extLst>
          </p:cNvPr>
          <p:cNvSpPr/>
          <p:nvPr/>
        </p:nvSpPr>
        <p:spPr bwMode="gray">
          <a:xfrm>
            <a:off x="10624574" y="2887011"/>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green circle to indicate that figure for C2DE (34%) is significantly higher than average (29%).">
            <a:extLst>
              <a:ext uri="{FF2B5EF4-FFF2-40B4-BE49-F238E27FC236}">
                <a16:creationId xmlns:a16="http://schemas.microsoft.com/office/drawing/2014/main" id="{8738DF5F-635E-40AE-89AC-440B60579548}"/>
              </a:ext>
            </a:extLst>
          </p:cNvPr>
          <p:cNvSpPr/>
          <p:nvPr/>
        </p:nvSpPr>
        <p:spPr bwMode="gray">
          <a:xfrm>
            <a:off x="3451041" y="3287968"/>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C2DE (34%) is significantly higher than ABC1 (22%).">
            <a:extLst>
              <a:ext uri="{FF2B5EF4-FFF2-40B4-BE49-F238E27FC236}">
                <a16:creationId xmlns:a16="http://schemas.microsoft.com/office/drawing/2014/main" id="{1D28018D-1D1B-4184-97A3-D782489A12D5}"/>
              </a:ext>
            </a:extLst>
          </p:cNvPr>
          <p:cNvSpPr/>
          <p:nvPr/>
        </p:nvSpPr>
        <p:spPr bwMode="gray">
          <a:xfrm>
            <a:off x="3501684" y="3325164"/>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red circle to indicate that figure for C2DE (38%) is significantly lower than average (45%).">
            <a:extLst>
              <a:ext uri="{FF2B5EF4-FFF2-40B4-BE49-F238E27FC236}">
                <a16:creationId xmlns:a16="http://schemas.microsoft.com/office/drawing/2014/main" id="{0F63E9FB-0354-41D3-AB2F-8A26CF30E75F}"/>
              </a:ext>
            </a:extLst>
          </p:cNvPr>
          <p:cNvSpPr/>
          <p:nvPr/>
        </p:nvSpPr>
        <p:spPr bwMode="gray">
          <a:xfrm>
            <a:off x="10587378" y="3250512"/>
            <a:ext cx="365102" cy="3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C2DE (38%) is significantly lower than ABC1 (53%).">
            <a:extLst>
              <a:ext uri="{FF2B5EF4-FFF2-40B4-BE49-F238E27FC236}">
                <a16:creationId xmlns:a16="http://schemas.microsoft.com/office/drawing/2014/main" id="{FCA3FBB0-A2F0-4EDF-93C7-63C58C13C600}"/>
              </a:ext>
            </a:extLst>
          </p:cNvPr>
          <p:cNvSpPr/>
          <p:nvPr/>
        </p:nvSpPr>
        <p:spPr bwMode="gray">
          <a:xfrm>
            <a:off x="10624574" y="3287708"/>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heterosexual (44%) is significantly lower than LGB or other (67%).">
            <a:extLst>
              <a:ext uri="{FF2B5EF4-FFF2-40B4-BE49-F238E27FC236}">
                <a16:creationId xmlns:a16="http://schemas.microsoft.com/office/drawing/2014/main" id="{4569ABB7-FDFD-4B77-BAF1-F71522F9DF1F}"/>
              </a:ext>
            </a:extLst>
          </p:cNvPr>
          <p:cNvSpPr/>
          <p:nvPr/>
        </p:nvSpPr>
        <p:spPr bwMode="gray">
          <a:xfrm>
            <a:off x="10618186" y="3714301"/>
            <a:ext cx="320847" cy="278149"/>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Solid green circle to indicate that figure for LGB or other (67%) is significantly higher than average (45%).">
            <a:extLst>
              <a:ext uri="{FF2B5EF4-FFF2-40B4-BE49-F238E27FC236}">
                <a16:creationId xmlns:a16="http://schemas.microsoft.com/office/drawing/2014/main" id="{CCA28FA8-ED81-4114-A874-493E80436953}"/>
              </a:ext>
            </a:extLst>
          </p:cNvPr>
          <p:cNvSpPr/>
          <p:nvPr/>
        </p:nvSpPr>
        <p:spPr bwMode="gray">
          <a:xfrm>
            <a:off x="10587378" y="4024734"/>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LGB or other (67%) is significantly higher than heterosexual (44%).">
            <a:extLst>
              <a:ext uri="{FF2B5EF4-FFF2-40B4-BE49-F238E27FC236}">
                <a16:creationId xmlns:a16="http://schemas.microsoft.com/office/drawing/2014/main" id="{D50E1AAC-F327-43C9-AC73-CBC12E62FB7F}"/>
              </a:ext>
            </a:extLst>
          </p:cNvPr>
          <p:cNvSpPr/>
          <p:nvPr/>
        </p:nvSpPr>
        <p:spPr bwMode="gray">
          <a:xfrm>
            <a:off x="10624574" y="4061930"/>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Unionist (36%) is significantly higher than average (29%).">
            <a:extLst>
              <a:ext uri="{FF2B5EF4-FFF2-40B4-BE49-F238E27FC236}">
                <a16:creationId xmlns:a16="http://schemas.microsoft.com/office/drawing/2014/main" id="{2065D20B-E22E-447F-B330-2EC96810512C}"/>
              </a:ext>
            </a:extLst>
          </p:cNvPr>
          <p:cNvSpPr/>
          <p:nvPr/>
        </p:nvSpPr>
        <p:spPr bwMode="gray">
          <a:xfrm>
            <a:off x="3464488" y="4453661"/>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Unionist (36%) is significantly higher than Nationalist (24%).">
            <a:extLst>
              <a:ext uri="{FF2B5EF4-FFF2-40B4-BE49-F238E27FC236}">
                <a16:creationId xmlns:a16="http://schemas.microsoft.com/office/drawing/2014/main" id="{13E77D30-17B7-4885-B3C1-E33EC9F0C092}"/>
              </a:ext>
            </a:extLst>
          </p:cNvPr>
          <p:cNvSpPr/>
          <p:nvPr/>
        </p:nvSpPr>
        <p:spPr bwMode="gray">
          <a:xfrm>
            <a:off x="3501684" y="4490857"/>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Solid red circle to indicate that figure for Unionist (35%) is significantly lower than average (45%).">
            <a:extLst>
              <a:ext uri="{FF2B5EF4-FFF2-40B4-BE49-F238E27FC236}">
                <a16:creationId xmlns:a16="http://schemas.microsoft.com/office/drawing/2014/main" id="{B33038B3-2646-4FAD-90D8-C560E9F89919}"/>
              </a:ext>
            </a:extLst>
          </p:cNvPr>
          <p:cNvSpPr/>
          <p:nvPr/>
        </p:nvSpPr>
        <p:spPr bwMode="gray">
          <a:xfrm>
            <a:off x="10587378" y="4425862"/>
            <a:ext cx="365102" cy="3651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Dashed red circle to indicate that figure for Unionist (35%) is significantly lower than Nationalist (54%).">
            <a:extLst>
              <a:ext uri="{FF2B5EF4-FFF2-40B4-BE49-F238E27FC236}">
                <a16:creationId xmlns:a16="http://schemas.microsoft.com/office/drawing/2014/main" id="{DC3F9115-593B-4AC3-BF86-BBA7A58C4B14}"/>
              </a:ext>
            </a:extLst>
          </p:cNvPr>
          <p:cNvSpPr/>
          <p:nvPr/>
        </p:nvSpPr>
        <p:spPr bwMode="gray">
          <a:xfrm>
            <a:off x="10624574" y="4463058"/>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Nationalist (24%) is significantly lower than Unionist (36%).">
            <a:extLst>
              <a:ext uri="{FF2B5EF4-FFF2-40B4-BE49-F238E27FC236}">
                <a16:creationId xmlns:a16="http://schemas.microsoft.com/office/drawing/2014/main" id="{7E02709F-D299-440C-88D5-BB6C723FBF91}"/>
              </a:ext>
            </a:extLst>
          </p:cNvPr>
          <p:cNvSpPr/>
          <p:nvPr/>
        </p:nvSpPr>
        <p:spPr bwMode="gray">
          <a:xfrm>
            <a:off x="3474790" y="4876320"/>
            <a:ext cx="315106" cy="30712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green circle to indicate that figure for Nationalist (54%) is significantly higher than average (45%).">
            <a:extLst>
              <a:ext uri="{FF2B5EF4-FFF2-40B4-BE49-F238E27FC236}">
                <a16:creationId xmlns:a16="http://schemas.microsoft.com/office/drawing/2014/main" id="{6C94664D-0747-4441-8286-874FAE1FBC05}"/>
              </a:ext>
            </a:extLst>
          </p:cNvPr>
          <p:cNvSpPr/>
          <p:nvPr/>
        </p:nvSpPr>
        <p:spPr bwMode="gray">
          <a:xfrm>
            <a:off x="10598052" y="4876204"/>
            <a:ext cx="365102" cy="3651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Nationalist (54%) is significantly higher than Unionist (35%).">
            <a:extLst>
              <a:ext uri="{FF2B5EF4-FFF2-40B4-BE49-F238E27FC236}">
                <a16:creationId xmlns:a16="http://schemas.microsoft.com/office/drawing/2014/main" id="{73C9AB7C-C6BF-414A-8833-CDF86DD2B2A4}"/>
              </a:ext>
            </a:extLst>
          </p:cNvPr>
          <p:cNvSpPr/>
          <p:nvPr/>
        </p:nvSpPr>
        <p:spPr bwMode="gray">
          <a:xfrm>
            <a:off x="10635248" y="4913400"/>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23</a:t>
            </a:fld>
            <a:r>
              <a:rPr lang="en-GB" dirty="0"/>
              <a:t>  </a:t>
            </a:r>
          </a:p>
        </p:txBody>
      </p:sp>
    </p:spTree>
    <p:extLst>
      <p:ext uri="{BB962C8B-B14F-4D97-AF65-F5344CB8AC3E}">
        <p14:creationId xmlns:p14="http://schemas.microsoft.com/office/powerpoint/2010/main" val="357407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Attitudes (3)</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of yourself, to what extent do you agree or disagree with the following statement? </a:t>
            </a:r>
            <a:r>
              <a:rPr lang="en-GB" dirty="0">
                <a:solidFill>
                  <a:schemeClr val="accent1"/>
                </a:solidFill>
              </a:rPr>
              <a:t>“The term equality is meaningless to me in everyday life; it is not something I think about”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the term equality is meaningless to me in everyday life; it is not something I think about'. Significant differences are indicated  on basis of change over time.&#10;&#10;Link to view data source:&#10;&#10;In 2018/2019, 28% net agree, 48% net disagree.&#10;In 2019, 36% net agree, 42% net disagree.&#10;In 2020/2021, 29% net agree, 45% net disagree.">
            <a:extLst>
              <a:ext uri="{FF2B5EF4-FFF2-40B4-BE49-F238E27FC236}">
                <a16:creationId xmlns:a16="http://schemas.microsoft.com/office/drawing/2014/main" id="{CFAA08EA-F9EC-4B49-8EC8-615B3589E7A0}"/>
              </a:ext>
            </a:extLst>
          </p:cNvPr>
          <p:cNvGraphicFramePr/>
          <p:nvPr>
            <p:extLst>
              <p:ext uri="{D42A27DB-BD31-4B8C-83A1-F6EECF244321}">
                <p14:modId xmlns:p14="http://schemas.microsoft.com/office/powerpoint/2010/main" val="4062915848"/>
              </p:ext>
            </p:extLst>
          </p:nvPr>
        </p:nvGraphicFramePr>
        <p:xfrm>
          <a:off x="449999" y="2834639"/>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descr="Solid green triangle to indicate that figure in 2019 wave (36%) is significantly higher than in 2018-19 wave (28%).">
            <a:extLst>
              <a:ext uri="{FF2B5EF4-FFF2-40B4-BE49-F238E27FC236}">
                <a16:creationId xmlns:a16="http://schemas.microsoft.com/office/drawing/2014/main" id="{26F6968B-6554-4A1B-90BF-160C6A52B2D1}"/>
              </a:ext>
            </a:extLst>
          </p:cNvPr>
          <p:cNvSpPr/>
          <p:nvPr/>
        </p:nvSpPr>
        <p:spPr bwMode="gray">
          <a:xfrm flipH="1">
            <a:off x="5227319" y="4340682"/>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4" name="Isosceles Triangle 13" descr="Solid red triangle to indicate that figure in 2020-21 wave (29%) is significantly lower than in 2019 wave (36%).">
            <a:extLst>
              <a:ext uri="{FF2B5EF4-FFF2-40B4-BE49-F238E27FC236}">
                <a16:creationId xmlns:a16="http://schemas.microsoft.com/office/drawing/2014/main" id="{EB070648-7CB3-4D37-9714-FBD37A7B2B2D}"/>
              </a:ext>
            </a:extLst>
          </p:cNvPr>
          <p:cNvSpPr/>
          <p:nvPr/>
        </p:nvSpPr>
        <p:spPr bwMode="gray">
          <a:xfrm rot="10800000">
            <a:off x="8382190" y="462354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7" name="Group 6" descr="Key, the green triangle indicates a significant increase, the red triangle indicates a significant decrease.">
            <a:extLst>
              <a:ext uri="{FF2B5EF4-FFF2-40B4-BE49-F238E27FC236}">
                <a16:creationId xmlns:a16="http://schemas.microsoft.com/office/drawing/2014/main" id="{4F2460C8-6131-4EAF-B1BE-69DD94414E64}"/>
              </a:ext>
            </a:extLst>
          </p:cNvPr>
          <p:cNvGrpSpPr/>
          <p:nvPr/>
        </p:nvGrpSpPr>
        <p:grpSpPr>
          <a:xfrm>
            <a:off x="9845230" y="3569043"/>
            <a:ext cx="1930403" cy="552654"/>
            <a:chOff x="7176001" y="492990"/>
            <a:chExt cx="1930403" cy="552654"/>
          </a:xfrm>
        </p:grpSpPr>
        <p:sp>
          <p:nvSpPr>
            <p:cNvPr id="10" name="Isosceles Triangle 9">
              <a:extLst>
                <a:ext uri="{FF2B5EF4-FFF2-40B4-BE49-F238E27FC236}">
                  <a16:creationId xmlns:a16="http://schemas.microsoft.com/office/drawing/2014/main" id="{B48370F5-471A-4776-860D-01E6AF0C7FE6}"/>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Text Placeholder 9">
              <a:extLst>
                <a:ext uri="{FF2B5EF4-FFF2-40B4-BE49-F238E27FC236}">
                  <a16:creationId xmlns:a16="http://schemas.microsoft.com/office/drawing/2014/main" id="{6BFD41AB-5D25-4A97-8FB8-2F920120BBEB}"/>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9" name="Isosceles Triangle 8">
              <a:extLst>
                <a:ext uri="{FF2B5EF4-FFF2-40B4-BE49-F238E27FC236}">
                  <a16:creationId xmlns:a16="http://schemas.microsoft.com/office/drawing/2014/main" id="{923D668C-3F73-46D1-9E05-0228CD17B3B0}"/>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539C9010-AC83-4C16-9C40-4D728F46E6B9}"/>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24</a:t>
            </a:fld>
            <a:r>
              <a:rPr lang="en-GB" dirty="0"/>
              <a:t>  </a:t>
            </a:r>
          </a:p>
        </p:txBody>
      </p:sp>
    </p:spTree>
    <p:extLst>
      <p:ext uri="{BB962C8B-B14F-4D97-AF65-F5344CB8AC3E}">
        <p14:creationId xmlns:p14="http://schemas.microsoft.com/office/powerpoint/2010/main" val="67865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50000" y="397170"/>
            <a:ext cx="2933280" cy="775597"/>
          </a:xfrm>
        </p:spPr>
        <p:txBody>
          <a:bodyPr/>
          <a:lstStyle/>
          <a:p>
            <a:r>
              <a:rPr lang="en-GB" dirty="0"/>
              <a:t>Equality status and COVID-19 (1)</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50000" y="1912341"/>
            <a:ext cx="2933278" cy="2769989"/>
          </a:xfrm>
        </p:spPr>
        <p:txBody>
          <a:bodyPr/>
          <a:lstStyle/>
          <a:p>
            <a:r>
              <a:rPr lang="en-GB" dirty="0"/>
              <a:t>T</a:t>
            </a:r>
            <a:r>
              <a:rPr lang="en-GB" dirty="0" smtClean="0"/>
              <a:t>hinking </a:t>
            </a:r>
            <a:r>
              <a:rPr lang="en-GB" dirty="0"/>
              <a:t>of the broader potential effects of COVID-19, which groups of people in Northern Ireland, if any, do you think the COVID-19 global pandemic has had a more negative impact on?* </a:t>
            </a:r>
            <a:r>
              <a:rPr lang="en-GB" dirty="0">
                <a:solidFill>
                  <a:schemeClr val="accent1"/>
                </a:solidFill>
              </a:rPr>
              <a:t>Overall (%)</a:t>
            </a:r>
            <a:endParaRPr lang="en-GB" dirty="0">
              <a:solidFill>
                <a:schemeClr val="accent1"/>
              </a:solidFill>
              <a:highlight>
                <a:srgbClr val="FFFF00"/>
              </a:highlight>
            </a:endParaRPr>
          </a:p>
        </p:txBody>
      </p:sp>
      <p:graphicFrame>
        <p:nvGraphicFramePr>
          <p:cNvPr id="7" name="Chart" descr="Bar chart showing percentage responses. &#10;&#10;Link to view data source:&#10;&#10;Over 75s, 63%&#10;Disabled people / those with underlying health conditions, 31%&#10;Those suffering physical or mental ill health, 26%&#10;16-24s (Generation Z), 24%&#10;Under 16s (Children), 23%&#10;56-75s (Baby Boomers), 22%&#10;Minority ethnic groups, 15%&#10;25-40s (Millenials), 13%&#10;41-55s (Generation X), 12%&#10;Women, 12%&#10;Nationalists, 11%&#10;Unionists, 10%&#10;Low income groups / unemployed, 10%&#10;Men, 10%&#10;LGBTQ+ people, 10%&#10;White people, 10%&#10;Transgender people, 10%&#10;Heterosexual people, 9%&#10;Self-employed / business owners / employers, 9%&#10;No group more negatively impacted, 5%&#10;Those working in hospitality, 4%&#10;Frontline workers, 3%&#10;Other, 11%&#10;Don't know, 1%">
            <a:extLst>
              <a:ext uri="{FF2B5EF4-FFF2-40B4-BE49-F238E27FC236}">
                <a16:creationId xmlns:a16="http://schemas.microsoft.com/office/drawing/2014/main" id="{4FC41E9B-0B26-465B-A440-3D4B8A5198D5}"/>
              </a:ext>
            </a:extLst>
          </p:cNvPr>
          <p:cNvGraphicFramePr/>
          <p:nvPr>
            <p:extLst>
              <p:ext uri="{D42A27DB-BD31-4B8C-83A1-F6EECF244321}">
                <p14:modId xmlns:p14="http://schemas.microsoft.com/office/powerpoint/2010/main" val="1111615072"/>
              </p:ext>
            </p:extLst>
          </p:nvPr>
        </p:nvGraphicFramePr>
        <p:xfrm>
          <a:off x="2905680" y="304800"/>
          <a:ext cx="9456885" cy="5892799"/>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title="Decorative">
            <a:extLst>
              <a:ext uri="{FF2B5EF4-FFF2-40B4-BE49-F238E27FC236}">
                <a16:creationId xmlns:a16="http://schemas.microsoft.com/office/drawing/2014/main" id="{7C429190-B119-469A-B2A9-B75BA86E484C}"/>
              </a:ext>
              <a:ext uri="{C183D7F6-B498-43B3-948B-1728B52AA6E4}">
                <adec:decorative xmlns:adec="http://schemas.microsoft.com/office/drawing/2017/decorative" xmlns="" val="1"/>
              </a:ext>
            </a:extLst>
          </p:cNvPr>
          <p:cNvCxnSpPr>
            <a:cxnSpLocks/>
          </p:cNvCxnSpPr>
          <p:nvPr/>
        </p:nvCxnSpPr>
        <p:spPr>
          <a:xfrm>
            <a:off x="9753600" y="3322320"/>
            <a:ext cx="0" cy="2428240"/>
          </a:xfrm>
          <a:prstGeom prst="straightConnector1">
            <a:avLst/>
          </a:prstGeom>
          <a:ln w="19050">
            <a:solidFill>
              <a:srgbClr val="00255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9F70D39-8F81-4D98-8C65-645F102CA86A}"/>
              </a:ext>
            </a:extLst>
          </p:cNvPr>
          <p:cNvSpPr/>
          <p:nvPr/>
        </p:nvSpPr>
        <p:spPr>
          <a:xfrm>
            <a:off x="9753600" y="3322320"/>
            <a:ext cx="2275838" cy="1341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r>
              <a:rPr lang="en-GB" sz="1400" dirty="0">
                <a:solidFill>
                  <a:schemeClr val="tx1"/>
                </a:solidFill>
              </a:rPr>
              <a:t>‘Other’ responses were varied but included: care homes, single households, isolated people, single parent families, charities, rural communities, sports clubs, tourism sector, furloughed people, artists, teachers, workers</a:t>
            </a: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 *Multiple response question</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25</a:t>
            </a:fld>
            <a:r>
              <a:rPr lang="en-GB" dirty="0"/>
              <a:t>  </a:t>
            </a:r>
          </a:p>
        </p:txBody>
      </p:sp>
    </p:spTree>
    <p:extLst>
      <p:ext uri="{BB962C8B-B14F-4D97-AF65-F5344CB8AC3E}">
        <p14:creationId xmlns:p14="http://schemas.microsoft.com/office/powerpoint/2010/main" val="268755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(2a)</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86721" y="1137533"/>
            <a:ext cx="9852241" cy="830997"/>
          </a:xfrm>
        </p:spPr>
        <p:txBody>
          <a:bodyPr/>
          <a:lstStyle/>
          <a:p>
            <a:r>
              <a:rPr lang="en-GB" sz="1800" dirty="0" smtClean="0"/>
              <a:t>Thinking </a:t>
            </a:r>
            <a:r>
              <a:rPr lang="en-GB" sz="1800" dirty="0"/>
              <a:t>of the broader potential effects of COVID-19, which groups of people in  </a:t>
            </a:r>
            <a:r>
              <a:rPr lang="en-GB" sz="1800" dirty="0" smtClean="0"/>
              <a:t>  Northern </a:t>
            </a:r>
            <a:r>
              <a:rPr lang="en-GB" sz="1800" dirty="0"/>
              <a:t>Ireland, if any, do you think the COVID-19 global pandemic has had a more negative impact on?* </a:t>
            </a:r>
            <a:r>
              <a:rPr lang="en-GB" sz="1800" dirty="0">
                <a:solidFill>
                  <a:schemeClr val="accent1"/>
                </a:solidFill>
              </a:rPr>
              <a:t>Top 10 responses by region (%)</a:t>
            </a:r>
            <a:endParaRPr lang="en-GB" sz="1800" dirty="0">
              <a:solidFill>
                <a:schemeClr val="accent1"/>
              </a:solidFill>
              <a:highlight>
                <a:srgbClr val="FFFF00"/>
              </a:highlight>
            </a:endParaRPr>
          </a:p>
        </p:txBody>
      </p:sp>
      <p:grpSp>
        <p:nvGrpSpPr>
          <p:cNvPr id="36" name="Group 35" descr="Key to explain the indicators of statistically significant differences presented in the bar chart.">
            <a:extLst>
              <a:ext uri="{FF2B5EF4-FFF2-40B4-BE49-F238E27FC236}">
                <a16:creationId xmlns:a16="http://schemas.microsoft.com/office/drawing/2014/main" id="{D8BF6643-A4FE-4B2A-BEBD-971B3981188A}"/>
              </a:ext>
            </a:extLst>
          </p:cNvPr>
          <p:cNvGrpSpPr/>
          <p:nvPr/>
        </p:nvGrpSpPr>
        <p:grpSpPr>
          <a:xfrm>
            <a:off x="9889021" y="34154"/>
            <a:ext cx="1875671" cy="1923311"/>
            <a:chOff x="10231121" y="95222"/>
            <a:chExt cx="1875671" cy="1923311"/>
          </a:xfrm>
        </p:grpSpPr>
        <p:sp>
          <p:nvSpPr>
            <p:cNvPr id="37" name="Rectangle 36">
              <a:extLst>
                <a:ext uri="{FF2B5EF4-FFF2-40B4-BE49-F238E27FC236}">
                  <a16:creationId xmlns:a16="http://schemas.microsoft.com/office/drawing/2014/main" id="{95703717-B273-4FB7-A2D3-303CD49A9A25}"/>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41" name="TextBox 40">
              <a:extLst>
                <a:ext uri="{FF2B5EF4-FFF2-40B4-BE49-F238E27FC236}">
                  <a16:creationId xmlns:a16="http://schemas.microsoft.com/office/drawing/2014/main" id="{7BCA9CAB-75F3-4134-97B5-9B75BCB38748}"/>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44" name="Oval 43" descr="Solid red circle to indicate that figure for Armagh (29%) is significantly lower than average (29%).">
              <a:extLst>
                <a:ext uri="{FF2B5EF4-FFF2-40B4-BE49-F238E27FC236}">
                  <a16:creationId xmlns:a16="http://schemas.microsoft.com/office/drawing/2014/main" id="{9DCEC10A-3FA4-486B-9D4E-276199225DBF}"/>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5" name="Oval 44" descr="Dashed red circle to indicate that figure for Armagh (29%) is significantly lower than Belfast and Greater Belfast (53% respectively) and Tyrone/Fermanagh (65%).">
              <a:extLst>
                <a:ext uri="{FF2B5EF4-FFF2-40B4-BE49-F238E27FC236}">
                  <a16:creationId xmlns:a16="http://schemas.microsoft.com/office/drawing/2014/main" id="{0B9CF664-5CA9-439B-A150-6C72C53F0872}"/>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Oval 45" descr="Solid green circle to indicate that figure for Greater Belfast (53%) is significantly higher than the average (45%).">
              <a:extLst>
                <a:ext uri="{FF2B5EF4-FFF2-40B4-BE49-F238E27FC236}">
                  <a16:creationId xmlns:a16="http://schemas.microsoft.com/office/drawing/2014/main" id="{84A3B8EC-B350-4208-ACE4-294D76ADDDA5}"/>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Oval 46" descr="Dashed green circle to indicate that figure for Greater Belfast (53%) is significantly higher than Armagh (29%).">
              <a:extLst>
                <a:ext uri="{FF2B5EF4-FFF2-40B4-BE49-F238E27FC236}">
                  <a16:creationId xmlns:a16="http://schemas.microsoft.com/office/drawing/2014/main" id="{73B3471C-B5B7-4CAA-916F-AA8B14C61D62}"/>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Text Placeholder 2">
              <a:extLst>
                <a:ext uri="{FF2B5EF4-FFF2-40B4-BE49-F238E27FC236}">
                  <a16:creationId xmlns:a16="http://schemas.microsoft.com/office/drawing/2014/main" id="{78D5AB4D-0CA4-4EB7-A28A-D7A7368BDD5E}"/>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56" name="Text Placeholder 2">
              <a:extLst>
                <a:ext uri="{FF2B5EF4-FFF2-40B4-BE49-F238E27FC236}">
                  <a16:creationId xmlns:a16="http://schemas.microsoft.com/office/drawing/2014/main" id="{E105BBC9-4BE5-4B60-B65E-8AFC042503C0}"/>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57" name="Text Placeholder 2">
              <a:extLst>
                <a:ext uri="{FF2B5EF4-FFF2-40B4-BE49-F238E27FC236}">
                  <a16:creationId xmlns:a16="http://schemas.microsoft.com/office/drawing/2014/main" id="{B0BB4EC5-838F-477B-95ED-B1E57FE39B7F}"/>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58" name="Text Placeholder 2">
              <a:extLst>
                <a:ext uri="{FF2B5EF4-FFF2-40B4-BE49-F238E27FC236}">
                  <a16:creationId xmlns:a16="http://schemas.microsoft.com/office/drawing/2014/main" id="{D22D32FA-4BF6-48D2-8094-4979214F7D51}"/>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9" name="Table 6" descr="Table showing the significiant differences over time." title="Thinking of the broader potential effects of COVID-19, which groups of people in Northern Ireland, if any, do you think the COVID-19 global pandemic has had a more negative impact on?* Top 10 responses by region (%)">
            <a:extLst>
              <a:ext uri="{FF2B5EF4-FFF2-40B4-BE49-F238E27FC236}">
                <a16:creationId xmlns:a16="http://schemas.microsoft.com/office/drawing/2014/main" id="{1E14ABA0-513B-4845-8C64-061074190C79}"/>
              </a:ext>
            </a:extLst>
          </p:cNvPr>
          <p:cNvGraphicFramePr>
            <a:graphicFrameLocks noGrp="1"/>
          </p:cNvGraphicFramePr>
          <p:nvPr>
            <p:extLst>
              <p:ext uri="{D42A27DB-BD31-4B8C-83A1-F6EECF244321}">
                <p14:modId xmlns:p14="http://schemas.microsoft.com/office/powerpoint/2010/main" val="1379850677"/>
              </p:ext>
            </p:extLst>
          </p:nvPr>
        </p:nvGraphicFramePr>
        <p:xfrm>
          <a:off x="486721" y="2146258"/>
          <a:ext cx="11277971" cy="3951008"/>
        </p:xfrm>
        <a:graphic>
          <a:graphicData uri="http://schemas.openxmlformats.org/drawingml/2006/table">
            <a:tbl>
              <a:tblPr firstRow="1" bandRow="1">
                <a:tableStyleId>{5C22544A-7EE6-4342-B048-85BDC9FD1C3A}</a:tableStyleId>
              </a:tblPr>
              <a:tblGrid>
                <a:gridCol w="2581867">
                  <a:extLst>
                    <a:ext uri="{9D8B030D-6E8A-4147-A177-3AD203B41FA5}">
                      <a16:colId xmlns:a16="http://schemas.microsoft.com/office/drawing/2014/main" val="258446190"/>
                    </a:ext>
                  </a:extLst>
                </a:gridCol>
                <a:gridCol w="1087013">
                  <a:extLst>
                    <a:ext uri="{9D8B030D-6E8A-4147-A177-3AD203B41FA5}">
                      <a16:colId xmlns:a16="http://schemas.microsoft.com/office/drawing/2014/main" val="3130042248"/>
                    </a:ext>
                  </a:extLst>
                </a:gridCol>
                <a:gridCol w="1087013">
                  <a:extLst>
                    <a:ext uri="{9D8B030D-6E8A-4147-A177-3AD203B41FA5}">
                      <a16:colId xmlns:a16="http://schemas.microsoft.com/office/drawing/2014/main" val="1117324987"/>
                    </a:ext>
                  </a:extLst>
                </a:gridCol>
                <a:gridCol w="1087013">
                  <a:extLst>
                    <a:ext uri="{9D8B030D-6E8A-4147-A177-3AD203B41FA5}">
                      <a16:colId xmlns:a16="http://schemas.microsoft.com/office/drawing/2014/main" val="3628982536"/>
                    </a:ext>
                  </a:extLst>
                </a:gridCol>
                <a:gridCol w="1087013">
                  <a:extLst>
                    <a:ext uri="{9D8B030D-6E8A-4147-A177-3AD203B41FA5}">
                      <a16:colId xmlns:a16="http://schemas.microsoft.com/office/drawing/2014/main" val="3110811028"/>
                    </a:ext>
                  </a:extLst>
                </a:gridCol>
                <a:gridCol w="1087013">
                  <a:extLst>
                    <a:ext uri="{9D8B030D-6E8A-4147-A177-3AD203B41FA5}">
                      <a16:colId xmlns:a16="http://schemas.microsoft.com/office/drawing/2014/main" val="18458665"/>
                    </a:ext>
                  </a:extLst>
                </a:gridCol>
                <a:gridCol w="1087013">
                  <a:extLst>
                    <a:ext uri="{9D8B030D-6E8A-4147-A177-3AD203B41FA5}">
                      <a16:colId xmlns:a16="http://schemas.microsoft.com/office/drawing/2014/main" val="2281796095"/>
                    </a:ext>
                  </a:extLst>
                </a:gridCol>
                <a:gridCol w="1087013">
                  <a:extLst>
                    <a:ext uri="{9D8B030D-6E8A-4147-A177-3AD203B41FA5}">
                      <a16:colId xmlns:a16="http://schemas.microsoft.com/office/drawing/2014/main" val="3651256"/>
                    </a:ext>
                  </a:extLst>
                </a:gridCol>
                <a:gridCol w="1087013">
                  <a:extLst>
                    <a:ext uri="{9D8B030D-6E8A-4147-A177-3AD203B41FA5}">
                      <a16:colId xmlns:a16="http://schemas.microsoft.com/office/drawing/2014/main" val="3592716455"/>
                    </a:ext>
                  </a:extLst>
                </a:gridCol>
              </a:tblGrid>
              <a:tr h="470188">
                <a:tc>
                  <a:txBody>
                    <a:bodyPr/>
                    <a:lstStyle/>
                    <a:p>
                      <a:r>
                        <a:rPr lang="en-GB" sz="1250" dirty="0" smtClean="0"/>
                        <a:t>Response</a:t>
                      </a:r>
                      <a:endParaRPr lang="en-GB" sz="12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Antrim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Armagh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Derry/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L’derry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Greater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Tyrone/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Fermanagh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280596">
                <a:tc>
                  <a:txBody>
                    <a:bodyPr/>
                    <a:lstStyle/>
                    <a:p>
                      <a:r>
                        <a:rPr lang="en-GB" sz="1250" dirty="0"/>
                        <a:t>Over 75s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470188">
                <a:tc>
                  <a:txBody>
                    <a:bodyPr/>
                    <a:lstStyle/>
                    <a:p>
                      <a:r>
                        <a:rPr lang="en-GB" sz="1250" dirty="0"/>
                        <a:t>Disabled people/those with underlying health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470188">
                <a:tc>
                  <a:txBody>
                    <a:bodyPr/>
                    <a:lstStyle/>
                    <a:p>
                      <a:r>
                        <a:rPr lang="en-GB" sz="1250" dirty="0"/>
                        <a:t>Those with physical or mental ill-health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280596">
                <a:tc>
                  <a:txBody>
                    <a:bodyPr/>
                    <a:lstStyle/>
                    <a:p>
                      <a:r>
                        <a:rPr lang="en-GB" sz="1250" dirty="0"/>
                        <a:t>16-24s (Gen 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280596">
                <a:tc>
                  <a:txBody>
                    <a:bodyPr/>
                    <a:lstStyle/>
                    <a:p>
                      <a:r>
                        <a:rPr lang="en-GB" sz="1250" dirty="0"/>
                        <a:t>Under 16s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280596">
                <a:tc>
                  <a:txBody>
                    <a:bodyPr/>
                    <a:lstStyle/>
                    <a:p>
                      <a:r>
                        <a:rPr lang="en-GB" sz="1250" dirty="0"/>
                        <a:t>56-75s (baby boomers)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421024">
                <a:tc>
                  <a:txBody>
                    <a:bodyPr/>
                    <a:lstStyle/>
                    <a:p>
                      <a:r>
                        <a:rPr lang="en-GB" sz="1250" dirty="0"/>
                        <a:t>Minority ethnic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421024">
                <a:tc>
                  <a:txBody>
                    <a:bodyPr/>
                    <a:lstStyle/>
                    <a:p>
                      <a:r>
                        <a:rPr lang="en-GB" sz="1250" dirty="0"/>
                        <a:t>25-40s (millennials)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280596">
                <a:tc>
                  <a:txBody>
                    <a:bodyPr/>
                    <a:lstStyle/>
                    <a:p>
                      <a:r>
                        <a:rPr lang="en-GB" sz="1250" dirty="0"/>
                        <a:t>41-55s (Gen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280596">
                <a:tc>
                  <a:txBody>
                    <a:bodyPr/>
                    <a:lstStyle/>
                    <a:p>
                      <a:r>
                        <a:rPr lang="en-GB" sz="1250"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143443"/>
                  </a:ext>
                </a:extLst>
              </a:tr>
            </a:tbl>
          </a:graphicData>
        </a:graphic>
      </p:graphicFrame>
      <p:sp>
        <p:nvSpPr>
          <p:cNvPr id="13" name="Oval 12" descr="Dashed green circle to indicate that figure for Antrim (34%) is significantly higher than Down (14%).">
            <a:extLst>
              <a:ext uri="{FF2B5EF4-FFF2-40B4-BE49-F238E27FC236}">
                <a16:creationId xmlns:a16="http://schemas.microsoft.com/office/drawing/2014/main" id="{5BBE7663-218D-45FE-8F65-D3D74BE4870A}"/>
              </a:ext>
            </a:extLst>
          </p:cNvPr>
          <p:cNvSpPr/>
          <p:nvPr/>
        </p:nvSpPr>
        <p:spPr bwMode="gray">
          <a:xfrm>
            <a:off x="4536281" y="344244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Armagh (34%) is significantly higher than Down (14%).">
            <a:extLst>
              <a:ext uri="{FF2B5EF4-FFF2-40B4-BE49-F238E27FC236}">
                <a16:creationId xmlns:a16="http://schemas.microsoft.com/office/drawing/2014/main" id="{290EABE8-5FEA-4A50-9202-AFDCE0B3EA5E}"/>
              </a:ext>
            </a:extLst>
          </p:cNvPr>
          <p:cNvSpPr/>
          <p:nvPr/>
        </p:nvSpPr>
        <p:spPr bwMode="gray">
          <a:xfrm>
            <a:off x="5629363" y="344576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Oval 48" descr="Dashed green circle to indicate that figure for Belfast (27%) is significantly higher than Down (14%).">
            <a:extLst>
              <a:ext uri="{FF2B5EF4-FFF2-40B4-BE49-F238E27FC236}">
                <a16:creationId xmlns:a16="http://schemas.microsoft.com/office/drawing/2014/main" id="{AB51688A-D3FF-47CD-B9E3-6C4A31F2FDB4}"/>
              </a:ext>
            </a:extLst>
          </p:cNvPr>
          <p:cNvSpPr/>
          <p:nvPr/>
        </p:nvSpPr>
        <p:spPr bwMode="gray">
          <a:xfrm>
            <a:off x="6705751" y="343793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Derry/Londonderry (28%) is significantly higher than Down (14%).">
            <a:extLst>
              <a:ext uri="{FF2B5EF4-FFF2-40B4-BE49-F238E27FC236}">
                <a16:creationId xmlns:a16="http://schemas.microsoft.com/office/drawing/2014/main" id="{344A15AC-5029-4AAF-9654-08D7959B69FB}"/>
              </a:ext>
            </a:extLst>
          </p:cNvPr>
          <p:cNvSpPr/>
          <p:nvPr/>
        </p:nvSpPr>
        <p:spPr bwMode="gray">
          <a:xfrm>
            <a:off x="7797446" y="343900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Oval 7" descr="Dashed red circle to indicate that figure for Down (14%) is significantly lower than all other regions.">
            <a:extLst>
              <a:ext uri="{FF2B5EF4-FFF2-40B4-BE49-F238E27FC236}">
                <a16:creationId xmlns:a16="http://schemas.microsoft.com/office/drawing/2014/main" id="{5D820681-7E96-4E88-B551-2B45DA572DC1}"/>
              </a:ext>
            </a:extLst>
          </p:cNvPr>
          <p:cNvSpPr/>
          <p:nvPr/>
        </p:nvSpPr>
        <p:spPr bwMode="gray">
          <a:xfrm>
            <a:off x="8889580" y="343231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red circle to indicate that figure for Down (14%) is significantly lower than average (26%).">
            <a:extLst>
              <a:ext uri="{FF2B5EF4-FFF2-40B4-BE49-F238E27FC236}">
                <a16:creationId xmlns:a16="http://schemas.microsoft.com/office/drawing/2014/main" id="{5B332030-AA5F-47F9-A6EB-B7D0307E0C88}"/>
              </a:ext>
            </a:extLst>
          </p:cNvPr>
          <p:cNvSpPr/>
          <p:nvPr/>
        </p:nvSpPr>
        <p:spPr bwMode="gray">
          <a:xfrm>
            <a:off x="8835680" y="3378416"/>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0" name="Oval 49" descr="Dashed green circle to indicate that figure for Greater Belfast (24%) is significantly higher than Down (14%).">
            <a:extLst>
              <a:ext uri="{FF2B5EF4-FFF2-40B4-BE49-F238E27FC236}">
                <a16:creationId xmlns:a16="http://schemas.microsoft.com/office/drawing/2014/main" id="{2A5F4626-502C-4AC3-BEBF-04C97E920A90}"/>
              </a:ext>
            </a:extLst>
          </p:cNvPr>
          <p:cNvSpPr/>
          <p:nvPr/>
        </p:nvSpPr>
        <p:spPr bwMode="gray">
          <a:xfrm>
            <a:off x="9963611" y="345245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1" name="Oval 50" descr="Dashed green circle to indicate that figure for Tyrone/Fermanagh (26%) is significantly higher than Down (14%).">
            <a:extLst>
              <a:ext uri="{FF2B5EF4-FFF2-40B4-BE49-F238E27FC236}">
                <a16:creationId xmlns:a16="http://schemas.microsoft.com/office/drawing/2014/main" id="{B2B2487B-311C-4E9F-8BF1-972ADC435E0F}"/>
              </a:ext>
            </a:extLst>
          </p:cNvPr>
          <p:cNvSpPr/>
          <p:nvPr/>
        </p:nvSpPr>
        <p:spPr bwMode="gray">
          <a:xfrm>
            <a:off x="11047849" y="344285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Belfast (17%) is significantly lower than Tyrone/Fermanagh (37%).">
            <a:extLst>
              <a:ext uri="{FF2B5EF4-FFF2-40B4-BE49-F238E27FC236}">
                <a16:creationId xmlns:a16="http://schemas.microsoft.com/office/drawing/2014/main" id="{18661830-4AAA-43B9-9E7B-F0A72164ED10}"/>
              </a:ext>
            </a:extLst>
          </p:cNvPr>
          <p:cNvSpPr/>
          <p:nvPr/>
        </p:nvSpPr>
        <p:spPr bwMode="gray">
          <a:xfrm>
            <a:off x="6701893" y="382043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Down (18%) is significantly lower than Tyrone/Fermanagh (37%).">
            <a:extLst>
              <a:ext uri="{FF2B5EF4-FFF2-40B4-BE49-F238E27FC236}">
                <a16:creationId xmlns:a16="http://schemas.microsoft.com/office/drawing/2014/main" id="{708397C0-F754-4A6F-9275-32466224AEE6}"/>
              </a:ext>
            </a:extLst>
          </p:cNvPr>
          <p:cNvSpPr/>
          <p:nvPr/>
        </p:nvSpPr>
        <p:spPr bwMode="gray">
          <a:xfrm>
            <a:off x="8892821" y="381262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Greater Belfast (19%) is significantly lower than Tyrone/Fermanagh (37%).">
            <a:extLst>
              <a:ext uri="{FF2B5EF4-FFF2-40B4-BE49-F238E27FC236}">
                <a16:creationId xmlns:a16="http://schemas.microsoft.com/office/drawing/2014/main" id="{DBE4EA37-9705-443A-B744-28A80CD72108}"/>
              </a:ext>
            </a:extLst>
          </p:cNvPr>
          <p:cNvSpPr/>
          <p:nvPr/>
        </p:nvSpPr>
        <p:spPr bwMode="gray">
          <a:xfrm>
            <a:off x="9974209" y="382326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Solid green circle to indicate that figure for Tyrone/Fermanagh (37%) is significantly higher than average (24%).">
            <a:extLst>
              <a:ext uri="{FF2B5EF4-FFF2-40B4-BE49-F238E27FC236}">
                <a16:creationId xmlns:a16="http://schemas.microsoft.com/office/drawing/2014/main" id="{85105E52-C64C-43F7-BBAD-9A3DE81404E4}"/>
              </a:ext>
            </a:extLst>
          </p:cNvPr>
          <p:cNvSpPr/>
          <p:nvPr/>
        </p:nvSpPr>
        <p:spPr bwMode="gray">
          <a:xfrm>
            <a:off x="10997189" y="376653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Tyrone/Fermanagh (37%) is significantly higher than Belfast (17%), Down (18%) and Greater Belfast (19%).">
            <a:extLst>
              <a:ext uri="{FF2B5EF4-FFF2-40B4-BE49-F238E27FC236}">
                <a16:creationId xmlns:a16="http://schemas.microsoft.com/office/drawing/2014/main" id="{3BD1BD47-69E7-4D2E-9B72-CA66A93B42EE}"/>
              </a:ext>
            </a:extLst>
          </p:cNvPr>
          <p:cNvSpPr/>
          <p:nvPr/>
        </p:nvSpPr>
        <p:spPr bwMode="gray">
          <a:xfrm>
            <a:off x="11051089" y="382043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Antrim (24%) is significantly higher than Down (8%).">
            <a:extLst>
              <a:ext uri="{FF2B5EF4-FFF2-40B4-BE49-F238E27FC236}">
                <a16:creationId xmlns:a16="http://schemas.microsoft.com/office/drawing/2014/main" id="{DAE0CBF1-96BD-4C6E-9EAF-E3FFD1B609BE}"/>
              </a:ext>
            </a:extLst>
          </p:cNvPr>
          <p:cNvSpPr/>
          <p:nvPr/>
        </p:nvSpPr>
        <p:spPr bwMode="gray">
          <a:xfrm>
            <a:off x="4536281" y="473326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Down (8%) is significantly lower than Antrim (24%).">
            <a:extLst>
              <a:ext uri="{FF2B5EF4-FFF2-40B4-BE49-F238E27FC236}">
                <a16:creationId xmlns:a16="http://schemas.microsoft.com/office/drawing/2014/main" id="{D1962B6E-1B67-4DBC-9175-2766D396179F}"/>
              </a:ext>
            </a:extLst>
          </p:cNvPr>
          <p:cNvSpPr/>
          <p:nvPr/>
        </p:nvSpPr>
        <p:spPr bwMode="gray">
          <a:xfrm>
            <a:off x="8876133" y="473326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green circle to indicate that figure for Armagh (24%) is significantly higher than average (13%).">
            <a:extLst>
              <a:ext uri="{FF2B5EF4-FFF2-40B4-BE49-F238E27FC236}">
                <a16:creationId xmlns:a16="http://schemas.microsoft.com/office/drawing/2014/main" id="{B217CEDD-21C5-43C9-B490-97C947FBF2DB}"/>
              </a:ext>
            </a:extLst>
          </p:cNvPr>
          <p:cNvSpPr/>
          <p:nvPr/>
        </p:nvSpPr>
        <p:spPr bwMode="gray">
          <a:xfrm>
            <a:off x="5562016" y="5102450"/>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Armagh (24%) is significantly higher than Belfast (9%), Down (5%) and Greater Belfast (8%).">
            <a:extLst>
              <a:ext uri="{FF2B5EF4-FFF2-40B4-BE49-F238E27FC236}">
                <a16:creationId xmlns:a16="http://schemas.microsoft.com/office/drawing/2014/main" id="{B6BA96D2-C91D-44E3-8DE8-99B574E8BB3D}"/>
              </a:ext>
            </a:extLst>
          </p:cNvPr>
          <p:cNvSpPr/>
          <p:nvPr/>
        </p:nvSpPr>
        <p:spPr bwMode="gray">
          <a:xfrm>
            <a:off x="5615916" y="515635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4" name="Oval 53" descr="Dashed red circle to indicate that figure for Belfast (9%) is significantly lower than Armagh (24%) and Derry/Londonderry (21%).">
            <a:extLst>
              <a:ext uri="{FF2B5EF4-FFF2-40B4-BE49-F238E27FC236}">
                <a16:creationId xmlns:a16="http://schemas.microsoft.com/office/drawing/2014/main" id="{BDE55B93-E4FC-4BE6-BCAE-91D0A53DBE62}"/>
              </a:ext>
            </a:extLst>
          </p:cNvPr>
          <p:cNvSpPr/>
          <p:nvPr/>
        </p:nvSpPr>
        <p:spPr bwMode="gray">
          <a:xfrm>
            <a:off x="6711556" y="515634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Derry/Londonderry (21%) is significantly higher than average (13%).">
            <a:extLst>
              <a:ext uri="{FF2B5EF4-FFF2-40B4-BE49-F238E27FC236}">
                <a16:creationId xmlns:a16="http://schemas.microsoft.com/office/drawing/2014/main" id="{0F6C1E28-02EE-485F-82DD-F7DEBD169F99}"/>
              </a:ext>
            </a:extLst>
          </p:cNvPr>
          <p:cNvSpPr/>
          <p:nvPr/>
        </p:nvSpPr>
        <p:spPr bwMode="gray">
          <a:xfrm>
            <a:off x="7738353" y="5082130"/>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Derry/Londonderry (21%) is significantly higher than Belfast (9%), Down (5%) and Greater Belfast (8%).">
            <a:extLst>
              <a:ext uri="{FF2B5EF4-FFF2-40B4-BE49-F238E27FC236}">
                <a16:creationId xmlns:a16="http://schemas.microsoft.com/office/drawing/2014/main" id="{4D580FEE-5B40-47F6-A6A3-C3FA8DDACA76}"/>
              </a:ext>
            </a:extLst>
          </p:cNvPr>
          <p:cNvSpPr/>
          <p:nvPr/>
        </p:nvSpPr>
        <p:spPr bwMode="gray">
          <a:xfrm>
            <a:off x="7792253" y="513603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Down (5%) is significantly lower than Armagh (24%) and Derry/Londonderry (21%).">
            <a:extLst>
              <a:ext uri="{FF2B5EF4-FFF2-40B4-BE49-F238E27FC236}">
                <a16:creationId xmlns:a16="http://schemas.microsoft.com/office/drawing/2014/main" id="{108B0F6F-31EB-4D93-8B94-C4CEB8655DE4}"/>
              </a:ext>
            </a:extLst>
          </p:cNvPr>
          <p:cNvSpPr/>
          <p:nvPr/>
        </p:nvSpPr>
        <p:spPr bwMode="gray">
          <a:xfrm>
            <a:off x="8876132" y="514618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2" name="Oval 51" descr="Solid red circle to indicate that figure for Down (5%) is significantly lower than average (13%).">
            <a:extLst>
              <a:ext uri="{FF2B5EF4-FFF2-40B4-BE49-F238E27FC236}">
                <a16:creationId xmlns:a16="http://schemas.microsoft.com/office/drawing/2014/main" id="{DFFC9F76-E43C-4C2A-920D-27BE561D3B07}"/>
              </a:ext>
            </a:extLst>
          </p:cNvPr>
          <p:cNvSpPr/>
          <p:nvPr/>
        </p:nvSpPr>
        <p:spPr bwMode="gray">
          <a:xfrm>
            <a:off x="8822233" y="509228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3" name="Oval 52" descr="Dashed red circle to indicate that figure for Greater Belfast (8%) is significantly lower than Armagh (24%) and Derry/Londonderry (21%).">
            <a:extLst>
              <a:ext uri="{FF2B5EF4-FFF2-40B4-BE49-F238E27FC236}">
                <a16:creationId xmlns:a16="http://schemas.microsoft.com/office/drawing/2014/main" id="{550B9D71-2D45-4E40-B408-FD558D107C88}"/>
              </a:ext>
            </a:extLst>
          </p:cNvPr>
          <p:cNvSpPr/>
          <p:nvPr/>
        </p:nvSpPr>
        <p:spPr bwMode="gray">
          <a:xfrm>
            <a:off x="9958811" y="515634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green circle to indicate that figure for Antrim (18%) is significantly higher than Down (4%).">
            <a:extLst>
              <a:ext uri="{FF2B5EF4-FFF2-40B4-BE49-F238E27FC236}">
                <a16:creationId xmlns:a16="http://schemas.microsoft.com/office/drawing/2014/main" id="{B1D34208-435A-40BB-AD26-BF8194ACD4AE}"/>
              </a:ext>
            </a:extLst>
          </p:cNvPr>
          <p:cNvSpPr/>
          <p:nvPr/>
        </p:nvSpPr>
        <p:spPr bwMode="gray">
          <a:xfrm>
            <a:off x="4539866" y="579285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5" name="Oval 54" descr="Dashed green circle to indicate that figure for Armagh (20%) is significantly higher than Down (4%).">
            <a:extLst>
              <a:ext uri="{FF2B5EF4-FFF2-40B4-BE49-F238E27FC236}">
                <a16:creationId xmlns:a16="http://schemas.microsoft.com/office/drawing/2014/main" id="{847B5A75-ED1B-4F12-B195-184F8C8191BF}"/>
              </a:ext>
            </a:extLst>
          </p:cNvPr>
          <p:cNvSpPr/>
          <p:nvPr/>
        </p:nvSpPr>
        <p:spPr bwMode="gray">
          <a:xfrm>
            <a:off x="5615916" y="580020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Oval 41" descr="Dashed green circle to indicate that figure for Derry/Londonderry (14%) is significantly higher than Down (4%).">
            <a:extLst>
              <a:ext uri="{FF2B5EF4-FFF2-40B4-BE49-F238E27FC236}">
                <a16:creationId xmlns:a16="http://schemas.microsoft.com/office/drawing/2014/main" id="{7843E150-B546-45BB-9864-00D1D0172331}"/>
              </a:ext>
            </a:extLst>
          </p:cNvPr>
          <p:cNvSpPr/>
          <p:nvPr/>
        </p:nvSpPr>
        <p:spPr bwMode="gray">
          <a:xfrm>
            <a:off x="7805699" y="579991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Solid red circle to indicate that figure for Down (4%) is significantly lower than average (12%).">
            <a:extLst>
              <a:ext uri="{FF2B5EF4-FFF2-40B4-BE49-F238E27FC236}">
                <a16:creationId xmlns:a16="http://schemas.microsoft.com/office/drawing/2014/main" id="{75D15656-064E-45A7-9A7C-F4D792020996}"/>
              </a:ext>
            </a:extLst>
          </p:cNvPr>
          <p:cNvSpPr/>
          <p:nvPr/>
        </p:nvSpPr>
        <p:spPr bwMode="gray">
          <a:xfrm>
            <a:off x="8837972" y="574030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red circle to indicate that figure for Down (4%) is significantly lower than Antrim (18%), Armagh (20%), Derry/Londonderry (14%) and Tyrone/Fermanagh (17%).">
            <a:extLst>
              <a:ext uri="{FF2B5EF4-FFF2-40B4-BE49-F238E27FC236}">
                <a16:creationId xmlns:a16="http://schemas.microsoft.com/office/drawing/2014/main" id="{889172F3-7454-4E8B-8B1F-85582970F9DC}"/>
              </a:ext>
            </a:extLst>
          </p:cNvPr>
          <p:cNvSpPr/>
          <p:nvPr/>
        </p:nvSpPr>
        <p:spPr bwMode="gray">
          <a:xfrm>
            <a:off x="8889579" y="579420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Oval 42" descr="Dashed green circle to indicate that figure for Tyrone/Fermanagh (17%) is significantly higher than Down (4%).">
            <a:extLst>
              <a:ext uri="{FF2B5EF4-FFF2-40B4-BE49-F238E27FC236}">
                <a16:creationId xmlns:a16="http://schemas.microsoft.com/office/drawing/2014/main" id="{A9296D88-879C-41E2-83AD-0F51018F3A68}"/>
              </a:ext>
            </a:extLst>
          </p:cNvPr>
          <p:cNvSpPr/>
          <p:nvPr/>
        </p:nvSpPr>
        <p:spPr bwMode="gray">
          <a:xfrm>
            <a:off x="11051088" y="580020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 *Multiple response question | Region bases (Antrim=55, Armagh=40, Belfast=80, Derry/L’derry=65, Down=80, Greater Belfast=115, Tyrone/Fermanagh=65)</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26</a:t>
            </a:fld>
            <a:r>
              <a:rPr lang="en-GB" dirty="0"/>
              <a:t>  </a:t>
            </a:r>
          </a:p>
        </p:txBody>
      </p:sp>
    </p:spTree>
    <p:extLst>
      <p:ext uri="{BB962C8B-B14F-4D97-AF65-F5344CB8AC3E}">
        <p14:creationId xmlns:p14="http://schemas.microsoft.com/office/powerpoint/2010/main" val="237800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(2b)</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86721" y="1137533"/>
            <a:ext cx="9852241" cy="830997"/>
          </a:xfrm>
        </p:spPr>
        <p:txBody>
          <a:bodyPr/>
          <a:lstStyle/>
          <a:p>
            <a:r>
              <a:rPr lang="en-GB" sz="1800" dirty="0" smtClean="0"/>
              <a:t>Thinking </a:t>
            </a:r>
            <a:r>
              <a:rPr lang="en-GB" sz="1800" dirty="0"/>
              <a:t>of the broader potential effects of COVID-19, which groups of people in </a:t>
            </a:r>
            <a:r>
              <a:rPr lang="en-GB" sz="1800" dirty="0" smtClean="0"/>
              <a:t>  Northern </a:t>
            </a:r>
            <a:r>
              <a:rPr lang="en-GB" sz="1800" dirty="0"/>
              <a:t>Ireland, if any, do you think the COVID-19 global pandemic has had a more negative impact on?* </a:t>
            </a:r>
            <a:r>
              <a:rPr lang="en-GB" sz="1800" dirty="0">
                <a:solidFill>
                  <a:schemeClr val="accent1"/>
                </a:solidFill>
              </a:rPr>
              <a:t>Top 10 responses by gender and age (%)</a:t>
            </a:r>
            <a:endParaRPr lang="en-GB" sz="1800" dirty="0">
              <a:solidFill>
                <a:schemeClr val="accent1"/>
              </a:solidFill>
              <a:highlight>
                <a:srgbClr val="FFFF00"/>
              </a:highlight>
            </a:endParaRPr>
          </a:p>
        </p:txBody>
      </p:sp>
      <p:grpSp>
        <p:nvGrpSpPr>
          <p:cNvPr id="62" name="Group 61" descr="Key to explain the indicators of statistically significant differences presented in the bar chart.">
            <a:extLst>
              <a:ext uri="{FF2B5EF4-FFF2-40B4-BE49-F238E27FC236}">
                <a16:creationId xmlns:a16="http://schemas.microsoft.com/office/drawing/2014/main" id="{0F1BB175-69F8-4423-8A6D-FA60FAA418C9}"/>
              </a:ext>
            </a:extLst>
          </p:cNvPr>
          <p:cNvGrpSpPr/>
          <p:nvPr/>
        </p:nvGrpSpPr>
        <p:grpSpPr>
          <a:xfrm>
            <a:off x="9889022" y="127529"/>
            <a:ext cx="1875671" cy="1923311"/>
            <a:chOff x="10231121" y="95222"/>
            <a:chExt cx="1875671" cy="1923311"/>
          </a:xfrm>
        </p:grpSpPr>
        <p:sp>
          <p:nvSpPr>
            <p:cNvPr id="63" name="Rectangle 62">
              <a:extLst>
                <a:ext uri="{FF2B5EF4-FFF2-40B4-BE49-F238E27FC236}">
                  <a16:creationId xmlns:a16="http://schemas.microsoft.com/office/drawing/2014/main" id="{20CEA207-0E1B-4926-B771-C16CA379ED86}"/>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64" name="TextBox 63">
              <a:extLst>
                <a:ext uri="{FF2B5EF4-FFF2-40B4-BE49-F238E27FC236}">
                  <a16:creationId xmlns:a16="http://schemas.microsoft.com/office/drawing/2014/main" id="{E5874B3A-69EE-45DF-8A31-D53E44DE4A7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65" name="Oval 64" descr="Solid red circle to indicate that figure for Armagh (29%) is significantly lower than average (29%).">
              <a:extLst>
                <a:ext uri="{FF2B5EF4-FFF2-40B4-BE49-F238E27FC236}">
                  <a16:creationId xmlns:a16="http://schemas.microsoft.com/office/drawing/2014/main" id="{CEB2F0BD-ED80-48F2-879B-E456CB92E48A}"/>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6" name="Oval 65" descr="Dashed red circle to indicate that figure for Armagh (29%) is significantly lower than Belfast and Greater Belfast (53% respectively) and Tyrone/Fermanagh (65%).">
              <a:extLst>
                <a:ext uri="{FF2B5EF4-FFF2-40B4-BE49-F238E27FC236}">
                  <a16:creationId xmlns:a16="http://schemas.microsoft.com/office/drawing/2014/main" id="{8F8350DB-5DC5-4FD3-946B-23E6BA5C17B3}"/>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7" name="Oval 66" descr="Solid green circle to indicate that figure for Greater Belfast (53%) is significantly higher than the average (45%).">
              <a:extLst>
                <a:ext uri="{FF2B5EF4-FFF2-40B4-BE49-F238E27FC236}">
                  <a16:creationId xmlns:a16="http://schemas.microsoft.com/office/drawing/2014/main" id="{422BAB6C-F493-4C63-8685-26071F7626E9}"/>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8" name="Oval 67" descr="Dashed green circle to indicate that figure for Greater Belfast (53%) is significantly higher than Armagh (29%).">
              <a:extLst>
                <a:ext uri="{FF2B5EF4-FFF2-40B4-BE49-F238E27FC236}">
                  <a16:creationId xmlns:a16="http://schemas.microsoft.com/office/drawing/2014/main" id="{DC8C9DCD-7817-4366-874A-F61C07F446C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69" name="Text Placeholder 2">
              <a:extLst>
                <a:ext uri="{FF2B5EF4-FFF2-40B4-BE49-F238E27FC236}">
                  <a16:creationId xmlns:a16="http://schemas.microsoft.com/office/drawing/2014/main" id="{2A1FC150-94FD-497A-8858-9C728F331C21}"/>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70" name="Text Placeholder 2">
              <a:extLst>
                <a:ext uri="{FF2B5EF4-FFF2-40B4-BE49-F238E27FC236}">
                  <a16:creationId xmlns:a16="http://schemas.microsoft.com/office/drawing/2014/main" id="{5FA36717-3040-4C6A-96AC-40D1464DE919}"/>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71" name="Text Placeholder 2">
              <a:extLst>
                <a:ext uri="{FF2B5EF4-FFF2-40B4-BE49-F238E27FC236}">
                  <a16:creationId xmlns:a16="http://schemas.microsoft.com/office/drawing/2014/main" id="{8098C215-B4D4-4D42-B1FD-78629DF28300}"/>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72" name="Text Placeholder 2">
              <a:extLst>
                <a:ext uri="{FF2B5EF4-FFF2-40B4-BE49-F238E27FC236}">
                  <a16:creationId xmlns:a16="http://schemas.microsoft.com/office/drawing/2014/main" id="{DBDE9BB9-C7F2-491E-B9BE-A44DBF2A50B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9" name="Table 6" descr="Table showing the significiant differences over time." title="Thinking of the broader potential effects of COVID-19, which groups of people in Northern Ireland, if any, do you think the COVID-19 global pandemic has had a more negative impact on?* Top 10 responses by gender and age (%)">
            <a:extLst>
              <a:ext uri="{FF2B5EF4-FFF2-40B4-BE49-F238E27FC236}">
                <a16:creationId xmlns:a16="http://schemas.microsoft.com/office/drawing/2014/main" id="{1E14ABA0-513B-4845-8C64-061074190C79}"/>
              </a:ext>
            </a:extLst>
          </p:cNvPr>
          <p:cNvGraphicFramePr>
            <a:graphicFrameLocks noGrp="1"/>
          </p:cNvGraphicFramePr>
          <p:nvPr>
            <p:extLst>
              <p:ext uri="{D42A27DB-BD31-4B8C-83A1-F6EECF244321}">
                <p14:modId xmlns:p14="http://schemas.microsoft.com/office/powerpoint/2010/main" val="1711978850"/>
              </p:ext>
            </p:extLst>
          </p:nvPr>
        </p:nvGraphicFramePr>
        <p:xfrm>
          <a:off x="487680" y="2146258"/>
          <a:ext cx="11277013" cy="3951008"/>
        </p:xfrm>
        <a:graphic>
          <a:graphicData uri="http://schemas.openxmlformats.org/drawingml/2006/table">
            <a:tbl>
              <a:tblPr firstRow="1" bandRow="1">
                <a:tableStyleId>{5C22544A-7EE6-4342-B048-85BDC9FD1C3A}</a:tableStyleId>
              </a:tblPr>
              <a:tblGrid>
                <a:gridCol w="2856300">
                  <a:extLst>
                    <a:ext uri="{9D8B030D-6E8A-4147-A177-3AD203B41FA5}">
                      <a16:colId xmlns:a16="http://schemas.microsoft.com/office/drawing/2014/main" val="258446190"/>
                    </a:ext>
                  </a:extLst>
                </a:gridCol>
                <a:gridCol w="1202959">
                  <a:extLst>
                    <a:ext uri="{9D8B030D-6E8A-4147-A177-3AD203B41FA5}">
                      <a16:colId xmlns:a16="http://schemas.microsoft.com/office/drawing/2014/main" val="3130042248"/>
                    </a:ext>
                  </a:extLst>
                </a:gridCol>
                <a:gridCol w="1202959">
                  <a:extLst>
                    <a:ext uri="{9D8B030D-6E8A-4147-A177-3AD203B41FA5}">
                      <a16:colId xmlns:a16="http://schemas.microsoft.com/office/drawing/2014/main" val="1117324987"/>
                    </a:ext>
                  </a:extLst>
                </a:gridCol>
                <a:gridCol w="1202959">
                  <a:extLst>
                    <a:ext uri="{9D8B030D-6E8A-4147-A177-3AD203B41FA5}">
                      <a16:colId xmlns:a16="http://schemas.microsoft.com/office/drawing/2014/main" val="3628982536"/>
                    </a:ext>
                  </a:extLst>
                </a:gridCol>
                <a:gridCol w="1202959">
                  <a:extLst>
                    <a:ext uri="{9D8B030D-6E8A-4147-A177-3AD203B41FA5}">
                      <a16:colId xmlns:a16="http://schemas.microsoft.com/office/drawing/2014/main" val="3110811028"/>
                    </a:ext>
                  </a:extLst>
                </a:gridCol>
                <a:gridCol w="1202959">
                  <a:extLst>
                    <a:ext uri="{9D8B030D-6E8A-4147-A177-3AD203B41FA5}">
                      <a16:colId xmlns:a16="http://schemas.microsoft.com/office/drawing/2014/main" val="18458665"/>
                    </a:ext>
                  </a:extLst>
                </a:gridCol>
                <a:gridCol w="1202959">
                  <a:extLst>
                    <a:ext uri="{9D8B030D-6E8A-4147-A177-3AD203B41FA5}">
                      <a16:colId xmlns:a16="http://schemas.microsoft.com/office/drawing/2014/main" val="2281796095"/>
                    </a:ext>
                  </a:extLst>
                </a:gridCol>
                <a:gridCol w="1202959">
                  <a:extLst>
                    <a:ext uri="{9D8B030D-6E8A-4147-A177-3AD203B41FA5}">
                      <a16:colId xmlns:a16="http://schemas.microsoft.com/office/drawing/2014/main" val="3651256"/>
                    </a:ext>
                  </a:extLst>
                </a:gridCol>
              </a:tblGrid>
              <a:tr h="470188">
                <a:tc>
                  <a:txBody>
                    <a:bodyPr/>
                    <a:lstStyle/>
                    <a:p>
                      <a:r>
                        <a:rPr lang="en-GB" sz="1250" dirty="0" smtClean="0"/>
                        <a:t>Response</a:t>
                      </a:r>
                      <a:endParaRPr lang="en-GB" sz="12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OVERALL </a:t>
                      </a:r>
                    </a:p>
                    <a:p>
                      <a:pPr algn="ctr"/>
                      <a:r>
                        <a:rPr lang="en-GB" sz="125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250" b="1" kern="1200" dirty="0">
                          <a:solidFill>
                            <a:schemeClr val="lt1"/>
                          </a:solidFill>
                          <a:latin typeface="+mn-lt"/>
                          <a:ea typeface="+mn-ea"/>
                          <a:cs typeface="+mn-cs"/>
                        </a:rPr>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b="1" kern="1200" dirty="0">
                          <a:solidFill>
                            <a:schemeClr val="lt1"/>
                          </a:solidFill>
                          <a:latin typeface="+mn-lt"/>
                          <a:ea typeface="+mn-ea"/>
                          <a:cs typeface="+mn-cs"/>
                        </a:rPr>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16-29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30-44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45-59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50" dirty="0"/>
                        <a:t>60+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280596">
                <a:tc>
                  <a:txBody>
                    <a:bodyPr/>
                    <a:lstStyle/>
                    <a:p>
                      <a:r>
                        <a:rPr lang="en-GB" sz="1250" dirty="0"/>
                        <a:t>Over 75s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470188">
                <a:tc>
                  <a:txBody>
                    <a:bodyPr/>
                    <a:lstStyle/>
                    <a:p>
                      <a:r>
                        <a:rPr lang="en-GB" sz="1250" dirty="0"/>
                        <a:t>Disabled people/those with underlying health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470188">
                <a:tc>
                  <a:txBody>
                    <a:bodyPr/>
                    <a:lstStyle/>
                    <a:p>
                      <a:r>
                        <a:rPr lang="en-GB" sz="1250" dirty="0"/>
                        <a:t>Those with physical or mental ill-health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280596">
                <a:tc>
                  <a:txBody>
                    <a:bodyPr/>
                    <a:lstStyle/>
                    <a:p>
                      <a:r>
                        <a:rPr lang="en-GB" sz="1250" dirty="0"/>
                        <a:t>16-24s (Gen 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280596">
                <a:tc>
                  <a:txBody>
                    <a:bodyPr/>
                    <a:lstStyle/>
                    <a:p>
                      <a:r>
                        <a:rPr lang="en-GB" sz="1250" dirty="0"/>
                        <a:t>Under 16s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280596">
                <a:tc>
                  <a:txBody>
                    <a:bodyPr/>
                    <a:lstStyle/>
                    <a:p>
                      <a:r>
                        <a:rPr lang="en-GB" sz="1250" dirty="0"/>
                        <a:t>56-75s (baby boomers)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421024">
                <a:tc>
                  <a:txBody>
                    <a:bodyPr/>
                    <a:lstStyle/>
                    <a:p>
                      <a:r>
                        <a:rPr lang="en-GB" sz="1250" dirty="0"/>
                        <a:t>Minority ethnic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421024">
                <a:tc>
                  <a:txBody>
                    <a:bodyPr/>
                    <a:lstStyle/>
                    <a:p>
                      <a:r>
                        <a:rPr lang="en-GB" sz="1250" dirty="0"/>
                        <a:t>25-40s (millennials)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280596">
                <a:tc>
                  <a:txBody>
                    <a:bodyPr/>
                    <a:lstStyle/>
                    <a:p>
                      <a:r>
                        <a:rPr lang="en-GB" sz="1250" dirty="0"/>
                        <a:t>41-55s (Gen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280596">
                <a:tc>
                  <a:txBody>
                    <a:bodyPr/>
                    <a:lstStyle/>
                    <a:p>
                      <a:r>
                        <a:rPr lang="en-GB" sz="1250"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143443"/>
                  </a:ext>
                </a:extLst>
              </a:tr>
            </a:tbl>
          </a:graphicData>
        </a:graphic>
      </p:graphicFrame>
      <p:sp>
        <p:nvSpPr>
          <p:cNvPr id="31" name="Oval 30" descr="Dashed red circle to indicate that figure for male (56%) is significantly lower than female (69%).">
            <a:extLst>
              <a:ext uri="{FF2B5EF4-FFF2-40B4-BE49-F238E27FC236}">
                <a16:creationId xmlns:a16="http://schemas.microsoft.com/office/drawing/2014/main" id="{746FF737-9A26-4D90-872D-8F79755ECDAC}"/>
              </a:ext>
            </a:extLst>
          </p:cNvPr>
          <p:cNvSpPr/>
          <p:nvPr/>
        </p:nvSpPr>
        <p:spPr bwMode="gray">
          <a:xfrm>
            <a:off x="5003061" y="2612337"/>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2" name="Oval 51" descr="Solid red circle to indicate that figure for male (56%) is significantly lower than average (63%).">
            <a:extLst>
              <a:ext uri="{FF2B5EF4-FFF2-40B4-BE49-F238E27FC236}">
                <a16:creationId xmlns:a16="http://schemas.microsoft.com/office/drawing/2014/main" id="{FF6FFF41-C626-4AE5-970B-A5BF9A925DDE}"/>
              </a:ext>
            </a:extLst>
          </p:cNvPr>
          <p:cNvSpPr/>
          <p:nvPr/>
        </p:nvSpPr>
        <p:spPr bwMode="gray">
          <a:xfrm>
            <a:off x="4959320" y="2559661"/>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female (69%) is significantly higher than male (56%).">
            <a:extLst>
              <a:ext uri="{FF2B5EF4-FFF2-40B4-BE49-F238E27FC236}">
                <a16:creationId xmlns:a16="http://schemas.microsoft.com/office/drawing/2014/main" id="{B6BA96D2-C91D-44E3-8DE8-99B574E8BB3D}"/>
              </a:ext>
            </a:extLst>
          </p:cNvPr>
          <p:cNvSpPr/>
          <p:nvPr/>
        </p:nvSpPr>
        <p:spPr bwMode="gray">
          <a:xfrm>
            <a:off x="6204517" y="2602177"/>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3" name="Oval 52" descr="Solid green circle to indicate that figure for female (69%) is significantly higher than average (63%).">
            <a:extLst>
              <a:ext uri="{FF2B5EF4-FFF2-40B4-BE49-F238E27FC236}">
                <a16:creationId xmlns:a16="http://schemas.microsoft.com/office/drawing/2014/main" id="{D85E2E8D-A407-43A4-95D0-5139F1FA4A03}"/>
              </a:ext>
            </a:extLst>
          </p:cNvPr>
          <p:cNvSpPr/>
          <p:nvPr/>
        </p:nvSpPr>
        <p:spPr bwMode="gray">
          <a:xfrm>
            <a:off x="6161077" y="2548811"/>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3" name="Oval 92" descr="Dashed red circle to indicate that figure for male (24%) is significantly lower than female (37%).">
            <a:extLst>
              <a:ext uri="{FF2B5EF4-FFF2-40B4-BE49-F238E27FC236}">
                <a16:creationId xmlns:a16="http://schemas.microsoft.com/office/drawing/2014/main" id="{6262A9F3-95EB-41AA-A19A-DF34DDC2C1D5}"/>
              </a:ext>
            </a:extLst>
          </p:cNvPr>
          <p:cNvSpPr/>
          <p:nvPr/>
        </p:nvSpPr>
        <p:spPr bwMode="gray">
          <a:xfrm>
            <a:off x="5003061" y="3004040"/>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4" name="Oval 93" descr="Solid red circle to indicate that figure for male (24%) is significantly lower than average (31%).">
            <a:extLst>
              <a:ext uri="{FF2B5EF4-FFF2-40B4-BE49-F238E27FC236}">
                <a16:creationId xmlns:a16="http://schemas.microsoft.com/office/drawing/2014/main" id="{60695D38-4935-4048-A1AA-D950F2155F04}"/>
              </a:ext>
            </a:extLst>
          </p:cNvPr>
          <p:cNvSpPr/>
          <p:nvPr/>
        </p:nvSpPr>
        <p:spPr bwMode="gray">
          <a:xfrm>
            <a:off x="4959320" y="2965219"/>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2" name="Oval 91" descr="Dashed green circle to indicate that figure for female (37%) is significantly higher than male (24%).">
            <a:extLst>
              <a:ext uri="{FF2B5EF4-FFF2-40B4-BE49-F238E27FC236}">
                <a16:creationId xmlns:a16="http://schemas.microsoft.com/office/drawing/2014/main" id="{96775120-C5E5-4DF4-8F8D-69B315A5577C}"/>
              </a:ext>
            </a:extLst>
          </p:cNvPr>
          <p:cNvSpPr/>
          <p:nvPr/>
        </p:nvSpPr>
        <p:spPr bwMode="gray">
          <a:xfrm>
            <a:off x="6204517" y="2993880"/>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5" name="Oval 94" descr="Solid green circle to indicate that figure for female (37%) is significantly higher than average (31%).">
            <a:extLst>
              <a:ext uri="{FF2B5EF4-FFF2-40B4-BE49-F238E27FC236}">
                <a16:creationId xmlns:a16="http://schemas.microsoft.com/office/drawing/2014/main" id="{982A6091-D7B0-4CC9-9025-749FF9984DF0}"/>
              </a:ext>
            </a:extLst>
          </p:cNvPr>
          <p:cNvSpPr/>
          <p:nvPr/>
        </p:nvSpPr>
        <p:spPr bwMode="gray">
          <a:xfrm>
            <a:off x="6161077" y="2940514"/>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7" name="Oval 96" descr="Dashed red circle to indicate that figure for male (18%) is significantly lower than female (33%).">
            <a:extLst>
              <a:ext uri="{FF2B5EF4-FFF2-40B4-BE49-F238E27FC236}">
                <a16:creationId xmlns:a16="http://schemas.microsoft.com/office/drawing/2014/main" id="{79D626F6-DAB7-4399-9E8F-B3DA5A7DD095}"/>
              </a:ext>
            </a:extLst>
          </p:cNvPr>
          <p:cNvSpPr/>
          <p:nvPr/>
        </p:nvSpPr>
        <p:spPr bwMode="gray">
          <a:xfrm>
            <a:off x="5016916" y="3462046"/>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8" name="Oval 97" descr="Solid red circle to indicate that figure for male (18%) is significantly lower than average (26%).">
            <a:extLst>
              <a:ext uri="{FF2B5EF4-FFF2-40B4-BE49-F238E27FC236}">
                <a16:creationId xmlns:a16="http://schemas.microsoft.com/office/drawing/2014/main" id="{A035CE01-79E3-4E05-BA8E-511DDD054F7A}"/>
              </a:ext>
            </a:extLst>
          </p:cNvPr>
          <p:cNvSpPr/>
          <p:nvPr/>
        </p:nvSpPr>
        <p:spPr bwMode="gray">
          <a:xfrm>
            <a:off x="4982700" y="3413700"/>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6" name="Oval 95" descr="Dashed green circle to indicate that figure for female (33%) is significantly higher than male (18%).">
            <a:extLst>
              <a:ext uri="{FF2B5EF4-FFF2-40B4-BE49-F238E27FC236}">
                <a16:creationId xmlns:a16="http://schemas.microsoft.com/office/drawing/2014/main" id="{83D74229-EC10-4C9E-B465-C2641EB1E163}"/>
              </a:ext>
            </a:extLst>
          </p:cNvPr>
          <p:cNvSpPr/>
          <p:nvPr/>
        </p:nvSpPr>
        <p:spPr bwMode="gray">
          <a:xfrm>
            <a:off x="6204517" y="3451886"/>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9" name="Oval 98" descr="Solid green circle to indicate that figure for female (33%) is significantly higher than average (26%).">
            <a:extLst>
              <a:ext uri="{FF2B5EF4-FFF2-40B4-BE49-F238E27FC236}">
                <a16:creationId xmlns:a16="http://schemas.microsoft.com/office/drawing/2014/main" id="{B673E123-109D-4512-9236-3C3C5DD3D0AC}"/>
              </a:ext>
            </a:extLst>
          </p:cNvPr>
          <p:cNvSpPr/>
          <p:nvPr/>
        </p:nvSpPr>
        <p:spPr bwMode="gray">
          <a:xfrm>
            <a:off x="6161077" y="3410552"/>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1" name="Oval 100" descr="Dashed red circle to indicate that figure for male (18%) is significantly lower than female (29%).">
            <a:extLst>
              <a:ext uri="{FF2B5EF4-FFF2-40B4-BE49-F238E27FC236}">
                <a16:creationId xmlns:a16="http://schemas.microsoft.com/office/drawing/2014/main" id="{ADD494F3-CE4C-48FD-AE6A-466C6D187A85}"/>
              </a:ext>
            </a:extLst>
          </p:cNvPr>
          <p:cNvSpPr/>
          <p:nvPr/>
        </p:nvSpPr>
        <p:spPr bwMode="gray">
          <a:xfrm>
            <a:off x="5008256" y="3829678"/>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2" name="Oval 101" descr="Solid red circle to indicate that figure for male (18%) is significantly lower than average (24%).">
            <a:extLst>
              <a:ext uri="{FF2B5EF4-FFF2-40B4-BE49-F238E27FC236}">
                <a16:creationId xmlns:a16="http://schemas.microsoft.com/office/drawing/2014/main" id="{BC8D9944-E2CE-4E02-A578-4B60AE15B10E}"/>
              </a:ext>
            </a:extLst>
          </p:cNvPr>
          <p:cNvSpPr/>
          <p:nvPr/>
        </p:nvSpPr>
        <p:spPr bwMode="gray">
          <a:xfrm>
            <a:off x="4973175" y="3767477"/>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0" name="Oval 99" descr="Dashed green circle to indicate that figure for female (29%) is significantly higher than male (18%).">
            <a:extLst>
              <a:ext uri="{FF2B5EF4-FFF2-40B4-BE49-F238E27FC236}">
                <a16:creationId xmlns:a16="http://schemas.microsoft.com/office/drawing/2014/main" id="{B4AA9879-9C7A-4741-B74E-CCF843F169AE}"/>
              </a:ext>
            </a:extLst>
          </p:cNvPr>
          <p:cNvSpPr/>
          <p:nvPr/>
        </p:nvSpPr>
        <p:spPr bwMode="gray">
          <a:xfrm>
            <a:off x="6204517" y="3809993"/>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3" name="Oval 102" descr="Solid green circle to indicate that figure for female (29%) is significantly higher than average (24%).">
            <a:extLst>
              <a:ext uri="{FF2B5EF4-FFF2-40B4-BE49-F238E27FC236}">
                <a16:creationId xmlns:a16="http://schemas.microsoft.com/office/drawing/2014/main" id="{0722F15A-9CBA-4E40-B088-1FF3F2E5D01E}"/>
              </a:ext>
            </a:extLst>
          </p:cNvPr>
          <p:cNvSpPr/>
          <p:nvPr/>
        </p:nvSpPr>
        <p:spPr bwMode="gray">
          <a:xfrm>
            <a:off x="6161077" y="3756627"/>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4" name="Oval 103" descr="Dashed green circle to indicate that figure for female (28%) is significantly higher than male (17%).">
            <a:extLst>
              <a:ext uri="{FF2B5EF4-FFF2-40B4-BE49-F238E27FC236}">
                <a16:creationId xmlns:a16="http://schemas.microsoft.com/office/drawing/2014/main" id="{D363E49D-E623-4F84-B858-4B5060EB1AAB}"/>
              </a:ext>
            </a:extLst>
          </p:cNvPr>
          <p:cNvSpPr/>
          <p:nvPr/>
        </p:nvSpPr>
        <p:spPr bwMode="gray">
          <a:xfrm>
            <a:off x="6194992" y="4115533"/>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5" name="Oval 104" descr="Dashed red circle to indicate that figure for male (17%) is significantly lower than female (28%).">
            <a:extLst>
              <a:ext uri="{FF2B5EF4-FFF2-40B4-BE49-F238E27FC236}">
                <a16:creationId xmlns:a16="http://schemas.microsoft.com/office/drawing/2014/main" id="{76CD586A-F624-45FE-9335-9C54BFD42DD9}"/>
              </a:ext>
            </a:extLst>
          </p:cNvPr>
          <p:cNvSpPr/>
          <p:nvPr/>
        </p:nvSpPr>
        <p:spPr bwMode="gray">
          <a:xfrm>
            <a:off x="4998731" y="4125693"/>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6" name="Oval 105" descr="Solid red circle to indicate that figure for male (17%) is significantly lower than average (23%).">
            <a:extLst>
              <a:ext uri="{FF2B5EF4-FFF2-40B4-BE49-F238E27FC236}">
                <a16:creationId xmlns:a16="http://schemas.microsoft.com/office/drawing/2014/main" id="{0F4297CB-D620-463B-B853-45B7FE4D4984}"/>
              </a:ext>
            </a:extLst>
          </p:cNvPr>
          <p:cNvSpPr/>
          <p:nvPr/>
        </p:nvSpPr>
        <p:spPr bwMode="gray">
          <a:xfrm>
            <a:off x="4960054" y="4069941"/>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7" name="Oval 106" descr="Solid green circle to indicate that figure for female (28%) is significantly higher than average (23%).">
            <a:extLst>
              <a:ext uri="{FF2B5EF4-FFF2-40B4-BE49-F238E27FC236}">
                <a16:creationId xmlns:a16="http://schemas.microsoft.com/office/drawing/2014/main" id="{4C879289-1718-457D-9204-317EFEE1AB75}"/>
              </a:ext>
            </a:extLst>
          </p:cNvPr>
          <p:cNvSpPr/>
          <p:nvPr/>
        </p:nvSpPr>
        <p:spPr bwMode="gray">
          <a:xfrm>
            <a:off x="6151764" y="4073226"/>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0" name="Oval 109" descr="Solid red circle to indicate that figure for male (18%) is significantly lower than average (22%).">
            <a:extLst>
              <a:ext uri="{FF2B5EF4-FFF2-40B4-BE49-F238E27FC236}">
                <a16:creationId xmlns:a16="http://schemas.microsoft.com/office/drawing/2014/main" id="{1CCB6AC6-759E-4CE8-BEA8-2666C4530274}"/>
              </a:ext>
            </a:extLst>
          </p:cNvPr>
          <p:cNvSpPr/>
          <p:nvPr/>
        </p:nvSpPr>
        <p:spPr bwMode="gray">
          <a:xfrm>
            <a:off x="4964515" y="4366963"/>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3" name="Oval 112" descr="Dashed red circle to indicate that figure for male (9%) is significantly lower than female (21%).">
            <a:extLst>
              <a:ext uri="{FF2B5EF4-FFF2-40B4-BE49-F238E27FC236}">
                <a16:creationId xmlns:a16="http://schemas.microsoft.com/office/drawing/2014/main" id="{3F6DCA23-4787-4EBD-A5AE-9763C0B5F514}"/>
              </a:ext>
            </a:extLst>
          </p:cNvPr>
          <p:cNvSpPr/>
          <p:nvPr/>
        </p:nvSpPr>
        <p:spPr bwMode="gray">
          <a:xfrm>
            <a:off x="5008256" y="4769644"/>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4" name="Oval 113" descr="Solid red circle to indicate that figure for male (9%) is significantly lower than average (15%).">
            <a:extLst>
              <a:ext uri="{FF2B5EF4-FFF2-40B4-BE49-F238E27FC236}">
                <a16:creationId xmlns:a16="http://schemas.microsoft.com/office/drawing/2014/main" id="{39756A9D-322C-49BB-94A6-17AB76DDFCA2}"/>
              </a:ext>
            </a:extLst>
          </p:cNvPr>
          <p:cNvSpPr/>
          <p:nvPr/>
        </p:nvSpPr>
        <p:spPr bwMode="gray">
          <a:xfrm>
            <a:off x="4964515" y="4716968"/>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2" name="Oval 111" descr="Dashed green circle to indicate that figure for female (21%) is significantly higher than male (9%).">
            <a:extLst>
              <a:ext uri="{FF2B5EF4-FFF2-40B4-BE49-F238E27FC236}">
                <a16:creationId xmlns:a16="http://schemas.microsoft.com/office/drawing/2014/main" id="{68C5C743-0310-4CDF-94DB-055A28A1D480}"/>
              </a:ext>
            </a:extLst>
          </p:cNvPr>
          <p:cNvSpPr/>
          <p:nvPr/>
        </p:nvSpPr>
        <p:spPr bwMode="gray">
          <a:xfrm>
            <a:off x="6204517" y="4759484"/>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5" name="Oval 114" descr="Solid green circle to indicate that figure for female (21%) is significantly higher than average (15%).">
            <a:extLst>
              <a:ext uri="{FF2B5EF4-FFF2-40B4-BE49-F238E27FC236}">
                <a16:creationId xmlns:a16="http://schemas.microsoft.com/office/drawing/2014/main" id="{B08EF161-4EF4-4487-BF3E-3BAA5B315A97}"/>
              </a:ext>
            </a:extLst>
          </p:cNvPr>
          <p:cNvSpPr/>
          <p:nvPr/>
        </p:nvSpPr>
        <p:spPr bwMode="gray">
          <a:xfrm>
            <a:off x="6161077" y="4715643"/>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7" name="Oval 116" descr="Dashed red circle to indicate that figure for male (7%) is significantly lower than female (18%).">
            <a:extLst>
              <a:ext uri="{FF2B5EF4-FFF2-40B4-BE49-F238E27FC236}">
                <a16:creationId xmlns:a16="http://schemas.microsoft.com/office/drawing/2014/main" id="{644872E1-E9B4-433C-B008-C8DEE520D2B9}"/>
              </a:ext>
            </a:extLst>
          </p:cNvPr>
          <p:cNvSpPr/>
          <p:nvPr/>
        </p:nvSpPr>
        <p:spPr bwMode="gray">
          <a:xfrm>
            <a:off x="4998731" y="5185754"/>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8" name="Oval 117" descr="Solid red circle to indicate that figure for male (7%) is significantly lower than average (13%).">
            <a:extLst>
              <a:ext uri="{FF2B5EF4-FFF2-40B4-BE49-F238E27FC236}">
                <a16:creationId xmlns:a16="http://schemas.microsoft.com/office/drawing/2014/main" id="{512F0C4A-6C01-4FB1-8B07-B6D6D068682D}"/>
              </a:ext>
            </a:extLst>
          </p:cNvPr>
          <p:cNvSpPr/>
          <p:nvPr/>
        </p:nvSpPr>
        <p:spPr bwMode="gray">
          <a:xfrm>
            <a:off x="4964515" y="5133078"/>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6" name="Oval 115" descr="Dashed green circle to indicate that figure for female (18%) is significantly higher than male (7%).">
            <a:extLst>
              <a:ext uri="{FF2B5EF4-FFF2-40B4-BE49-F238E27FC236}">
                <a16:creationId xmlns:a16="http://schemas.microsoft.com/office/drawing/2014/main" id="{25C21848-9B73-4586-A9C7-E006A81211A2}"/>
              </a:ext>
            </a:extLst>
          </p:cNvPr>
          <p:cNvSpPr/>
          <p:nvPr/>
        </p:nvSpPr>
        <p:spPr bwMode="gray">
          <a:xfrm>
            <a:off x="6204517" y="5175594"/>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9" name="Oval 118" descr="Solid green circle to indicate that figure for female (18%) is significantly higher than average (13%).">
            <a:extLst>
              <a:ext uri="{FF2B5EF4-FFF2-40B4-BE49-F238E27FC236}">
                <a16:creationId xmlns:a16="http://schemas.microsoft.com/office/drawing/2014/main" id="{3FF13CEB-BF23-4A14-9C58-D29D2BCC2636}"/>
              </a:ext>
            </a:extLst>
          </p:cNvPr>
          <p:cNvSpPr/>
          <p:nvPr/>
        </p:nvSpPr>
        <p:spPr bwMode="gray">
          <a:xfrm>
            <a:off x="6161077" y="5122228"/>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1" name="Oval 120" descr="Dashed red circle to indicate that figure for male (8%) is significantly lower than female (16%).">
            <a:extLst>
              <a:ext uri="{FF2B5EF4-FFF2-40B4-BE49-F238E27FC236}">
                <a16:creationId xmlns:a16="http://schemas.microsoft.com/office/drawing/2014/main" id="{193CD14B-6C9B-4DA7-BF7A-51C2FF5BD43D}"/>
              </a:ext>
            </a:extLst>
          </p:cNvPr>
          <p:cNvSpPr/>
          <p:nvPr/>
        </p:nvSpPr>
        <p:spPr bwMode="gray">
          <a:xfrm>
            <a:off x="4998731" y="5546203"/>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2" name="Oval 121" descr="Solid red circle to indicate that figure for male (8%) is significantly lower than average (12%).">
            <a:extLst>
              <a:ext uri="{FF2B5EF4-FFF2-40B4-BE49-F238E27FC236}">
                <a16:creationId xmlns:a16="http://schemas.microsoft.com/office/drawing/2014/main" id="{CF5F45FA-04AD-436C-B787-2EAEBB6917AC}"/>
              </a:ext>
            </a:extLst>
          </p:cNvPr>
          <p:cNvSpPr/>
          <p:nvPr/>
        </p:nvSpPr>
        <p:spPr bwMode="gray">
          <a:xfrm>
            <a:off x="4954990" y="5493527"/>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0" name="Oval 119" descr="Dashed green circle to indicate that figure for female (16%) is significantly higher than male (8%).">
            <a:extLst>
              <a:ext uri="{FF2B5EF4-FFF2-40B4-BE49-F238E27FC236}">
                <a16:creationId xmlns:a16="http://schemas.microsoft.com/office/drawing/2014/main" id="{1C7CC3C2-2D5D-468C-BBE6-0DB4D72C926F}"/>
              </a:ext>
            </a:extLst>
          </p:cNvPr>
          <p:cNvSpPr/>
          <p:nvPr/>
        </p:nvSpPr>
        <p:spPr bwMode="gray">
          <a:xfrm>
            <a:off x="6204517" y="5536043"/>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3" name="Oval 122" descr="Solid green circle to indicate that figure for female (16%) is significantly higher than average (12%).">
            <a:extLst>
              <a:ext uri="{FF2B5EF4-FFF2-40B4-BE49-F238E27FC236}">
                <a16:creationId xmlns:a16="http://schemas.microsoft.com/office/drawing/2014/main" id="{596D84E6-DF67-4B05-9600-902B84021947}"/>
              </a:ext>
            </a:extLst>
          </p:cNvPr>
          <p:cNvSpPr/>
          <p:nvPr/>
        </p:nvSpPr>
        <p:spPr bwMode="gray">
          <a:xfrm>
            <a:off x="6161077" y="5482677"/>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5" name="Oval 124" descr="Dashed red circle to indicate that figure for male (5%) is significantly lower than female (18%).">
            <a:extLst>
              <a:ext uri="{FF2B5EF4-FFF2-40B4-BE49-F238E27FC236}">
                <a16:creationId xmlns:a16="http://schemas.microsoft.com/office/drawing/2014/main" id="{0198CAC6-98F3-4F6F-93F4-63EBEFCA836E}"/>
              </a:ext>
            </a:extLst>
          </p:cNvPr>
          <p:cNvSpPr/>
          <p:nvPr/>
        </p:nvSpPr>
        <p:spPr bwMode="gray">
          <a:xfrm>
            <a:off x="4989206" y="5828171"/>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6" name="Oval 125" descr="Solid red circle to indicate that figure for male (5%) is significantly lower than average (12%).">
            <a:extLst>
              <a:ext uri="{FF2B5EF4-FFF2-40B4-BE49-F238E27FC236}">
                <a16:creationId xmlns:a16="http://schemas.microsoft.com/office/drawing/2014/main" id="{4EF0AC20-7A2B-4402-B4FF-905543CE7B54}"/>
              </a:ext>
            </a:extLst>
          </p:cNvPr>
          <p:cNvSpPr/>
          <p:nvPr/>
        </p:nvSpPr>
        <p:spPr bwMode="gray">
          <a:xfrm>
            <a:off x="4954990" y="5785020"/>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4" name="Oval 123" descr="Dashed green circle to indicate that figure for female (18%) is significantly higher than male (5%).">
            <a:extLst>
              <a:ext uri="{FF2B5EF4-FFF2-40B4-BE49-F238E27FC236}">
                <a16:creationId xmlns:a16="http://schemas.microsoft.com/office/drawing/2014/main" id="{C62BD711-A76D-44BA-B8AE-009C2E894BDC}"/>
              </a:ext>
            </a:extLst>
          </p:cNvPr>
          <p:cNvSpPr/>
          <p:nvPr/>
        </p:nvSpPr>
        <p:spPr bwMode="gray">
          <a:xfrm>
            <a:off x="6204517" y="5818011"/>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7" name="Oval 126" descr="Solid green circle to indicate that figure for female (18%) is significantly higher than average (12%).">
            <a:extLst>
              <a:ext uri="{FF2B5EF4-FFF2-40B4-BE49-F238E27FC236}">
                <a16:creationId xmlns:a16="http://schemas.microsoft.com/office/drawing/2014/main" id="{098FF815-2E58-4156-95D4-FB43ACAF33C1}"/>
              </a:ext>
            </a:extLst>
          </p:cNvPr>
          <p:cNvSpPr/>
          <p:nvPr/>
        </p:nvSpPr>
        <p:spPr bwMode="gray">
          <a:xfrm>
            <a:off x="6161077" y="5774170"/>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5" name="Oval 134" descr="Dashed green circle to indicate that figure for 30-44 years (43%) is significantly higher than 60+ years (19%).">
            <a:extLst>
              <a:ext uri="{FF2B5EF4-FFF2-40B4-BE49-F238E27FC236}">
                <a16:creationId xmlns:a16="http://schemas.microsoft.com/office/drawing/2014/main" id="{15DFD51A-8AC6-4CD5-92BA-22BBDE5717DC}"/>
              </a:ext>
            </a:extLst>
          </p:cNvPr>
          <p:cNvSpPr/>
          <p:nvPr/>
        </p:nvSpPr>
        <p:spPr bwMode="gray">
          <a:xfrm>
            <a:off x="8610718" y="3009241"/>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6" name="Oval 135" descr="Solid green circle to indicate that figure for 30-44 years (43%) is significantly higher than average (31%).">
            <a:extLst>
              <a:ext uri="{FF2B5EF4-FFF2-40B4-BE49-F238E27FC236}">
                <a16:creationId xmlns:a16="http://schemas.microsoft.com/office/drawing/2014/main" id="{A723A9A3-C9AA-44F5-B528-66F47AFD3DEF}"/>
              </a:ext>
            </a:extLst>
          </p:cNvPr>
          <p:cNvSpPr/>
          <p:nvPr/>
        </p:nvSpPr>
        <p:spPr bwMode="gray">
          <a:xfrm>
            <a:off x="8567278" y="2955875"/>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7" name="Oval 136" descr="Dashed red circle to indicate that figure for 60+ years (19%) is significantly lower than 30-44 years (43%).">
            <a:extLst>
              <a:ext uri="{FF2B5EF4-FFF2-40B4-BE49-F238E27FC236}">
                <a16:creationId xmlns:a16="http://schemas.microsoft.com/office/drawing/2014/main" id="{8459DD45-D998-4A81-BC07-8A189ED5395A}"/>
              </a:ext>
            </a:extLst>
          </p:cNvPr>
          <p:cNvSpPr/>
          <p:nvPr/>
        </p:nvSpPr>
        <p:spPr bwMode="gray">
          <a:xfrm>
            <a:off x="11011243" y="2993080"/>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8" name="Oval 137" descr="Solid red circle to indicate that figure for 60+ years (19%) is significantly lower than average (31%).">
            <a:extLst>
              <a:ext uri="{FF2B5EF4-FFF2-40B4-BE49-F238E27FC236}">
                <a16:creationId xmlns:a16="http://schemas.microsoft.com/office/drawing/2014/main" id="{75CE3986-C346-4AE3-A739-C9B58116A9E8}"/>
              </a:ext>
            </a:extLst>
          </p:cNvPr>
          <p:cNvSpPr/>
          <p:nvPr/>
        </p:nvSpPr>
        <p:spPr bwMode="gray">
          <a:xfrm>
            <a:off x="10967502" y="2952436"/>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5" name="Oval 144" descr="Dashed green circle to indicate that figure for 16-29 years (28%) is significantly higher than 60+ years (16%).">
            <a:extLst>
              <a:ext uri="{FF2B5EF4-FFF2-40B4-BE49-F238E27FC236}">
                <a16:creationId xmlns:a16="http://schemas.microsoft.com/office/drawing/2014/main" id="{985919CC-19C3-421D-AD89-3A260665AA3B}"/>
              </a:ext>
            </a:extLst>
          </p:cNvPr>
          <p:cNvSpPr/>
          <p:nvPr/>
        </p:nvSpPr>
        <p:spPr bwMode="gray">
          <a:xfrm>
            <a:off x="7402364" y="3459515"/>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1" name="Oval 140" descr="Dashed green circle to indicate that figure for 30-44 years (34%) is significantly higher than 60+ years (16%).">
            <a:extLst>
              <a:ext uri="{FF2B5EF4-FFF2-40B4-BE49-F238E27FC236}">
                <a16:creationId xmlns:a16="http://schemas.microsoft.com/office/drawing/2014/main" id="{51D7AD3E-6A78-492B-A22C-18A7F6FA680C}"/>
              </a:ext>
            </a:extLst>
          </p:cNvPr>
          <p:cNvSpPr/>
          <p:nvPr/>
        </p:nvSpPr>
        <p:spPr bwMode="gray">
          <a:xfrm>
            <a:off x="8618866" y="3467291"/>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2" name="Oval 141" descr="Solid green circle to indicate that figure for 30-44 years (34%) is significantly higher than average (26%).">
            <a:extLst>
              <a:ext uri="{FF2B5EF4-FFF2-40B4-BE49-F238E27FC236}">
                <a16:creationId xmlns:a16="http://schemas.microsoft.com/office/drawing/2014/main" id="{B8F177BE-E218-41DB-A10D-E73B3B6B7651}"/>
              </a:ext>
            </a:extLst>
          </p:cNvPr>
          <p:cNvSpPr/>
          <p:nvPr/>
        </p:nvSpPr>
        <p:spPr bwMode="gray">
          <a:xfrm>
            <a:off x="8575426" y="3413925"/>
            <a:ext cx="365443" cy="365443"/>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3" name="Oval 142" descr="Dashed red circle to indicate that figure for 60+ years (16%) is significantly lower than 16-29 years (28%) and 30-44 years (34%).">
            <a:extLst>
              <a:ext uri="{FF2B5EF4-FFF2-40B4-BE49-F238E27FC236}">
                <a16:creationId xmlns:a16="http://schemas.microsoft.com/office/drawing/2014/main" id="{EF258BFC-EBB5-4242-B4BA-5927B02E11E1}"/>
              </a:ext>
            </a:extLst>
          </p:cNvPr>
          <p:cNvSpPr/>
          <p:nvPr/>
        </p:nvSpPr>
        <p:spPr bwMode="gray">
          <a:xfrm>
            <a:off x="11016271" y="3473273"/>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4" name="Oval 143" descr="Solid red circle to indicate that figure for 60+ years (16%) is significantly lower than average (26%).">
            <a:extLst>
              <a:ext uri="{FF2B5EF4-FFF2-40B4-BE49-F238E27FC236}">
                <a16:creationId xmlns:a16="http://schemas.microsoft.com/office/drawing/2014/main" id="{CA35B6C0-7785-494E-8CEE-88D54B7A122E}"/>
              </a:ext>
            </a:extLst>
          </p:cNvPr>
          <p:cNvSpPr/>
          <p:nvPr/>
        </p:nvSpPr>
        <p:spPr bwMode="gray">
          <a:xfrm>
            <a:off x="10972530" y="3432629"/>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6" name="Oval 145" descr="Dashed green circle to indicate that figure for 30-44 years (28%) is significantly higher than 60+ years (16%).">
            <a:extLst>
              <a:ext uri="{FF2B5EF4-FFF2-40B4-BE49-F238E27FC236}">
                <a16:creationId xmlns:a16="http://schemas.microsoft.com/office/drawing/2014/main" id="{9A920006-294F-4151-AFEF-E6697E3A773E}"/>
              </a:ext>
            </a:extLst>
          </p:cNvPr>
          <p:cNvSpPr/>
          <p:nvPr/>
        </p:nvSpPr>
        <p:spPr bwMode="gray">
          <a:xfrm>
            <a:off x="8610718" y="4125693"/>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7" name="Oval 146" descr="Dashed red circle to indicate that figure for 60+ years (16%) is significantly lower than 30-44 years (28%).">
            <a:extLst>
              <a:ext uri="{FF2B5EF4-FFF2-40B4-BE49-F238E27FC236}">
                <a16:creationId xmlns:a16="http://schemas.microsoft.com/office/drawing/2014/main" id="{50AB95E0-BB80-4574-8A8B-F0E17F175480}"/>
              </a:ext>
            </a:extLst>
          </p:cNvPr>
          <p:cNvSpPr/>
          <p:nvPr/>
        </p:nvSpPr>
        <p:spPr bwMode="gray">
          <a:xfrm>
            <a:off x="11023274" y="4125693"/>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3" name="Oval 132" descr="Solid red circle to indicate that figure for 60+ years (16%) is significantly lower than average (23%).">
            <a:extLst>
              <a:ext uri="{FF2B5EF4-FFF2-40B4-BE49-F238E27FC236}">
                <a16:creationId xmlns:a16="http://schemas.microsoft.com/office/drawing/2014/main" id="{3A01F5BF-5549-4C9C-8E96-DF2835D28888}"/>
              </a:ext>
            </a:extLst>
          </p:cNvPr>
          <p:cNvSpPr/>
          <p:nvPr/>
        </p:nvSpPr>
        <p:spPr bwMode="gray">
          <a:xfrm>
            <a:off x="10979403" y="4081973"/>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9" name="Oval 148" descr="Dashed green circle to indicate that figure for 30-44 years (19%) is significantly higher than 60+ years (10%).">
            <a:extLst>
              <a:ext uri="{FF2B5EF4-FFF2-40B4-BE49-F238E27FC236}">
                <a16:creationId xmlns:a16="http://schemas.microsoft.com/office/drawing/2014/main" id="{5E4B7761-B8B0-4FFE-A8FB-0331B0D8EE79}"/>
              </a:ext>
            </a:extLst>
          </p:cNvPr>
          <p:cNvSpPr/>
          <p:nvPr/>
        </p:nvSpPr>
        <p:spPr bwMode="gray">
          <a:xfrm>
            <a:off x="8634165" y="4769644"/>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8" name="Oval 147" descr="Dashed red circle to indicate that figure for 60+ years (10%) is significantly lower than 30-44 years (19%).">
            <a:extLst>
              <a:ext uri="{FF2B5EF4-FFF2-40B4-BE49-F238E27FC236}">
                <a16:creationId xmlns:a16="http://schemas.microsoft.com/office/drawing/2014/main" id="{7D3F7390-8EAC-4D96-A105-03B5512755AE}"/>
              </a:ext>
            </a:extLst>
          </p:cNvPr>
          <p:cNvSpPr/>
          <p:nvPr/>
        </p:nvSpPr>
        <p:spPr bwMode="gray">
          <a:xfrm>
            <a:off x="11032247" y="4759483"/>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0" name="Oval 149" descr="Dashed green circle to indicate that figure for 16-29 years (17%) is significantly higher than 60+ years (7%).">
            <a:extLst>
              <a:ext uri="{FF2B5EF4-FFF2-40B4-BE49-F238E27FC236}">
                <a16:creationId xmlns:a16="http://schemas.microsoft.com/office/drawing/2014/main" id="{94C289A4-7834-4945-B2EF-8189199DB43C}"/>
              </a:ext>
            </a:extLst>
          </p:cNvPr>
          <p:cNvSpPr/>
          <p:nvPr/>
        </p:nvSpPr>
        <p:spPr bwMode="gray">
          <a:xfrm>
            <a:off x="7409838" y="5802200"/>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1" name="Oval 150" descr="Dashed green circle to indicate that figure for 30-44 years (15%) is significantly higher than 60+ years (7%).">
            <a:extLst>
              <a:ext uri="{FF2B5EF4-FFF2-40B4-BE49-F238E27FC236}">
                <a16:creationId xmlns:a16="http://schemas.microsoft.com/office/drawing/2014/main" id="{7313B18D-1392-4AD5-95DB-337B387590BB}"/>
              </a:ext>
            </a:extLst>
          </p:cNvPr>
          <p:cNvSpPr/>
          <p:nvPr/>
        </p:nvSpPr>
        <p:spPr bwMode="gray">
          <a:xfrm>
            <a:off x="8610718" y="5793167"/>
            <a:ext cx="274261" cy="27426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4" name="Oval 133" descr="Solid red circle to indicate that figure for 60+ years (7%) is significantly lower than average (12%).">
            <a:extLst>
              <a:ext uri="{FF2B5EF4-FFF2-40B4-BE49-F238E27FC236}">
                <a16:creationId xmlns:a16="http://schemas.microsoft.com/office/drawing/2014/main" id="{C9F8DB0D-CC40-4164-92D2-6029E9FC00B7}"/>
              </a:ext>
            </a:extLst>
          </p:cNvPr>
          <p:cNvSpPr/>
          <p:nvPr/>
        </p:nvSpPr>
        <p:spPr bwMode="gray">
          <a:xfrm>
            <a:off x="10979402" y="5749021"/>
            <a:ext cx="365443" cy="3654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2" name="Oval 151" descr="Dashed red circle to indicate that figure for 60+ years (7%) is significantly lower than 16-29 years (17%) and 30-44 years (15%).">
            <a:extLst>
              <a:ext uri="{FF2B5EF4-FFF2-40B4-BE49-F238E27FC236}">
                <a16:creationId xmlns:a16="http://schemas.microsoft.com/office/drawing/2014/main" id="{B9BC3FC5-5750-495D-87A0-C7C82991AF0C}"/>
              </a:ext>
            </a:extLst>
          </p:cNvPr>
          <p:cNvSpPr/>
          <p:nvPr/>
        </p:nvSpPr>
        <p:spPr bwMode="gray">
          <a:xfrm>
            <a:off x="11022631" y="5802757"/>
            <a:ext cx="274261" cy="27426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 *Multiple response question | Gender base (male=240, female=260), age base (16-29=125, 30-44=130, 45-59=120, 60+=125)</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27</a:t>
            </a:fld>
            <a:r>
              <a:rPr lang="en-GB" dirty="0"/>
              <a:t>  </a:t>
            </a:r>
          </a:p>
        </p:txBody>
      </p:sp>
    </p:spTree>
    <p:extLst>
      <p:ext uri="{BB962C8B-B14F-4D97-AF65-F5344CB8AC3E}">
        <p14:creationId xmlns:p14="http://schemas.microsoft.com/office/powerpoint/2010/main" val="339391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(2c)</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86720" y="899198"/>
            <a:ext cx="9196776" cy="646331"/>
          </a:xfrm>
        </p:spPr>
        <p:txBody>
          <a:bodyPr/>
          <a:lstStyle/>
          <a:p>
            <a:r>
              <a:rPr lang="en-GB" sz="1400" dirty="0" smtClean="0"/>
              <a:t>Thinking </a:t>
            </a:r>
            <a:r>
              <a:rPr lang="en-GB" sz="1400" dirty="0"/>
              <a:t>of the broader potential effects of COVID-19, which groups of people in Northern Ireland, if any, do you think the COVID-19 global pandemic has had a more negative impact on?* </a:t>
            </a:r>
            <a:r>
              <a:rPr lang="en-GB" sz="1400" dirty="0">
                <a:solidFill>
                  <a:schemeClr val="accent1"/>
                </a:solidFill>
              </a:rPr>
              <a:t>Top 10 responses by disability, sexual orientation and political position (%)</a:t>
            </a:r>
            <a:endParaRPr lang="en-GB" sz="1400" dirty="0">
              <a:solidFill>
                <a:schemeClr val="accent1"/>
              </a:solidFill>
              <a:highlight>
                <a:srgbClr val="FFFF00"/>
              </a:highlight>
            </a:endParaRPr>
          </a:p>
        </p:txBody>
      </p:sp>
      <p:grpSp>
        <p:nvGrpSpPr>
          <p:cNvPr id="27" name="Group 26" descr="Key to explain the indicators of statistically significant differences presented in the bar chart.">
            <a:extLst>
              <a:ext uri="{FF2B5EF4-FFF2-40B4-BE49-F238E27FC236}">
                <a16:creationId xmlns:a16="http://schemas.microsoft.com/office/drawing/2014/main" id="{6B0A266B-57A0-47AA-9A51-F3F62E3141FB}"/>
              </a:ext>
            </a:extLst>
          </p:cNvPr>
          <p:cNvGrpSpPr/>
          <p:nvPr/>
        </p:nvGrpSpPr>
        <p:grpSpPr>
          <a:xfrm>
            <a:off x="9683496" y="86657"/>
            <a:ext cx="2383539" cy="1492289"/>
            <a:chOff x="9723254" y="95222"/>
            <a:chExt cx="2383539" cy="1492289"/>
          </a:xfrm>
        </p:grpSpPr>
        <p:sp>
          <p:nvSpPr>
            <p:cNvPr id="28" name="Rectangle 27">
              <a:extLst>
                <a:ext uri="{FF2B5EF4-FFF2-40B4-BE49-F238E27FC236}">
                  <a16:creationId xmlns:a16="http://schemas.microsoft.com/office/drawing/2014/main" id="{45941F35-BB2F-43C1-A006-59434873274C}"/>
                </a:ext>
              </a:extLst>
            </p:cNvPr>
            <p:cNvSpPr/>
            <p:nvPr/>
          </p:nvSpPr>
          <p:spPr>
            <a:xfrm>
              <a:off x="9723254" y="95222"/>
              <a:ext cx="2383539" cy="149228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6" name="TextBox 35">
              <a:extLst>
                <a:ext uri="{FF2B5EF4-FFF2-40B4-BE49-F238E27FC236}">
                  <a16:creationId xmlns:a16="http://schemas.microsoft.com/office/drawing/2014/main" id="{A25CA577-5093-4D93-9E94-CBF943CD0C34}"/>
                </a:ext>
              </a:extLst>
            </p:cNvPr>
            <p:cNvSpPr txBox="1"/>
            <p:nvPr/>
          </p:nvSpPr>
          <p:spPr>
            <a:xfrm>
              <a:off x="10153023" y="107758"/>
              <a:ext cx="407774" cy="156133"/>
            </a:xfrm>
            <a:prstGeom prst="rect">
              <a:avLst/>
            </a:prstGeom>
            <a:noFill/>
          </p:spPr>
          <p:txBody>
            <a:bodyPr wrap="square" lIns="0" tIns="0" rIns="0" bIns="0" rtlCol="0">
              <a:spAutoFit/>
            </a:bodyPr>
            <a:lstStyle/>
            <a:p>
              <a:pPr algn="l">
                <a:lnSpc>
                  <a:spcPct val="110000"/>
                </a:lnSpc>
                <a:spcBef>
                  <a:spcPts val="400"/>
                </a:spcBef>
                <a:spcAft>
                  <a:spcPts val="400"/>
                </a:spcAft>
              </a:pPr>
              <a:r>
                <a:rPr lang="en-GB" sz="1000" b="1" dirty="0"/>
                <a:t>KEY</a:t>
              </a:r>
            </a:p>
          </p:txBody>
        </p:sp>
        <p:sp>
          <p:nvSpPr>
            <p:cNvPr id="37" name="Oval 36" descr="Solid red circle to indicate that figure for Armagh (29%) is significantly lower than average (29%).">
              <a:extLst>
                <a:ext uri="{FF2B5EF4-FFF2-40B4-BE49-F238E27FC236}">
                  <a16:creationId xmlns:a16="http://schemas.microsoft.com/office/drawing/2014/main" id="{A7ED0EF9-BE31-4179-9E4F-532FB89A8F53}"/>
                </a:ext>
              </a:extLst>
            </p:cNvPr>
            <p:cNvSpPr/>
            <p:nvPr/>
          </p:nvSpPr>
          <p:spPr bwMode="gray">
            <a:xfrm>
              <a:off x="9836120" y="526731"/>
              <a:ext cx="229403" cy="22940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400" dirty="0">
                <a:solidFill>
                  <a:schemeClr val="bg1"/>
                </a:solidFill>
              </a:endParaRPr>
            </a:p>
          </p:txBody>
        </p:sp>
        <p:sp>
          <p:nvSpPr>
            <p:cNvPr id="38" name="Oval 37" descr="Dashed red circle to indicate that figure for Armagh (29%) is significantly lower than Belfast and Greater Belfast (53% respectively) and Tyrone/Fermanagh (65%).">
              <a:extLst>
                <a:ext uri="{FF2B5EF4-FFF2-40B4-BE49-F238E27FC236}">
                  <a16:creationId xmlns:a16="http://schemas.microsoft.com/office/drawing/2014/main" id="{875924B0-0CCA-4897-9363-A49BB49AB7D6}"/>
                </a:ext>
              </a:extLst>
            </p:cNvPr>
            <p:cNvSpPr/>
            <p:nvPr/>
          </p:nvSpPr>
          <p:spPr bwMode="gray">
            <a:xfrm>
              <a:off x="9836120" y="1075049"/>
              <a:ext cx="229403" cy="22940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400" dirty="0">
                <a:solidFill>
                  <a:schemeClr val="bg1"/>
                </a:solidFill>
              </a:endParaRPr>
            </a:p>
          </p:txBody>
        </p:sp>
        <p:sp>
          <p:nvSpPr>
            <p:cNvPr id="39" name="Oval 38" descr="Solid green circle to indicate that figure for Greater Belfast (53%) is significantly higher than the average (45%).">
              <a:extLst>
                <a:ext uri="{FF2B5EF4-FFF2-40B4-BE49-F238E27FC236}">
                  <a16:creationId xmlns:a16="http://schemas.microsoft.com/office/drawing/2014/main" id="{B87AC6B9-F64B-413E-9E28-B212FF4038ED}"/>
                </a:ext>
              </a:extLst>
            </p:cNvPr>
            <p:cNvSpPr/>
            <p:nvPr/>
          </p:nvSpPr>
          <p:spPr bwMode="gray">
            <a:xfrm>
              <a:off x="9831458" y="263515"/>
              <a:ext cx="238727" cy="238727"/>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400" dirty="0">
                <a:solidFill>
                  <a:schemeClr val="bg1"/>
                </a:solidFill>
              </a:endParaRPr>
            </a:p>
          </p:txBody>
        </p:sp>
        <p:sp>
          <p:nvSpPr>
            <p:cNvPr id="40" name="Oval 39" descr="Dashed green circle to indicate that figure for Greater Belfast (53%) is significantly higher than Armagh (29%).">
              <a:extLst>
                <a:ext uri="{FF2B5EF4-FFF2-40B4-BE49-F238E27FC236}">
                  <a16:creationId xmlns:a16="http://schemas.microsoft.com/office/drawing/2014/main" id="{24C85ED8-8DBA-483B-8515-77FD157F8A29}"/>
                </a:ext>
              </a:extLst>
            </p:cNvPr>
            <p:cNvSpPr/>
            <p:nvPr/>
          </p:nvSpPr>
          <p:spPr bwMode="gray">
            <a:xfrm>
              <a:off x="9836120" y="791992"/>
              <a:ext cx="229403" cy="229403"/>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1400" dirty="0">
                <a:solidFill>
                  <a:schemeClr val="bg1"/>
                </a:solidFill>
              </a:endParaRPr>
            </a:p>
          </p:txBody>
        </p:sp>
        <p:sp>
          <p:nvSpPr>
            <p:cNvPr id="41" name="Text Placeholder 2">
              <a:extLst>
                <a:ext uri="{FF2B5EF4-FFF2-40B4-BE49-F238E27FC236}">
                  <a16:creationId xmlns:a16="http://schemas.microsoft.com/office/drawing/2014/main" id="{B4A1F0A5-B0ED-452F-B99A-1F2C47242607}"/>
                </a:ext>
              </a:extLst>
            </p:cNvPr>
            <p:cNvSpPr txBox="1">
              <a:spLocks/>
            </p:cNvSpPr>
            <p:nvPr/>
          </p:nvSpPr>
          <p:spPr>
            <a:xfrm>
              <a:off x="10153023" y="296959"/>
              <a:ext cx="1880618" cy="153888"/>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b="0" dirty="0">
                  <a:solidFill>
                    <a:schemeClr val="tx1"/>
                  </a:solidFill>
                </a:rPr>
                <a:t>Significantly higher than average</a:t>
              </a:r>
            </a:p>
          </p:txBody>
        </p:sp>
        <p:sp>
          <p:nvSpPr>
            <p:cNvPr id="42" name="Text Placeholder 2">
              <a:extLst>
                <a:ext uri="{FF2B5EF4-FFF2-40B4-BE49-F238E27FC236}">
                  <a16:creationId xmlns:a16="http://schemas.microsoft.com/office/drawing/2014/main" id="{7574C47E-978C-4977-A962-9234212FC0D4}"/>
                </a:ext>
              </a:extLst>
            </p:cNvPr>
            <p:cNvSpPr txBox="1">
              <a:spLocks/>
            </p:cNvSpPr>
            <p:nvPr/>
          </p:nvSpPr>
          <p:spPr>
            <a:xfrm>
              <a:off x="10153023" y="578149"/>
              <a:ext cx="1782807" cy="153888"/>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b="0" dirty="0">
                  <a:solidFill>
                    <a:schemeClr val="tx1"/>
                  </a:solidFill>
                </a:rPr>
                <a:t>Significantly lower than average</a:t>
              </a:r>
            </a:p>
          </p:txBody>
        </p:sp>
        <p:sp>
          <p:nvSpPr>
            <p:cNvPr id="43" name="Text Placeholder 2">
              <a:extLst>
                <a:ext uri="{FF2B5EF4-FFF2-40B4-BE49-F238E27FC236}">
                  <a16:creationId xmlns:a16="http://schemas.microsoft.com/office/drawing/2014/main" id="{792B26B0-6A50-4AAA-84B1-B67AC1D242E0}"/>
                </a:ext>
              </a:extLst>
            </p:cNvPr>
            <p:cNvSpPr txBox="1">
              <a:spLocks/>
            </p:cNvSpPr>
            <p:nvPr/>
          </p:nvSpPr>
          <p:spPr>
            <a:xfrm>
              <a:off x="10153023" y="852334"/>
              <a:ext cx="1953770" cy="153888"/>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b="0" dirty="0">
                  <a:solidFill>
                    <a:schemeClr val="tx1"/>
                  </a:solidFill>
                </a:rPr>
                <a:t>Significantly higher than subgroup</a:t>
              </a:r>
            </a:p>
          </p:txBody>
        </p:sp>
        <p:sp>
          <p:nvSpPr>
            <p:cNvPr id="44" name="Text Placeholder 2">
              <a:extLst>
                <a:ext uri="{FF2B5EF4-FFF2-40B4-BE49-F238E27FC236}">
                  <a16:creationId xmlns:a16="http://schemas.microsoft.com/office/drawing/2014/main" id="{9DC2B2DD-A5AE-4559-B497-F7B0B33E2F49}"/>
                </a:ext>
              </a:extLst>
            </p:cNvPr>
            <p:cNvSpPr txBox="1">
              <a:spLocks/>
            </p:cNvSpPr>
            <p:nvPr/>
          </p:nvSpPr>
          <p:spPr>
            <a:xfrm>
              <a:off x="10153023" y="1110476"/>
              <a:ext cx="1953769" cy="153888"/>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b="0" dirty="0">
                  <a:solidFill>
                    <a:schemeClr val="tx1"/>
                  </a:solidFill>
                </a:rPr>
                <a:t>Significantly lower than subgroup</a:t>
              </a:r>
            </a:p>
          </p:txBody>
        </p:sp>
      </p:grpSp>
      <p:graphicFrame>
        <p:nvGraphicFramePr>
          <p:cNvPr id="9" name="Table 6" descr="Table showing the significiant differences over time." title="Thinking of the broader potential effects of COVID-19, which groups of people in Northern Ireland, if any, do you think the COVID-19 global pandemic has had a more negative impact on?* Top 10 responses by disability, sexual orientation and political position (%)">
            <a:extLst>
              <a:ext uri="{FF2B5EF4-FFF2-40B4-BE49-F238E27FC236}">
                <a16:creationId xmlns:a16="http://schemas.microsoft.com/office/drawing/2014/main" id="{1E14ABA0-513B-4845-8C64-061074190C79}"/>
              </a:ext>
            </a:extLst>
          </p:cNvPr>
          <p:cNvGraphicFramePr>
            <a:graphicFrameLocks noGrp="1"/>
          </p:cNvGraphicFramePr>
          <p:nvPr>
            <p:extLst>
              <p:ext uri="{D42A27DB-BD31-4B8C-83A1-F6EECF244321}">
                <p14:modId xmlns:p14="http://schemas.microsoft.com/office/powerpoint/2010/main" val="381616959"/>
              </p:ext>
            </p:extLst>
          </p:nvPr>
        </p:nvGraphicFramePr>
        <p:xfrm>
          <a:off x="567422" y="1738953"/>
          <a:ext cx="11141879" cy="4237518"/>
        </p:xfrm>
        <a:graphic>
          <a:graphicData uri="http://schemas.openxmlformats.org/drawingml/2006/table">
            <a:tbl>
              <a:tblPr firstRow="1" bandRow="1">
                <a:tableStyleId>{5C22544A-7EE6-4342-B048-85BDC9FD1C3A}</a:tableStyleId>
              </a:tblPr>
              <a:tblGrid>
                <a:gridCol w="2461960">
                  <a:extLst>
                    <a:ext uri="{9D8B030D-6E8A-4147-A177-3AD203B41FA5}">
                      <a16:colId xmlns:a16="http://schemas.microsoft.com/office/drawing/2014/main" val="258446190"/>
                    </a:ext>
                  </a:extLst>
                </a:gridCol>
                <a:gridCol w="1036530">
                  <a:extLst>
                    <a:ext uri="{9D8B030D-6E8A-4147-A177-3AD203B41FA5}">
                      <a16:colId xmlns:a16="http://schemas.microsoft.com/office/drawing/2014/main" val="3130042248"/>
                    </a:ext>
                  </a:extLst>
                </a:gridCol>
                <a:gridCol w="1036530">
                  <a:extLst>
                    <a:ext uri="{9D8B030D-6E8A-4147-A177-3AD203B41FA5}">
                      <a16:colId xmlns:a16="http://schemas.microsoft.com/office/drawing/2014/main" val="3110811028"/>
                    </a:ext>
                  </a:extLst>
                </a:gridCol>
                <a:gridCol w="1036530">
                  <a:extLst>
                    <a:ext uri="{9D8B030D-6E8A-4147-A177-3AD203B41FA5}">
                      <a16:colId xmlns:a16="http://schemas.microsoft.com/office/drawing/2014/main" val="18458665"/>
                    </a:ext>
                  </a:extLst>
                </a:gridCol>
                <a:gridCol w="1036530">
                  <a:extLst>
                    <a:ext uri="{9D8B030D-6E8A-4147-A177-3AD203B41FA5}">
                      <a16:colId xmlns:a16="http://schemas.microsoft.com/office/drawing/2014/main" val="2281796095"/>
                    </a:ext>
                  </a:extLst>
                </a:gridCol>
                <a:gridCol w="1036530">
                  <a:extLst>
                    <a:ext uri="{9D8B030D-6E8A-4147-A177-3AD203B41FA5}">
                      <a16:colId xmlns:a16="http://schemas.microsoft.com/office/drawing/2014/main" val="3651256"/>
                    </a:ext>
                  </a:extLst>
                </a:gridCol>
                <a:gridCol w="1036530">
                  <a:extLst>
                    <a:ext uri="{9D8B030D-6E8A-4147-A177-3AD203B41FA5}">
                      <a16:colId xmlns:a16="http://schemas.microsoft.com/office/drawing/2014/main" val="3515510813"/>
                    </a:ext>
                  </a:extLst>
                </a:gridCol>
                <a:gridCol w="1166499">
                  <a:extLst>
                    <a:ext uri="{9D8B030D-6E8A-4147-A177-3AD203B41FA5}">
                      <a16:colId xmlns:a16="http://schemas.microsoft.com/office/drawing/2014/main" val="1403829532"/>
                    </a:ext>
                  </a:extLst>
                </a:gridCol>
                <a:gridCol w="1294240">
                  <a:extLst>
                    <a:ext uri="{9D8B030D-6E8A-4147-A177-3AD203B41FA5}">
                      <a16:colId xmlns:a16="http://schemas.microsoft.com/office/drawing/2014/main" val="1151751461"/>
                    </a:ext>
                  </a:extLst>
                </a:gridCol>
              </a:tblGrid>
              <a:tr h="804164">
                <a:tc>
                  <a:txBody>
                    <a:bodyPr/>
                    <a:lstStyle/>
                    <a:p>
                      <a:r>
                        <a:rPr lang="en-GB" sz="1200" dirty="0" smtClean="0"/>
                        <a:t>Response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OVERALL </a:t>
                      </a:r>
                    </a:p>
                    <a:p>
                      <a:pPr algn="ct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Living with disability or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No illness or disability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Hetero-sexual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LGB or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Unionist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Nationalist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Neither Unionist nor Nationalist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274187">
                <a:tc>
                  <a:txBody>
                    <a:bodyPr/>
                    <a:lstStyle/>
                    <a:p>
                      <a:r>
                        <a:rPr lang="en-GB" sz="1200" dirty="0"/>
                        <a:t>Over 75s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459449">
                <a:tc>
                  <a:txBody>
                    <a:bodyPr/>
                    <a:lstStyle/>
                    <a:p>
                      <a:r>
                        <a:rPr lang="en-GB" sz="1200" dirty="0"/>
                        <a:t>Disabled people/those with underlying health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GB" sz="12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636321"/>
                  </a:ext>
                </a:extLst>
              </a:tr>
              <a:tr h="459449">
                <a:tc>
                  <a:txBody>
                    <a:bodyPr/>
                    <a:lstStyle/>
                    <a:p>
                      <a:r>
                        <a:rPr lang="en-GB" sz="1200" dirty="0"/>
                        <a:t>Those with physical or mental ill-health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274187">
                <a:tc>
                  <a:txBody>
                    <a:bodyPr/>
                    <a:lstStyle/>
                    <a:p>
                      <a:r>
                        <a:rPr lang="en-GB" sz="1200" dirty="0"/>
                        <a:t>16-24s (Gen 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274187">
                <a:tc>
                  <a:txBody>
                    <a:bodyPr/>
                    <a:lstStyle/>
                    <a:p>
                      <a:r>
                        <a:rPr lang="en-GB" sz="1200" dirty="0"/>
                        <a:t>Under 16s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274187">
                <a:tc>
                  <a:txBody>
                    <a:bodyPr/>
                    <a:lstStyle/>
                    <a:p>
                      <a:r>
                        <a:rPr lang="en-GB" sz="1200" dirty="0"/>
                        <a:t>56-75s (baby boomers)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411408">
                <a:tc>
                  <a:txBody>
                    <a:bodyPr/>
                    <a:lstStyle/>
                    <a:p>
                      <a:r>
                        <a:rPr lang="en-GB" sz="1200" dirty="0"/>
                        <a:t>Minority ethnic groups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52042"/>
                  </a:ext>
                </a:extLst>
              </a:tr>
              <a:tr h="411408">
                <a:tc>
                  <a:txBody>
                    <a:bodyPr/>
                    <a:lstStyle/>
                    <a:p>
                      <a:r>
                        <a:rPr lang="en-GB" sz="1200" dirty="0"/>
                        <a:t>25-40s (millennials)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31212"/>
                  </a:ext>
                </a:extLst>
              </a:tr>
              <a:tr h="274187">
                <a:tc>
                  <a:txBody>
                    <a:bodyPr/>
                    <a:lstStyle/>
                    <a:p>
                      <a:r>
                        <a:rPr lang="en-GB" sz="1250" dirty="0"/>
                        <a:t>41-55s (Gen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812948"/>
                  </a:ext>
                </a:extLst>
              </a:tr>
              <a:tr h="274187">
                <a:tc>
                  <a:txBody>
                    <a:bodyPr/>
                    <a:lstStyle/>
                    <a:p>
                      <a:r>
                        <a:rPr lang="en-GB" sz="1250"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5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2984143443"/>
                  </a:ext>
                </a:extLst>
              </a:tr>
            </a:tbl>
          </a:graphicData>
        </a:graphic>
      </p:graphicFrame>
      <p:sp>
        <p:nvSpPr>
          <p:cNvPr id="29" name="Oval 28" descr="Solid green circle to indicate that figure for living with a disability or illness (28%) is significantly higher than average (22%).">
            <a:extLst>
              <a:ext uri="{FF2B5EF4-FFF2-40B4-BE49-F238E27FC236}">
                <a16:creationId xmlns:a16="http://schemas.microsoft.com/office/drawing/2014/main" id="{BD69C537-F508-482B-B652-6029BC718F2E}"/>
              </a:ext>
            </a:extLst>
          </p:cNvPr>
          <p:cNvSpPr/>
          <p:nvPr/>
        </p:nvSpPr>
        <p:spPr bwMode="gray">
          <a:xfrm>
            <a:off x="4355562" y="427414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living with a disability or illness (28%) is significantly higher than no illness or disability (19%).">
            <a:extLst>
              <a:ext uri="{FF2B5EF4-FFF2-40B4-BE49-F238E27FC236}">
                <a16:creationId xmlns:a16="http://schemas.microsoft.com/office/drawing/2014/main" id="{2D8A7EF0-4F7A-4427-9611-F50DC95B1CDA}"/>
              </a:ext>
            </a:extLst>
          </p:cNvPr>
          <p:cNvSpPr/>
          <p:nvPr/>
        </p:nvSpPr>
        <p:spPr bwMode="gray">
          <a:xfrm>
            <a:off x="4409462" y="432804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Solid red circle to indicate that figure for no illness or disability (19%) is significantly lower than average (22%).">
            <a:extLst>
              <a:ext uri="{FF2B5EF4-FFF2-40B4-BE49-F238E27FC236}">
                <a16:creationId xmlns:a16="http://schemas.microsoft.com/office/drawing/2014/main" id="{1BE20F4C-9CF9-4B2A-BBC4-19572210AB4C}"/>
              </a:ext>
            </a:extLst>
          </p:cNvPr>
          <p:cNvSpPr/>
          <p:nvPr/>
        </p:nvSpPr>
        <p:spPr bwMode="gray">
          <a:xfrm>
            <a:off x="5403312" y="427414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no illness or disability (19%) is significantly lower than living with a disability or illness (28%).">
            <a:extLst>
              <a:ext uri="{FF2B5EF4-FFF2-40B4-BE49-F238E27FC236}">
                <a16:creationId xmlns:a16="http://schemas.microsoft.com/office/drawing/2014/main" id="{AABA585D-A37E-4E74-B164-5D3445402048}"/>
              </a:ext>
            </a:extLst>
          </p:cNvPr>
          <p:cNvSpPr/>
          <p:nvPr/>
        </p:nvSpPr>
        <p:spPr bwMode="gray">
          <a:xfrm>
            <a:off x="5457212" y="432804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7" name="Oval 76" descr="Dashed green circle to indicate that figure for heterosexual (65%) is significantly higher than LGB or other (39%).">
            <a:extLst>
              <a:ext uri="{FF2B5EF4-FFF2-40B4-BE49-F238E27FC236}">
                <a16:creationId xmlns:a16="http://schemas.microsoft.com/office/drawing/2014/main" id="{3C43ACE1-5B37-48F8-861B-44804439EDB4}"/>
              </a:ext>
            </a:extLst>
          </p:cNvPr>
          <p:cNvSpPr/>
          <p:nvPr/>
        </p:nvSpPr>
        <p:spPr bwMode="gray">
          <a:xfrm>
            <a:off x="6474005" y="256592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6" name="Oval 55" descr="Solid red circle to indicate that figure for LGB or other (39%) is significantly lower than average (63%).">
            <a:extLst>
              <a:ext uri="{FF2B5EF4-FFF2-40B4-BE49-F238E27FC236}">
                <a16:creationId xmlns:a16="http://schemas.microsoft.com/office/drawing/2014/main" id="{5D1C276B-166E-4A2C-A50D-C1CA00F3F066}"/>
              </a:ext>
            </a:extLst>
          </p:cNvPr>
          <p:cNvSpPr/>
          <p:nvPr/>
        </p:nvSpPr>
        <p:spPr bwMode="gray">
          <a:xfrm>
            <a:off x="7489287" y="251202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5" name="Oval 74" descr="Dashed red circle to indicate that figure for LGB or other (39%) is significantly lower than heterosexual (65%).">
            <a:extLst>
              <a:ext uri="{FF2B5EF4-FFF2-40B4-BE49-F238E27FC236}">
                <a16:creationId xmlns:a16="http://schemas.microsoft.com/office/drawing/2014/main" id="{31A208DC-9D1B-41E1-8731-99665A8EC4F7}"/>
              </a:ext>
            </a:extLst>
          </p:cNvPr>
          <p:cNvSpPr/>
          <p:nvPr/>
        </p:nvSpPr>
        <p:spPr bwMode="gray">
          <a:xfrm>
            <a:off x="7543188" y="256592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heterosexual (13%) is significantly higher than LGB or other (3%).">
            <a:extLst>
              <a:ext uri="{FF2B5EF4-FFF2-40B4-BE49-F238E27FC236}">
                <a16:creationId xmlns:a16="http://schemas.microsoft.com/office/drawing/2014/main" id="{43F22778-54F2-4A11-9262-60CC127A4684}"/>
              </a:ext>
            </a:extLst>
          </p:cNvPr>
          <p:cNvSpPr/>
          <p:nvPr/>
        </p:nvSpPr>
        <p:spPr bwMode="gray">
          <a:xfrm>
            <a:off x="6474005" y="541072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red circle to indicate that figure for LGB or other (3%) is significantly lower than heterosexual (13%).">
            <a:extLst>
              <a:ext uri="{FF2B5EF4-FFF2-40B4-BE49-F238E27FC236}">
                <a16:creationId xmlns:a16="http://schemas.microsoft.com/office/drawing/2014/main" id="{8EDB539D-AC77-441D-8E46-64F055C154A7}"/>
              </a:ext>
            </a:extLst>
          </p:cNvPr>
          <p:cNvSpPr/>
          <p:nvPr/>
        </p:nvSpPr>
        <p:spPr bwMode="gray">
          <a:xfrm>
            <a:off x="7543188" y="541072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78" name="Oval 77" descr="Solid red circle to indicate that figure for neither Unionist nor Nationalist (59%) is significantly lower than average (63%).">
            <a:extLst>
              <a:ext uri="{FF2B5EF4-FFF2-40B4-BE49-F238E27FC236}">
                <a16:creationId xmlns:a16="http://schemas.microsoft.com/office/drawing/2014/main" id="{7A1E98F6-2E64-4266-A97A-8E1E4272A08F}"/>
              </a:ext>
            </a:extLst>
          </p:cNvPr>
          <p:cNvSpPr/>
          <p:nvPr/>
        </p:nvSpPr>
        <p:spPr bwMode="gray">
          <a:xfrm>
            <a:off x="10842087" y="251202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Unionist (23%) is significantly lower than neither Unionist nor Nationalist (33%).">
            <a:extLst>
              <a:ext uri="{FF2B5EF4-FFF2-40B4-BE49-F238E27FC236}">
                <a16:creationId xmlns:a16="http://schemas.microsoft.com/office/drawing/2014/main" id="{9E4FA42E-ABA4-4CF2-8F0C-88C5F7FC7379}"/>
              </a:ext>
            </a:extLst>
          </p:cNvPr>
          <p:cNvSpPr/>
          <p:nvPr/>
        </p:nvSpPr>
        <p:spPr bwMode="gray">
          <a:xfrm>
            <a:off x="8576170" y="293326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Unionist (23%) is significantly lower than average (31%).">
            <a:extLst>
              <a:ext uri="{FF2B5EF4-FFF2-40B4-BE49-F238E27FC236}">
                <a16:creationId xmlns:a16="http://schemas.microsoft.com/office/drawing/2014/main" id="{E238B27D-F03F-4943-B530-03836C961830}"/>
              </a:ext>
            </a:extLst>
          </p:cNvPr>
          <p:cNvSpPr/>
          <p:nvPr/>
        </p:nvSpPr>
        <p:spPr bwMode="gray">
          <a:xfrm>
            <a:off x="8524613" y="289016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neither Unionist nor Nationalist (33%) is significantly higher than Unionist (23%).">
            <a:extLst>
              <a:ext uri="{FF2B5EF4-FFF2-40B4-BE49-F238E27FC236}">
                <a16:creationId xmlns:a16="http://schemas.microsoft.com/office/drawing/2014/main" id="{14EF1D0E-E7A3-4DA9-9578-4D16C83F56CA}"/>
              </a:ext>
            </a:extLst>
          </p:cNvPr>
          <p:cNvSpPr/>
          <p:nvPr/>
        </p:nvSpPr>
        <p:spPr bwMode="gray">
          <a:xfrm>
            <a:off x="10895987" y="295069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Solid red circle to indicate that figure for Unionist (9%) is significantly lower than average (15%).">
            <a:extLst>
              <a:ext uri="{FF2B5EF4-FFF2-40B4-BE49-F238E27FC236}">
                <a16:creationId xmlns:a16="http://schemas.microsoft.com/office/drawing/2014/main" id="{5B48FF2E-B7E8-4CFC-B567-2BBA7F43643A}"/>
              </a:ext>
            </a:extLst>
          </p:cNvPr>
          <p:cNvSpPr/>
          <p:nvPr/>
        </p:nvSpPr>
        <p:spPr bwMode="gray">
          <a:xfrm>
            <a:off x="8496944" y="459377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Dashed red circle to indicate that figure for Unionist (9%) is significantly lower than neither Unionist nor Nationalist (16%).">
            <a:extLst>
              <a:ext uri="{FF2B5EF4-FFF2-40B4-BE49-F238E27FC236}">
                <a16:creationId xmlns:a16="http://schemas.microsoft.com/office/drawing/2014/main" id="{AEA64DD8-2D62-45C5-9E30-851F3463C3FF}"/>
              </a:ext>
            </a:extLst>
          </p:cNvPr>
          <p:cNvSpPr/>
          <p:nvPr/>
        </p:nvSpPr>
        <p:spPr bwMode="gray">
          <a:xfrm>
            <a:off x="8550844" y="464767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neither Unionist nor Nationalist (16%) is significantly higher than Unionist (9%).">
            <a:extLst>
              <a:ext uri="{FF2B5EF4-FFF2-40B4-BE49-F238E27FC236}">
                <a16:creationId xmlns:a16="http://schemas.microsoft.com/office/drawing/2014/main" id="{5EEC5C21-828C-436A-BD56-F83A63977065}"/>
              </a:ext>
            </a:extLst>
          </p:cNvPr>
          <p:cNvSpPr/>
          <p:nvPr/>
        </p:nvSpPr>
        <p:spPr bwMode="gray">
          <a:xfrm>
            <a:off x="10895986" y="466615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red circle to indicate that figure for Unionist (7%) is significantly lower than average (13%).">
            <a:extLst>
              <a:ext uri="{FF2B5EF4-FFF2-40B4-BE49-F238E27FC236}">
                <a16:creationId xmlns:a16="http://schemas.microsoft.com/office/drawing/2014/main" id="{CE7DB2CE-A1B2-4BB3-877C-4558C9B7F1BA}"/>
              </a:ext>
            </a:extLst>
          </p:cNvPr>
          <p:cNvSpPr/>
          <p:nvPr/>
        </p:nvSpPr>
        <p:spPr bwMode="gray">
          <a:xfrm>
            <a:off x="8529653" y="500250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Unionist (6%) is significantly lower than average (12%).">
            <a:extLst>
              <a:ext uri="{FF2B5EF4-FFF2-40B4-BE49-F238E27FC236}">
                <a16:creationId xmlns:a16="http://schemas.microsoft.com/office/drawing/2014/main" id="{9BF0ED2F-15A4-4B80-8F26-67BF1FB735AF}"/>
              </a:ext>
            </a:extLst>
          </p:cNvPr>
          <p:cNvSpPr/>
          <p:nvPr/>
        </p:nvSpPr>
        <p:spPr bwMode="gray">
          <a:xfrm>
            <a:off x="8524613" y="568227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Unionist (6%) is significantly lower than neither Unionist nor Nationalist (13%).">
            <a:extLst>
              <a:ext uri="{FF2B5EF4-FFF2-40B4-BE49-F238E27FC236}">
                <a16:creationId xmlns:a16="http://schemas.microsoft.com/office/drawing/2014/main" id="{A2F6EE13-EE16-42A9-942E-5B45539EF295}"/>
              </a:ext>
            </a:extLst>
          </p:cNvPr>
          <p:cNvSpPr/>
          <p:nvPr/>
        </p:nvSpPr>
        <p:spPr bwMode="gray">
          <a:xfrm>
            <a:off x="8578514" y="573618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neither Unionist nor Nationalist (13%) is significantly higher than Unionist (6%).">
            <a:extLst>
              <a:ext uri="{FF2B5EF4-FFF2-40B4-BE49-F238E27FC236}">
                <a16:creationId xmlns:a16="http://schemas.microsoft.com/office/drawing/2014/main" id="{04010343-4092-4FDC-8B64-11750BBC16AD}"/>
              </a:ext>
            </a:extLst>
          </p:cNvPr>
          <p:cNvSpPr/>
          <p:nvPr/>
        </p:nvSpPr>
        <p:spPr bwMode="gray">
          <a:xfrm>
            <a:off x="10895987" y="570045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143606"/>
            <a:ext cx="8962883" cy="260328"/>
          </a:xfrm>
        </p:spPr>
        <p:txBody>
          <a:bodyPr/>
          <a:lstStyle/>
          <a:p>
            <a:pPr algn="l"/>
            <a:r>
              <a:rPr lang="en-GB" dirty="0"/>
              <a:t>Base: 500 adults living in Northern Ireland | *Multiple response question | Disability status base (Living with disability/illness= 143, no disability/illness=353), sexual orientation base (heterosexual=460, LGB or other=30 – low base, read with caution), political base (unionist=118, nationalist=98, neither=250)</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28</a:t>
            </a:fld>
            <a:r>
              <a:rPr lang="en-GB" dirty="0"/>
              <a:t>  </a:t>
            </a:r>
          </a:p>
        </p:txBody>
      </p:sp>
    </p:spTree>
    <p:extLst>
      <p:ext uri="{BB962C8B-B14F-4D97-AF65-F5344CB8AC3E}">
        <p14:creationId xmlns:p14="http://schemas.microsoft.com/office/powerpoint/2010/main" val="221726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(3)</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In </a:t>
            </a:r>
            <a:r>
              <a:rPr lang="en-GB" dirty="0"/>
              <a:t>what settings, if any, do you think people are most negatively impacted by the COVID-19 pandemic?* </a:t>
            </a:r>
            <a:r>
              <a:rPr lang="en-GB" dirty="0">
                <a:solidFill>
                  <a:schemeClr val="tx1"/>
                </a:solidFill>
              </a:rPr>
              <a:t>Overall</a:t>
            </a:r>
            <a:r>
              <a:rPr lang="en-GB" dirty="0"/>
              <a:t>   </a:t>
            </a:r>
            <a:endParaRPr lang="en-GB" dirty="0">
              <a:solidFill>
                <a:schemeClr val="accent1"/>
              </a:solidFill>
              <a:highlight>
                <a:srgbClr val="FFFF00"/>
              </a:highlight>
            </a:endParaRPr>
          </a:p>
        </p:txBody>
      </p:sp>
      <p:graphicFrame>
        <p:nvGraphicFramePr>
          <p:cNvPr id="7" name="Chart" descr="Bar chart showing percentage responses. &#10;&#10;Link to view data source:&#10;&#10;At work, 31%&#10;In accessing primary or community care (for example hospitals and care homes), 23%&#10;In accessing other services (for example shops, bars and restaurants), 22%&#10;In education, 21%&#10;In accessing public services (for example leisure centres or benefit services), 16%&#10;Small. independent business, self-employed or hospitality workers, 5%&#10;All settings, 3%&#10;None of these, 2%&#10;In buying or renting property, 1%&#10;Other, 23%&#10;Don't know, 4%">
            <a:extLst>
              <a:ext uri="{FF2B5EF4-FFF2-40B4-BE49-F238E27FC236}">
                <a16:creationId xmlns:a16="http://schemas.microsoft.com/office/drawing/2014/main" id="{1DAB63B2-7397-4AF0-B1A5-574283BAA134}"/>
              </a:ext>
            </a:extLst>
          </p:cNvPr>
          <p:cNvGraphicFramePr/>
          <p:nvPr>
            <p:extLst>
              <p:ext uri="{D42A27DB-BD31-4B8C-83A1-F6EECF244321}">
                <p14:modId xmlns:p14="http://schemas.microsoft.com/office/powerpoint/2010/main" val="1329482758"/>
              </p:ext>
            </p:extLst>
          </p:nvPr>
        </p:nvGraphicFramePr>
        <p:xfrm>
          <a:off x="-618580" y="2323615"/>
          <a:ext cx="11095666" cy="3489131"/>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title="Decorative">
            <a:extLst>
              <a:ext uri="{FF2B5EF4-FFF2-40B4-BE49-F238E27FC236}">
                <a16:creationId xmlns:a16="http://schemas.microsoft.com/office/drawing/2014/main" id="{CBA5A9B7-35F3-418F-BD08-28C8B272F480}"/>
              </a:ext>
              <a:ext uri="{C183D7F6-B498-43B3-948B-1728B52AA6E4}">
                <adec:decorative xmlns:adec="http://schemas.microsoft.com/office/drawing/2017/decorative" xmlns="" val="1"/>
              </a:ext>
            </a:extLst>
          </p:cNvPr>
          <p:cNvCxnSpPr>
            <a:cxnSpLocks/>
          </p:cNvCxnSpPr>
          <p:nvPr/>
        </p:nvCxnSpPr>
        <p:spPr>
          <a:xfrm>
            <a:off x="9265920" y="3352800"/>
            <a:ext cx="0" cy="1849120"/>
          </a:xfrm>
          <a:prstGeom prst="straightConnector1">
            <a:avLst/>
          </a:prstGeom>
          <a:ln w="19050">
            <a:solidFill>
              <a:srgbClr val="002554"/>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03CDC0F-033F-45F9-A6C2-FFC8A6D14725}"/>
              </a:ext>
            </a:extLst>
          </p:cNvPr>
          <p:cNvSpPr/>
          <p:nvPr/>
        </p:nvSpPr>
        <p:spPr>
          <a:xfrm>
            <a:off x="9265920" y="3352800"/>
            <a:ext cx="2275838" cy="177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r>
              <a:rPr lang="en-GB" sz="1400" dirty="0">
                <a:solidFill>
                  <a:schemeClr val="tx1"/>
                </a:solidFill>
              </a:rPr>
              <a:t>‘Other’ responses were varied but included: towns and cities, those living alone, loss of earnings, family life, churches, those who are homeless, prisons, social lives</a:t>
            </a: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 *Multiple response question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29</a:t>
            </a:fld>
            <a:r>
              <a:rPr lang="en-GB" dirty="0"/>
              <a:t>  </a:t>
            </a:r>
          </a:p>
        </p:txBody>
      </p:sp>
    </p:spTree>
    <p:extLst>
      <p:ext uri="{BB962C8B-B14F-4D97-AF65-F5344CB8AC3E}">
        <p14:creationId xmlns:p14="http://schemas.microsoft.com/office/powerpoint/2010/main" val="298192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1.</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1661993"/>
          </a:xfrm>
        </p:spPr>
        <p:txBody>
          <a:bodyPr/>
          <a:lstStyle/>
          <a:p>
            <a:r>
              <a:rPr lang="en-GB" dirty="0"/>
              <a:t>Executive summary</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3</a:t>
            </a:fld>
            <a:r>
              <a:rPr lang="en-GB" dirty="0"/>
              <a:t> </a:t>
            </a:r>
          </a:p>
        </p:txBody>
      </p:sp>
    </p:spTree>
    <p:extLst>
      <p:ext uri="{BB962C8B-B14F-4D97-AF65-F5344CB8AC3E}">
        <p14:creationId xmlns:p14="http://schemas.microsoft.com/office/powerpoint/2010/main" val="98021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(4a)</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In </a:t>
            </a:r>
            <a:r>
              <a:rPr lang="en-GB" dirty="0"/>
              <a:t>what settings, if any, do you think people are most negatively impacted by the COVID-19 pandemic?* </a:t>
            </a:r>
            <a:r>
              <a:rPr lang="en-GB" dirty="0">
                <a:solidFill>
                  <a:schemeClr val="accent1"/>
                </a:solidFill>
              </a:rPr>
              <a:t>By region (%)</a:t>
            </a:r>
            <a:endParaRPr lang="en-GB" dirty="0">
              <a:solidFill>
                <a:schemeClr val="accent1"/>
              </a:solidFill>
              <a:highlight>
                <a:srgbClr val="FFFF00"/>
              </a:highlight>
            </a:endParaRPr>
          </a:p>
        </p:txBody>
      </p:sp>
      <p:grpSp>
        <p:nvGrpSpPr>
          <p:cNvPr id="19" name="Group 18" descr="Key to explain the indicators of statistically significant differences presented in the bar chart.">
            <a:extLst>
              <a:ext uri="{FF2B5EF4-FFF2-40B4-BE49-F238E27FC236}">
                <a16:creationId xmlns:a16="http://schemas.microsoft.com/office/drawing/2014/main" id="{DF752E42-438D-471C-BFBA-A5E64D7D49C9}"/>
              </a:ext>
            </a:extLst>
          </p:cNvPr>
          <p:cNvGrpSpPr/>
          <p:nvPr/>
        </p:nvGrpSpPr>
        <p:grpSpPr>
          <a:xfrm>
            <a:off x="10171075" y="120332"/>
            <a:ext cx="1875671" cy="1923311"/>
            <a:chOff x="10231121" y="95222"/>
            <a:chExt cx="1875671" cy="1923311"/>
          </a:xfrm>
        </p:grpSpPr>
        <p:sp>
          <p:nvSpPr>
            <p:cNvPr id="20" name="Rectangle 19">
              <a:extLst>
                <a:ext uri="{FF2B5EF4-FFF2-40B4-BE49-F238E27FC236}">
                  <a16:creationId xmlns:a16="http://schemas.microsoft.com/office/drawing/2014/main" id="{20F044F1-A787-4F92-AA85-CDD38884E0A7}"/>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1" name="TextBox 20">
              <a:extLst>
                <a:ext uri="{FF2B5EF4-FFF2-40B4-BE49-F238E27FC236}">
                  <a16:creationId xmlns:a16="http://schemas.microsoft.com/office/drawing/2014/main" id="{B8ABA909-DFD8-411A-9821-B502D1300B3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2" name="Oval 21" descr="Solid red circle to indicate that figure for Armagh (29%) is significantly lower than average (29%).">
              <a:extLst>
                <a:ext uri="{FF2B5EF4-FFF2-40B4-BE49-F238E27FC236}">
                  <a16:creationId xmlns:a16="http://schemas.microsoft.com/office/drawing/2014/main" id="{F4FD4F32-8D24-4A08-88E3-C89BEDBC6AA0}"/>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red circle to indicate that figure for Armagh (29%) is significantly lower than Belfast and Greater Belfast (53% respectively) and Tyrone/Fermanagh (65%).">
              <a:extLst>
                <a:ext uri="{FF2B5EF4-FFF2-40B4-BE49-F238E27FC236}">
                  <a16:creationId xmlns:a16="http://schemas.microsoft.com/office/drawing/2014/main" id="{CE9CCCA4-B5C0-4709-899A-68134E4CAC19}"/>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Greater Belfast (53%) is significantly higher than the average (45%).">
              <a:extLst>
                <a:ext uri="{FF2B5EF4-FFF2-40B4-BE49-F238E27FC236}">
                  <a16:creationId xmlns:a16="http://schemas.microsoft.com/office/drawing/2014/main" id="{DED27F7F-8D0F-446D-A549-3C7218A1306E}"/>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green circle to indicate that figure for Greater Belfast (53%) is significantly higher than Armagh (29%).">
              <a:extLst>
                <a:ext uri="{FF2B5EF4-FFF2-40B4-BE49-F238E27FC236}">
                  <a16:creationId xmlns:a16="http://schemas.microsoft.com/office/drawing/2014/main" id="{B99CB18E-FE58-45FD-A7E6-1CFF8548E232}"/>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Text Placeholder 2">
              <a:extLst>
                <a:ext uri="{FF2B5EF4-FFF2-40B4-BE49-F238E27FC236}">
                  <a16:creationId xmlns:a16="http://schemas.microsoft.com/office/drawing/2014/main" id="{580F4410-A2A5-4276-91BD-BC326A23678B}"/>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27" name="Text Placeholder 2">
              <a:extLst>
                <a:ext uri="{FF2B5EF4-FFF2-40B4-BE49-F238E27FC236}">
                  <a16:creationId xmlns:a16="http://schemas.microsoft.com/office/drawing/2014/main" id="{D16B9224-23F3-4837-B1F0-A4E541944061}"/>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28" name="Text Placeholder 2">
              <a:extLst>
                <a:ext uri="{FF2B5EF4-FFF2-40B4-BE49-F238E27FC236}">
                  <a16:creationId xmlns:a16="http://schemas.microsoft.com/office/drawing/2014/main" id="{0A6A0136-0D85-43E6-81CF-816C91E40E6A}"/>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29" name="Text Placeholder 2">
              <a:extLst>
                <a:ext uri="{FF2B5EF4-FFF2-40B4-BE49-F238E27FC236}">
                  <a16:creationId xmlns:a16="http://schemas.microsoft.com/office/drawing/2014/main" id="{48B08B5A-AF6F-430B-8A84-01AC33A22482}"/>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7" name="Table 6" descr="Table showing significant differences, noting that Derry /Londonderry signficantly lower (12%) for other services and sub groups, marked by dashed red circle and solid red circle. Down significantly higher (25%) marked by broken green circle." title="In what settings, if any, do you think people are most negatively impacted by the COVID-19 pandemic?* By region (%)">
            <a:extLst>
              <a:ext uri="{FF2B5EF4-FFF2-40B4-BE49-F238E27FC236}">
                <a16:creationId xmlns:a16="http://schemas.microsoft.com/office/drawing/2014/main" id="{1154D96A-F678-4362-AEE5-567B018480B1}"/>
              </a:ext>
            </a:extLst>
          </p:cNvPr>
          <p:cNvGraphicFramePr>
            <a:graphicFrameLocks noGrp="1"/>
          </p:cNvGraphicFramePr>
          <p:nvPr>
            <p:extLst>
              <p:ext uri="{D42A27DB-BD31-4B8C-83A1-F6EECF244321}">
                <p14:modId xmlns:p14="http://schemas.microsoft.com/office/powerpoint/2010/main" val="3988089742"/>
              </p:ext>
            </p:extLst>
          </p:nvPr>
        </p:nvGraphicFramePr>
        <p:xfrm>
          <a:off x="449998" y="2281387"/>
          <a:ext cx="11292002" cy="3366382"/>
        </p:xfrm>
        <a:graphic>
          <a:graphicData uri="http://schemas.openxmlformats.org/drawingml/2006/table">
            <a:tbl>
              <a:tblPr firstRow="1" bandRow="1">
                <a:tableStyleId>{5C22544A-7EE6-4342-B048-85BDC9FD1C3A}</a:tableStyleId>
              </a:tblPr>
              <a:tblGrid>
                <a:gridCol w="1398322">
                  <a:extLst>
                    <a:ext uri="{9D8B030D-6E8A-4147-A177-3AD203B41FA5}">
                      <a16:colId xmlns:a16="http://schemas.microsoft.com/office/drawing/2014/main" val="258446190"/>
                    </a:ext>
                  </a:extLst>
                </a:gridCol>
                <a:gridCol w="1111011">
                  <a:extLst>
                    <a:ext uri="{9D8B030D-6E8A-4147-A177-3AD203B41FA5}">
                      <a16:colId xmlns:a16="http://schemas.microsoft.com/office/drawing/2014/main" val="3130042248"/>
                    </a:ext>
                  </a:extLst>
                </a:gridCol>
                <a:gridCol w="1254667">
                  <a:extLst>
                    <a:ext uri="{9D8B030D-6E8A-4147-A177-3AD203B41FA5}">
                      <a16:colId xmlns:a16="http://schemas.microsoft.com/office/drawing/2014/main" val="1117324987"/>
                    </a:ext>
                  </a:extLst>
                </a:gridCol>
                <a:gridCol w="1254667">
                  <a:extLst>
                    <a:ext uri="{9D8B030D-6E8A-4147-A177-3AD203B41FA5}">
                      <a16:colId xmlns:a16="http://schemas.microsoft.com/office/drawing/2014/main" val="3628982536"/>
                    </a:ext>
                  </a:extLst>
                </a:gridCol>
                <a:gridCol w="1254667">
                  <a:extLst>
                    <a:ext uri="{9D8B030D-6E8A-4147-A177-3AD203B41FA5}">
                      <a16:colId xmlns:a16="http://schemas.microsoft.com/office/drawing/2014/main" val="3110811028"/>
                    </a:ext>
                  </a:extLst>
                </a:gridCol>
                <a:gridCol w="1292908">
                  <a:extLst>
                    <a:ext uri="{9D8B030D-6E8A-4147-A177-3AD203B41FA5}">
                      <a16:colId xmlns:a16="http://schemas.microsoft.com/office/drawing/2014/main" val="18458665"/>
                    </a:ext>
                  </a:extLst>
                </a:gridCol>
                <a:gridCol w="1216426">
                  <a:extLst>
                    <a:ext uri="{9D8B030D-6E8A-4147-A177-3AD203B41FA5}">
                      <a16:colId xmlns:a16="http://schemas.microsoft.com/office/drawing/2014/main" val="2281796095"/>
                    </a:ext>
                  </a:extLst>
                </a:gridCol>
                <a:gridCol w="1254667">
                  <a:extLst>
                    <a:ext uri="{9D8B030D-6E8A-4147-A177-3AD203B41FA5}">
                      <a16:colId xmlns:a16="http://schemas.microsoft.com/office/drawing/2014/main" val="15730463"/>
                    </a:ext>
                  </a:extLst>
                </a:gridCol>
                <a:gridCol w="1254667">
                  <a:extLst>
                    <a:ext uri="{9D8B030D-6E8A-4147-A177-3AD203B41FA5}">
                      <a16:colId xmlns:a16="http://schemas.microsoft.com/office/drawing/2014/main" val="2819349629"/>
                    </a:ext>
                  </a:extLst>
                </a:gridCol>
              </a:tblGrid>
              <a:tr h="565138">
                <a:tc>
                  <a:txBody>
                    <a:bodyPr/>
                    <a:lstStyle/>
                    <a:p>
                      <a:r>
                        <a:rPr lang="en-GB" sz="1400" dirty="0"/>
                        <a:t>Q4CV response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Antrim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Armagh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Derry/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Londonderry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Greater 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Tyrone/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Fermanagh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446068">
                <a:tc>
                  <a:txBody>
                    <a:bodyPr/>
                    <a:lstStyle/>
                    <a:p>
                      <a:r>
                        <a:rPr lang="en-GB" sz="1400" dirty="0"/>
                        <a:t>At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677423">
                <a:tc>
                  <a:txBody>
                    <a:bodyPr/>
                    <a:lstStyle/>
                    <a:p>
                      <a:r>
                        <a:rPr lang="en-GB" sz="1400" dirty="0"/>
                        <a:t>Primary or community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677423">
                <a:tc>
                  <a:txBody>
                    <a:bodyPr/>
                    <a:lstStyle/>
                    <a:p>
                      <a:r>
                        <a:rPr lang="en-GB" sz="1400" dirty="0"/>
                        <a:t>Other services (e.g. shops, bars)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446068">
                <a:tc>
                  <a:txBody>
                    <a:bodyPr/>
                    <a:lstStyle/>
                    <a:p>
                      <a:r>
                        <a:rPr lang="en-GB" sz="1400" dirty="0"/>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446068">
                <a:tc>
                  <a:txBody>
                    <a:bodyPr/>
                    <a:lstStyle/>
                    <a:p>
                      <a:r>
                        <a:rPr lang="en-GB" sz="1400" dirty="0"/>
                        <a:t>Public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BAC4"/>
                    </a:solidFill>
                  </a:tcPr>
                </a:tc>
                <a:tc>
                  <a:txBody>
                    <a:bodyPr/>
                    <a:lstStyle/>
                    <a:p>
                      <a:pPr algn="ctr"/>
                      <a:r>
                        <a:rPr lang="en-GB" sz="14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BAC4"/>
                    </a:solidFill>
                  </a:tcPr>
                </a:tc>
                <a:tc>
                  <a:txBody>
                    <a:bodyPr/>
                    <a:lstStyle/>
                    <a:p>
                      <a:pPr algn="ctr"/>
                      <a:r>
                        <a:rPr lang="en-GB" sz="14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BAC4"/>
                    </a:solidFill>
                  </a:tcPr>
                </a:tc>
                <a:tc>
                  <a:txBody>
                    <a:bodyPr/>
                    <a:lstStyle/>
                    <a:p>
                      <a:pPr algn="ctr"/>
                      <a:r>
                        <a:rPr lang="en-GB" sz="14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4070059"/>
                  </a:ext>
                </a:extLst>
              </a:tr>
            </a:tbl>
          </a:graphicData>
        </a:graphic>
      </p:graphicFrame>
      <p:sp>
        <p:nvSpPr>
          <p:cNvPr id="15" name="Oval 14" descr="Dashed red circle to indicate that figure for Antrim (8%) is significantly lower than Armagh (22%), Belfast (22%) and Greater Belfast (21%).">
            <a:extLst>
              <a:ext uri="{FF2B5EF4-FFF2-40B4-BE49-F238E27FC236}">
                <a16:creationId xmlns:a16="http://schemas.microsoft.com/office/drawing/2014/main" id="{D747CD0D-BB33-4E27-941F-C219136D131E}"/>
              </a:ext>
            </a:extLst>
          </p:cNvPr>
          <p:cNvSpPr/>
          <p:nvPr/>
        </p:nvSpPr>
        <p:spPr bwMode="gray">
          <a:xfrm>
            <a:off x="3430584" y="525587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green circle to indicate that figure for Armagh (22%) is significantly higher than Antrim (8%) and Tyrone/Fermanagh (6%).">
            <a:extLst>
              <a:ext uri="{FF2B5EF4-FFF2-40B4-BE49-F238E27FC236}">
                <a16:creationId xmlns:a16="http://schemas.microsoft.com/office/drawing/2014/main" id="{734F7446-C429-4A1E-9BFC-80DC3CA4CC20}"/>
              </a:ext>
            </a:extLst>
          </p:cNvPr>
          <p:cNvSpPr/>
          <p:nvPr/>
        </p:nvSpPr>
        <p:spPr bwMode="gray">
          <a:xfrm>
            <a:off x="4684913" y="525587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green circle to indicate that figure for Belfast (22%) is significantly higher than Antrim (8%) and Tyrone/Fermanagh (6%).">
            <a:extLst>
              <a:ext uri="{FF2B5EF4-FFF2-40B4-BE49-F238E27FC236}">
                <a16:creationId xmlns:a16="http://schemas.microsoft.com/office/drawing/2014/main" id="{1C317C2F-40C8-4501-A73F-35BAAF765B91}"/>
              </a:ext>
            </a:extLst>
          </p:cNvPr>
          <p:cNvSpPr/>
          <p:nvPr/>
        </p:nvSpPr>
        <p:spPr bwMode="gray">
          <a:xfrm>
            <a:off x="5933875" y="525587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Dashed green circle to indicate that figure for Greater Belfast (21%) is significantly higher than Antrim (8%) and Tyrone/Fermanagh (6%).">
            <a:extLst>
              <a:ext uri="{FF2B5EF4-FFF2-40B4-BE49-F238E27FC236}">
                <a16:creationId xmlns:a16="http://schemas.microsoft.com/office/drawing/2014/main" id="{62E01243-5BED-4D65-8DCA-50DA0B74350B}"/>
              </a:ext>
            </a:extLst>
          </p:cNvPr>
          <p:cNvSpPr/>
          <p:nvPr/>
        </p:nvSpPr>
        <p:spPr bwMode="gray">
          <a:xfrm>
            <a:off x="9704885" y="5257138"/>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Oval 8" descr="Solid red circle to indicate that figure for Tyrone/Fermanagh (6%) is significantly lower than average (16%).">
            <a:extLst>
              <a:ext uri="{FF2B5EF4-FFF2-40B4-BE49-F238E27FC236}">
                <a16:creationId xmlns:a16="http://schemas.microsoft.com/office/drawing/2014/main" id="{DE08CC9A-E02A-48E3-90D2-F7489F5AF697}"/>
              </a:ext>
            </a:extLst>
          </p:cNvPr>
          <p:cNvSpPr/>
          <p:nvPr/>
        </p:nvSpPr>
        <p:spPr bwMode="gray">
          <a:xfrm>
            <a:off x="10892887" y="520197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Oval 9" descr="Dashed red circle to indicate that figure for Tyrone/Fermanagh (6%) is significantly lower than Armagh (22%), Belfast (22%) and Greater Belfast (21%).">
            <a:extLst>
              <a:ext uri="{FF2B5EF4-FFF2-40B4-BE49-F238E27FC236}">
                <a16:creationId xmlns:a16="http://schemas.microsoft.com/office/drawing/2014/main" id="{3264621A-E631-4451-9261-038FF30D7F88}"/>
              </a:ext>
            </a:extLst>
          </p:cNvPr>
          <p:cNvSpPr/>
          <p:nvPr/>
        </p:nvSpPr>
        <p:spPr bwMode="gray">
          <a:xfrm>
            <a:off x="10946788" y="525587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143606"/>
            <a:ext cx="8962881" cy="260328"/>
          </a:xfrm>
        </p:spPr>
        <p:txBody>
          <a:bodyPr/>
          <a:lstStyle/>
          <a:p>
            <a:pPr algn="l"/>
            <a:r>
              <a:rPr lang="en-GB" dirty="0"/>
              <a:t>Base: 500 adults living in Northern Ireland | *multiple response question | Showing responses with frequency greater than 10% | Region bases (Antrim=54, Armagh=40, Belfast=76, Derry/L’derry=63, Down=79, Greater Belfast=113, Tyrone/Fermanagh=63) </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30</a:t>
            </a:fld>
            <a:r>
              <a:rPr lang="en-GB" dirty="0"/>
              <a:t>  </a:t>
            </a:r>
          </a:p>
        </p:txBody>
      </p:sp>
      <p:sp>
        <p:nvSpPr>
          <p:cNvPr id="16" name="Oval 15" descr="Solid red circle to indicate that figure for Derry/Londonderry (12%) is significantly lower than average (22%).">
            <a:extLst>
              <a:ext uri="{FF2B5EF4-FFF2-40B4-BE49-F238E27FC236}">
                <a16:creationId xmlns:a16="http://schemas.microsoft.com/office/drawing/2014/main" id="{2C114053-ABBF-4C91-9EC6-4CDD38C8DE98}"/>
              </a:ext>
            </a:extLst>
          </p:cNvPr>
          <p:cNvSpPr/>
          <p:nvPr/>
        </p:nvSpPr>
        <p:spPr bwMode="gray">
          <a:xfrm>
            <a:off x="7163569" y="416180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Derry/Londonderry (129%) is significantly lower than Down (25%).">
            <a:extLst>
              <a:ext uri="{FF2B5EF4-FFF2-40B4-BE49-F238E27FC236}">
                <a16:creationId xmlns:a16="http://schemas.microsoft.com/office/drawing/2014/main" id="{A45427A0-0288-4D83-B13D-942897A123F5}"/>
              </a:ext>
            </a:extLst>
          </p:cNvPr>
          <p:cNvSpPr/>
          <p:nvPr/>
        </p:nvSpPr>
        <p:spPr bwMode="gray">
          <a:xfrm>
            <a:off x="7217469" y="421570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Down (25%) is significantly higher than Derry/Londonderry (12%).">
            <a:extLst>
              <a:ext uri="{FF2B5EF4-FFF2-40B4-BE49-F238E27FC236}">
                <a16:creationId xmlns:a16="http://schemas.microsoft.com/office/drawing/2014/main" id="{F889DDBF-B135-43DE-9E12-6166FD99EFB5}"/>
              </a:ext>
            </a:extLst>
          </p:cNvPr>
          <p:cNvSpPr/>
          <p:nvPr/>
        </p:nvSpPr>
        <p:spPr bwMode="gray">
          <a:xfrm>
            <a:off x="8461923" y="421570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3333484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Equality status and COVID-19 (4b)</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In </a:t>
            </a:r>
            <a:r>
              <a:rPr lang="en-GB" dirty="0"/>
              <a:t>what settings, if any, do you think people are most negatively impacted by the COVID-19 pandemic?* </a:t>
            </a:r>
            <a:r>
              <a:rPr lang="en-GB" dirty="0">
                <a:solidFill>
                  <a:schemeClr val="accent1"/>
                </a:solidFill>
              </a:rPr>
              <a:t>By SEG and disability status (%)</a:t>
            </a:r>
            <a:endParaRPr lang="en-GB" dirty="0">
              <a:solidFill>
                <a:schemeClr val="accent1"/>
              </a:solidFill>
              <a:highlight>
                <a:srgbClr val="FFFF00"/>
              </a:highlight>
            </a:endParaRPr>
          </a:p>
        </p:txBody>
      </p:sp>
      <p:grpSp>
        <p:nvGrpSpPr>
          <p:cNvPr id="15" name="Group 14" descr="Key to explain the indicators of statistically significant differences presented in the bar chart.">
            <a:extLst>
              <a:ext uri="{FF2B5EF4-FFF2-40B4-BE49-F238E27FC236}">
                <a16:creationId xmlns:a16="http://schemas.microsoft.com/office/drawing/2014/main" id="{C78C1FA8-D841-4D3E-89E3-2C4950ABFA99}"/>
              </a:ext>
            </a:extLst>
          </p:cNvPr>
          <p:cNvGrpSpPr/>
          <p:nvPr/>
        </p:nvGrpSpPr>
        <p:grpSpPr>
          <a:xfrm>
            <a:off x="10063347" y="205140"/>
            <a:ext cx="1875671" cy="1923311"/>
            <a:chOff x="10231121" y="95222"/>
            <a:chExt cx="1875671" cy="1923311"/>
          </a:xfrm>
        </p:grpSpPr>
        <p:sp>
          <p:nvSpPr>
            <p:cNvPr id="16" name="Rectangle 15">
              <a:extLst>
                <a:ext uri="{FF2B5EF4-FFF2-40B4-BE49-F238E27FC236}">
                  <a16:creationId xmlns:a16="http://schemas.microsoft.com/office/drawing/2014/main" id="{EA8E8BE6-ACB2-4E20-BFF7-505DB121CA69}"/>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17" name="TextBox 16">
              <a:extLst>
                <a:ext uri="{FF2B5EF4-FFF2-40B4-BE49-F238E27FC236}">
                  <a16:creationId xmlns:a16="http://schemas.microsoft.com/office/drawing/2014/main" id="{532060E9-57EA-4264-A9BE-E103EBBF519F}"/>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18" name="Oval 17" descr="Solid red circle to indicate that figure for Armagh (29%) is significantly lower than average (29%).">
              <a:extLst>
                <a:ext uri="{FF2B5EF4-FFF2-40B4-BE49-F238E27FC236}">
                  <a16:creationId xmlns:a16="http://schemas.microsoft.com/office/drawing/2014/main" id="{5D50F94E-DC4A-41D5-B278-74B58BC2D6AD}"/>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Armagh (29%) is significantly lower than Belfast and Greater Belfast (53% respectively) and Tyrone/Fermanagh (65%).">
              <a:extLst>
                <a:ext uri="{FF2B5EF4-FFF2-40B4-BE49-F238E27FC236}">
                  <a16:creationId xmlns:a16="http://schemas.microsoft.com/office/drawing/2014/main" id="{99D0FF06-D30B-49CF-BA07-4DFDF585AA4D}"/>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green circle to indicate that figure for Greater Belfast (53%) is significantly higher than the average (45%).">
              <a:extLst>
                <a:ext uri="{FF2B5EF4-FFF2-40B4-BE49-F238E27FC236}">
                  <a16:creationId xmlns:a16="http://schemas.microsoft.com/office/drawing/2014/main" id="{2C27547E-328E-45C3-A82E-D0D9EA71AFA4}"/>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Greater Belfast (53%) is significantly higher than Armagh (29%).">
              <a:extLst>
                <a:ext uri="{FF2B5EF4-FFF2-40B4-BE49-F238E27FC236}">
                  <a16:creationId xmlns:a16="http://schemas.microsoft.com/office/drawing/2014/main" id="{C5F7017D-6F6E-4702-9B12-9F3B6C16B3F3}"/>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Text Placeholder 2">
              <a:extLst>
                <a:ext uri="{FF2B5EF4-FFF2-40B4-BE49-F238E27FC236}">
                  <a16:creationId xmlns:a16="http://schemas.microsoft.com/office/drawing/2014/main" id="{D40B74B4-C10D-424B-AFB6-4D2045727FBC}"/>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23" name="Text Placeholder 2">
              <a:extLst>
                <a:ext uri="{FF2B5EF4-FFF2-40B4-BE49-F238E27FC236}">
                  <a16:creationId xmlns:a16="http://schemas.microsoft.com/office/drawing/2014/main" id="{E3E85E33-3D97-475C-ACFE-6E7779E97A91}"/>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24" name="Text Placeholder 2">
              <a:extLst>
                <a:ext uri="{FF2B5EF4-FFF2-40B4-BE49-F238E27FC236}">
                  <a16:creationId xmlns:a16="http://schemas.microsoft.com/office/drawing/2014/main" id="{E678B5A0-B875-4A5A-B5B5-327E067E8E84}"/>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25" name="Text Placeholder 2">
              <a:extLst>
                <a:ext uri="{FF2B5EF4-FFF2-40B4-BE49-F238E27FC236}">
                  <a16:creationId xmlns:a16="http://schemas.microsoft.com/office/drawing/2014/main" id="{C909D7C3-E39F-415F-9791-0C3A7434DBB4}"/>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7" name="Table 6" descr="Table showing significant differences.C2DE signficantly lower (27%) for other services and sub groups, marked by dashed red circle and solid red circle. ABC1 significantly higher (37%) than average and subgroup marked by solid green circle and dashed green circle. Living with a disability significantly lower than sub group (17%) marked by red dashed circle. No disability or illness (24%) significantly higher than subgroup marked by green dashed circle.">
            <a:extLst>
              <a:ext uri="{FF2B5EF4-FFF2-40B4-BE49-F238E27FC236}">
                <a16:creationId xmlns:a16="http://schemas.microsoft.com/office/drawing/2014/main" id="{1154D96A-F678-4362-AEE5-567B018480B1}"/>
              </a:ext>
            </a:extLst>
          </p:cNvPr>
          <p:cNvGraphicFramePr>
            <a:graphicFrameLocks noGrp="1"/>
          </p:cNvGraphicFramePr>
          <p:nvPr>
            <p:extLst>
              <p:ext uri="{D42A27DB-BD31-4B8C-83A1-F6EECF244321}">
                <p14:modId xmlns:p14="http://schemas.microsoft.com/office/powerpoint/2010/main" val="4103331981"/>
              </p:ext>
            </p:extLst>
          </p:nvPr>
        </p:nvGraphicFramePr>
        <p:xfrm>
          <a:off x="449998" y="2372827"/>
          <a:ext cx="11193363" cy="3480771"/>
        </p:xfrm>
        <a:graphic>
          <a:graphicData uri="http://schemas.openxmlformats.org/drawingml/2006/table">
            <a:tbl>
              <a:tblPr firstRow="1" bandRow="1">
                <a:tableStyleId>{5C22544A-7EE6-4342-B048-85BDC9FD1C3A}</a:tableStyleId>
              </a:tblPr>
              <a:tblGrid>
                <a:gridCol w="2068652">
                  <a:extLst>
                    <a:ext uri="{9D8B030D-6E8A-4147-A177-3AD203B41FA5}">
                      <a16:colId xmlns:a16="http://schemas.microsoft.com/office/drawing/2014/main" val="258446190"/>
                    </a:ext>
                  </a:extLst>
                </a:gridCol>
                <a:gridCol w="1643610">
                  <a:extLst>
                    <a:ext uri="{9D8B030D-6E8A-4147-A177-3AD203B41FA5}">
                      <a16:colId xmlns:a16="http://schemas.microsoft.com/office/drawing/2014/main" val="3130042248"/>
                    </a:ext>
                  </a:extLst>
                </a:gridCol>
                <a:gridCol w="1856132">
                  <a:extLst>
                    <a:ext uri="{9D8B030D-6E8A-4147-A177-3AD203B41FA5}">
                      <a16:colId xmlns:a16="http://schemas.microsoft.com/office/drawing/2014/main" val="1117324987"/>
                    </a:ext>
                  </a:extLst>
                </a:gridCol>
                <a:gridCol w="1856132">
                  <a:extLst>
                    <a:ext uri="{9D8B030D-6E8A-4147-A177-3AD203B41FA5}">
                      <a16:colId xmlns:a16="http://schemas.microsoft.com/office/drawing/2014/main" val="3628982536"/>
                    </a:ext>
                  </a:extLst>
                </a:gridCol>
                <a:gridCol w="1856132">
                  <a:extLst>
                    <a:ext uri="{9D8B030D-6E8A-4147-A177-3AD203B41FA5}">
                      <a16:colId xmlns:a16="http://schemas.microsoft.com/office/drawing/2014/main" val="3110811028"/>
                    </a:ext>
                  </a:extLst>
                </a:gridCol>
                <a:gridCol w="1912705">
                  <a:extLst>
                    <a:ext uri="{9D8B030D-6E8A-4147-A177-3AD203B41FA5}">
                      <a16:colId xmlns:a16="http://schemas.microsoft.com/office/drawing/2014/main" val="18458665"/>
                    </a:ext>
                  </a:extLst>
                </a:gridCol>
              </a:tblGrid>
              <a:tr h="720754">
                <a:tc>
                  <a:txBody>
                    <a:bodyPr/>
                    <a:lstStyle/>
                    <a:p>
                      <a:r>
                        <a:rPr lang="en-GB" sz="1400" dirty="0" smtClean="0"/>
                        <a:t>Response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ABC1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C2DE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Living with disability or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No disability or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439503">
                <a:tc>
                  <a:txBody>
                    <a:bodyPr/>
                    <a:lstStyle/>
                    <a:p>
                      <a:r>
                        <a:rPr lang="en-GB" sz="1400" dirty="0"/>
                        <a:t>At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720754">
                <a:tc>
                  <a:txBody>
                    <a:bodyPr/>
                    <a:lstStyle/>
                    <a:p>
                      <a:r>
                        <a:rPr lang="en-GB" sz="1400" dirty="0"/>
                        <a:t>Primary or community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720754">
                <a:tc>
                  <a:txBody>
                    <a:bodyPr/>
                    <a:lstStyle/>
                    <a:p>
                      <a:r>
                        <a:rPr lang="en-GB" sz="1400" dirty="0"/>
                        <a:t>Other services (e.g. shops, bars)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4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41683189"/>
                  </a:ext>
                </a:extLst>
              </a:tr>
              <a:tr h="439503">
                <a:tc>
                  <a:txBody>
                    <a:bodyPr/>
                    <a:lstStyle/>
                    <a:p>
                      <a:r>
                        <a:rPr lang="en-GB" sz="1400" dirty="0"/>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439503">
                <a:tc>
                  <a:txBody>
                    <a:bodyPr/>
                    <a:lstStyle/>
                    <a:p>
                      <a:r>
                        <a:rPr lang="en-GB" sz="1400" dirty="0"/>
                        <a:t>Public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bl>
          </a:graphicData>
        </a:graphic>
      </p:graphicFrame>
      <p:sp>
        <p:nvSpPr>
          <p:cNvPr id="11" name="Oval 10" descr="Solid green circle to indicate that figure for ABC1 (37%) is significantly higher than average (31%).">
            <a:extLst>
              <a:ext uri="{FF2B5EF4-FFF2-40B4-BE49-F238E27FC236}">
                <a16:creationId xmlns:a16="http://schemas.microsoft.com/office/drawing/2014/main" id="{0B5638AF-8F5A-4E9E-916C-3B838AD5E844}"/>
              </a:ext>
            </a:extLst>
          </p:cNvPr>
          <p:cNvSpPr/>
          <p:nvPr/>
        </p:nvSpPr>
        <p:spPr bwMode="gray">
          <a:xfrm>
            <a:off x="4875784" y="3044973"/>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Dashed green circle to indicate that figure for ABC1 (37%) is significantly higher than C2DE (27%).">
            <a:extLst>
              <a:ext uri="{FF2B5EF4-FFF2-40B4-BE49-F238E27FC236}">
                <a16:creationId xmlns:a16="http://schemas.microsoft.com/office/drawing/2014/main" id="{2125EDE2-681B-4BA2-84F6-E83FE995436A}"/>
              </a:ext>
            </a:extLst>
          </p:cNvPr>
          <p:cNvSpPr/>
          <p:nvPr/>
        </p:nvSpPr>
        <p:spPr bwMode="gray">
          <a:xfrm>
            <a:off x="4929685" y="310013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Oval 8" descr="Solid red circle to indicate that figure for C2DE (27%) is significantly lower than average (31%).">
            <a:extLst>
              <a:ext uri="{FF2B5EF4-FFF2-40B4-BE49-F238E27FC236}">
                <a16:creationId xmlns:a16="http://schemas.microsoft.com/office/drawing/2014/main" id="{D64CD43B-D838-44E9-8540-74AA95B9DE15}"/>
              </a:ext>
            </a:extLst>
          </p:cNvPr>
          <p:cNvSpPr/>
          <p:nvPr/>
        </p:nvSpPr>
        <p:spPr bwMode="gray">
          <a:xfrm>
            <a:off x="6708785" y="3044973"/>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Oval 9" descr="Dashed red circle to indicate that figure for C2DE (27%) is significantly lower than ABC1 (37%).">
            <a:extLst>
              <a:ext uri="{FF2B5EF4-FFF2-40B4-BE49-F238E27FC236}">
                <a16:creationId xmlns:a16="http://schemas.microsoft.com/office/drawing/2014/main" id="{B90195E4-23DE-4F19-8B0B-4937A37F8707}"/>
              </a:ext>
            </a:extLst>
          </p:cNvPr>
          <p:cNvSpPr/>
          <p:nvPr/>
        </p:nvSpPr>
        <p:spPr bwMode="gray">
          <a:xfrm>
            <a:off x="6762686" y="309887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red circle to indicate that figure for living with disability or illness (17%) is significantly lower than no disability or illness (24%).">
            <a:extLst>
              <a:ext uri="{FF2B5EF4-FFF2-40B4-BE49-F238E27FC236}">
                <a16:creationId xmlns:a16="http://schemas.microsoft.com/office/drawing/2014/main" id="{F8497C26-62E7-44B2-9640-19458C425BA2}"/>
              </a:ext>
            </a:extLst>
          </p:cNvPr>
          <p:cNvSpPr/>
          <p:nvPr/>
        </p:nvSpPr>
        <p:spPr bwMode="gray">
          <a:xfrm>
            <a:off x="8648244" y="426224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green circle to indicate that figure for no disability or illness (24%) is significantly higher than living with illness or disability (17%).">
            <a:extLst>
              <a:ext uri="{FF2B5EF4-FFF2-40B4-BE49-F238E27FC236}">
                <a16:creationId xmlns:a16="http://schemas.microsoft.com/office/drawing/2014/main" id="{84510CA8-DE96-4F3B-81AF-55303EC07007}"/>
              </a:ext>
            </a:extLst>
          </p:cNvPr>
          <p:cNvSpPr/>
          <p:nvPr/>
        </p:nvSpPr>
        <p:spPr bwMode="gray">
          <a:xfrm>
            <a:off x="10527845" y="426224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143606"/>
            <a:ext cx="8233903" cy="260328"/>
          </a:xfrm>
        </p:spPr>
        <p:txBody>
          <a:bodyPr/>
          <a:lstStyle/>
          <a:p>
            <a:pPr algn="l"/>
            <a:r>
              <a:rPr lang="en-GB" dirty="0"/>
              <a:t>Base: 500 adults living in Northern Ireland | *multiple response question | Showing responses with frequency greater than 10%| SEG bases (ABC1=215, C2DE=267), Disability status base (Living with disability/illness= 138, no disability/illness=345) </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31</a:t>
            </a:fld>
            <a:r>
              <a:rPr lang="en-GB" dirty="0"/>
              <a:t>  </a:t>
            </a:r>
          </a:p>
        </p:txBody>
      </p:sp>
    </p:spTree>
    <p:extLst>
      <p:ext uri="{BB962C8B-B14F-4D97-AF65-F5344CB8AC3E}">
        <p14:creationId xmlns:p14="http://schemas.microsoft.com/office/powerpoint/2010/main" val="76693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Overall </a:t>
            </a:r>
            <a:endParaRPr lang="en-GB" dirty="0">
              <a:solidFill>
                <a:schemeClr val="accent1"/>
              </a:solidFill>
              <a:highlight>
                <a:srgbClr val="FFFF00"/>
              </a:highlight>
            </a:endParaRPr>
          </a:p>
        </p:txBody>
      </p:sp>
      <p:graphicFrame>
        <p:nvGraphicFramePr>
          <p:cNvPr id="9" name="Chart 8" descr="Stacked bar chart showing extent of agreement or disagreement with various statements about workplaces and laws in Northern Ireland. &#10;&#10;Link to view data source:&#10;&#10;&#10;Workers are generally treated with dignity  and respect, 22% strongly agree, 31% tend to agree, 24% neither agree nor disagree, 15% tend to disagree, 6% strongly disagree, 2% don't know.&#10;In general, workplaces in Northern Ireland are welcoming and inclusive, 23% strongly agree, 31% tend to agree, 29% neither agree nor disagree, 8% tend to disagree, 4% strongly disagree, 5% don't know.&#10;Equality and anti-discrimination laws in Northern Ireland are necessary, 70% strongly agree, 13% tend to agree, 9% neither agree nor disagree, 3% tend to disagree, 5% strongly disagree, 1% don't know.&#10;I am worried that laws to help protect me from discrimination and to promote equality will not be as strong as for others in Britain or Ireland in the future, 15% strongly agree, 19% tend to agree, 27% neither agree nor disagree, 20% tend to disagree, 15% strongly disagree, 5% don't know.">
            <a:extLst>
              <a:ext uri="{FF2B5EF4-FFF2-40B4-BE49-F238E27FC236}">
                <a16:creationId xmlns:a16="http://schemas.microsoft.com/office/drawing/2014/main" id="{F4CF0126-F927-4FC5-8D2B-562407FE8BA4}"/>
              </a:ext>
            </a:extLst>
          </p:cNvPr>
          <p:cNvGraphicFramePr/>
          <p:nvPr>
            <p:extLst>
              <p:ext uri="{D42A27DB-BD31-4B8C-83A1-F6EECF244321}">
                <p14:modId xmlns:p14="http://schemas.microsoft.com/office/powerpoint/2010/main" val="3445160810"/>
              </p:ext>
            </p:extLst>
          </p:nvPr>
        </p:nvGraphicFramePr>
        <p:xfrm>
          <a:off x="449999" y="2062481"/>
          <a:ext cx="11277975" cy="3972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32</a:t>
            </a:fld>
            <a:r>
              <a:rPr lang="en-GB" dirty="0"/>
              <a:t>  </a:t>
            </a:r>
          </a:p>
        </p:txBody>
      </p:sp>
    </p:spTree>
    <p:extLst>
      <p:ext uri="{BB962C8B-B14F-4D97-AF65-F5344CB8AC3E}">
        <p14:creationId xmlns:p14="http://schemas.microsoft.com/office/powerpoint/2010/main" val="79917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(2)</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“Workers are generally treated with dignity and respect” (trend)</a:t>
            </a:r>
            <a:endParaRPr lang="en-GB" dirty="0">
              <a:solidFill>
                <a:schemeClr val="accent1"/>
              </a:solidFill>
              <a:highlight>
                <a:srgbClr val="FFFF00"/>
              </a:highlight>
            </a:endParaRPr>
          </a:p>
        </p:txBody>
      </p:sp>
      <p:graphicFrame>
        <p:nvGraphicFramePr>
          <p:cNvPr id="7" name="Chart 6" descr="Line graph showing net agree and net disagree figures over time in relation to the statement, 'Workers are generally treated with dignity and respect'. Significant differences are indicated  on basis of change over time.&#10;&#10;Link to view data source:&#10;&#10;In 2018/2019, 62% net agree, 13% net disagree.&#10;In 2019, 57% net agree, 18% net disagree.&#10;In 2020/2021, 54% net agree, 12% net disagree.">
            <a:extLst>
              <a:ext uri="{FF2B5EF4-FFF2-40B4-BE49-F238E27FC236}">
                <a16:creationId xmlns:a16="http://schemas.microsoft.com/office/drawing/2014/main" id="{541576CF-435B-45A7-B7D5-E216BDF11E24}"/>
              </a:ext>
            </a:extLst>
          </p:cNvPr>
          <p:cNvGraphicFramePr/>
          <p:nvPr>
            <p:extLst>
              <p:ext uri="{D42A27DB-BD31-4B8C-83A1-F6EECF244321}">
                <p14:modId xmlns:p14="http://schemas.microsoft.com/office/powerpoint/2010/main" val="4049535925"/>
              </p:ext>
            </p:extLst>
          </p:nvPr>
        </p:nvGraphicFramePr>
        <p:xfrm>
          <a:off x="1008799" y="2539743"/>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descr="Solid green triangle to indicate that figure in 2019 wave (18%) is significantly higher than in 2018-19 wave (13%).">
            <a:extLst>
              <a:ext uri="{FF2B5EF4-FFF2-40B4-BE49-F238E27FC236}">
                <a16:creationId xmlns:a16="http://schemas.microsoft.com/office/drawing/2014/main" id="{D93318B5-454A-493E-8D0C-32BF248D04BB}"/>
              </a:ext>
            </a:extLst>
          </p:cNvPr>
          <p:cNvSpPr/>
          <p:nvPr/>
        </p:nvSpPr>
        <p:spPr bwMode="gray">
          <a:xfrm flipH="1">
            <a:off x="5786119" y="3993687"/>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5" name="Isosceles Triangle 14" descr="Solid red triangle to indicate that figure in 2020-21 wave (54%) is significantly lower than in 2018-19 wave (62%).">
            <a:extLst>
              <a:ext uri="{FF2B5EF4-FFF2-40B4-BE49-F238E27FC236}">
                <a16:creationId xmlns:a16="http://schemas.microsoft.com/office/drawing/2014/main" id="{CBD7B5C1-9983-4B6D-868D-969F68CA4BB6}"/>
              </a:ext>
            </a:extLst>
          </p:cNvPr>
          <p:cNvSpPr/>
          <p:nvPr/>
        </p:nvSpPr>
        <p:spPr bwMode="gray">
          <a:xfrm rot="10800000">
            <a:off x="8930830" y="2736374"/>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4" name="Isosceles Triangle 13" descr="Solid red triangle to indicate that figure in 2020-21 wave (12%) is significantly lower than in 2019 wave (18%).">
            <a:extLst>
              <a:ext uri="{FF2B5EF4-FFF2-40B4-BE49-F238E27FC236}">
                <a16:creationId xmlns:a16="http://schemas.microsoft.com/office/drawing/2014/main" id="{0C1A8896-BD30-4AB1-B481-42E00B168193}"/>
              </a:ext>
            </a:extLst>
          </p:cNvPr>
          <p:cNvSpPr/>
          <p:nvPr/>
        </p:nvSpPr>
        <p:spPr bwMode="gray">
          <a:xfrm rot="10800000">
            <a:off x="8930830" y="3942996"/>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8" name="Group 7" descr="Key, the green triangle indicates a significant increase, the red triangle indicates a significant decrease.">
            <a:extLst>
              <a:ext uri="{FF2B5EF4-FFF2-40B4-BE49-F238E27FC236}">
                <a16:creationId xmlns:a16="http://schemas.microsoft.com/office/drawing/2014/main" id="{B9B8CFFE-2489-4325-8209-4537F30B50FF}"/>
              </a:ext>
            </a:extLst>
          </p:cNvPr>
          <p:cNvGrpSpPr/>
          <p:nvPr/>
        </p:nvGrpSpPr>
        <p:grpSpPr>
          <a:xfrm>
            <a:off x="9845230" y="3569043"/>
            <a:ext cx="1930403" cy="552654"/>
            <a:chOff x="7176001" y="492990"/>
            <a:chExt cx="1930403" cy="552654"/>
          </a:xfrm>
        </p:grpSpPr>
        <p:sp>
          <p:nvSpPr>
            <p:cNvPr id="10" name="Isosceles Triangle 9">
              <a:extLst>
                <a:ext uri="{FF2B5EF4-FFF2-40B4-BE49-F238E27FC236}">
                  <a16:creationId xmlns:a16="http://schemas.microsoft.com/office/drawing/2014/main" id="{424185D0-A2FC-410F-BAF7-D4A91D6D963E}"/>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Text Placeholder 9">
              <a:extLst>
                <a:ext uri="{FF2B5EF4-FFF2-40B4-BE49-F238E27FC236}">
                  <a16:creationId xmlns:a16="http://schemas.microsoft.com/office/drawing/2014/main" id="{3E2DD2C4-DE9E-4564-939D-FC3A635629B0}"/>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9" name="Isosceles Triangle 8">
              <a:extLst>
                <a:ext uri="{FF2B5EF4-FFF2-40B4-BE49-F238E27FC236}">
                  <a16:creationId xmlns:a16="http://schemas.microsoft.com/office/drawing/2014/main" id="{58153167-870E-4944-AC7F-B9646A67406F}"/>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DB686789-9771-46A3-93A1-31EBDC758DB3}"/>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33</a:t>
            </a:fld>
            <a:r>
              <a:rPr lang="en-GB" dirty="0"/>
              <a:t>  </a:t>
            </a:r>
          </a:p>
        </p:txBody>
      </p:sp>
    </p:spTree>
    <p:extLst>
      <p:ext uri="{BB962C8B-B14F-4D97-AF65-F5344CB8AC3E}">
        <p14:creationId xmlns:p14="http://schemas.microsoft.com/office/powerpoint/2010/main" val="2916723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(3)</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“In general, workplaces in Northern Ireland are welcoming and inclusive”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In general, workplaces in Northern Ireland are welcoming and inclusive'. Significant differences are indicated  on basis of change over time.&#10;&#10;Link to view data source:&#10;&#10;In 2018/2019, 62% net agree, 8% net disagree.&#10;In 2019, 58% net agree, 13% net disagree.&#10;In 2020/2021, 54% net agree, 12% net disagree.">
            <a:extLst>
              <a:ext uri="{FF2B5EF4-FFF2-40B4-BE49-F238E27FC236}">
                <a16:creationId xmlns:a16="http://schemas.microsoft.com/office/drawing/2014/main" id="{55E01A34-7023-42CD-BC4C-44197A26BB8B}"/>
              </a:ext>
            </a:extLst>
          </p:cNvPr>
          <p:cNvGraphicFramePr/>
          <p:nvPr>
            <p:extLst>
              <p:ext uri="{D42A27DB-BD31-4B8C-83A1-F6EECF244321}">
                <p14:modId xmlns:p14="http://schemas.microsoft.com/office/powerpoint/2010/main" val="4022155540"/>
              </p:ext>
            </p:extLst>
          </p:nvPr>
        </p:nvGraphicFramePr>
        <p:xfrm>
          <a:off x="1008799" y="2539743"/>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green triangle to indicate that figure in 2019 wave (13%) is significantly higher than in 2018-19 wave (8%).">
            <a:extLst>
              <a:ext uri="{FF2B5EF4-FFF2-40B4-BE49-F238E27FC236}">
                <a16:creationId xmlns:a16="http://schemas.microsoft.com/office/drawing/2014/main" id="{A297395B-18C6-4DFD-AD12-9239691B72E6}"/>
              </a:ext>
            </a:extLst>
          </p:cNvPr>
          <p:cNvSpPr/>
          <p:nvPr/>
        </p:nvSpPr>
        <p:spPr bwMode="gray">
          <a:xfrm flipH="1">
            <a:off x="5786119" y="4217943"/>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5" name="Isosceles Triangle 14" descr="Solid red triangle to indicate that figure in 2020-21 wave (54%) is significantly lower than in 2018-19 wave (62%).&#10;&#10;">
            <a:extLst>
              <a:ext uri="{FF2B5EF4-FFF2-40B4-BE49-F238E27FC236}">
                <a16:creationId xmlns:a16="http://schemas.microsoft.com/office/drawing/2014/main" id="{11F8FFD9-6489-47E6-9AA9-0CB8AFCE9A8B}"/>
              </a:ext>
            </a:extLst>
          </p:cNvPr>
          <p:cNvSpPr/>
          <p:nvPr/>
        </p:nvSpPr>
        <p:spPr bwMode="gray">
          <a:xfrm rot="10800000">
            <a:off x="8930830" y="2736374"/>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F819C1DA-347A-44A9-9DFD-7A67437C1D55}"/>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4D2009C6-BE2B-4464-9431-99E193E4A96F}"/>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1E35FC41-1B50-4B45-9BBB-C5E03F05B808}"/>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8F56635A-90D2-4CFB-B56A-D51E626711F7}"/>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7A02B235-0A11-4046-A03A-92D22F53BE65}"/>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34</a:t>
            </a:fld>
            <a:r>
              <a:rPr lang="en-GB" dirty="0"/>
              <a:t>  </a:t>
            </a:r>
          </a:p>
        </p:txBody>
      </p:sp>
    </p:spTree>
    <p:extLst>
      <p:ext uri="{BB962C8B-B14F-4D97-AF65-F5344CB8AC3E}">
        <p14:creationId xmlns:p14="http://schemas.microsoft.com/office/powerpoint/2010/main" val="230363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50000" y="397170"/>
            <a:ext cx="9341700" cy="775597"/>
          </a:xfrm>
        </p:spPr>
        <p:txBody>
          <a:bodyPr/>
          <a:lstStyle/>
          <a:p>
            <a:r>
              <a:rPr lang="en-GB" dirty="0"/>
              <a:t>Views on equality in Northern Ireland (4)</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“In general, workplaces in Northern Ireland are welcoming and inclusive” (by gender)</a:t>
            </a:r>
            <a:endParaRPr lang="en-GB" dirty="0">
              <a:solidFill>
                <a:schemeClr val="accent1"/>
              </a:solidFill>
              <a:highlight>
                <a:srgbClr val="FFFF00"/>
              </a:highlight>
            </a:endParaRPr>
          </a:p>
        </p:txBody>
      </p:sp>
      <p:grpSp>
        <p:nvGrpSpPr>
          <p:cNvPr id="23" name="Group 22" descr="Key to explain the indicators of statistically significant differences presented in the bar chart.">
            <a:extLst>
              <a:ext uri="{FF2B5EF4-FFF2-40B4-BE49-F238E27FC236}">
                <a16:creationId xmlns:a16="http://schemas.microsoft.com/office/drawing/2014/main" id="{C0215E05-77CA-472A-9C88-7C5107861058}"/>
              </a:ext>
            </a:extLst>
          </p:cNvPr>
          <p:cNvGrpSpPr/>
          <p:nvPr/>
        </p:nvGrpSpPr>
        <p:grpSpPr>
          <a:xfrm>
            <a:off x="10063347" y="214284"/>
            <a:ext cx="1875671" cy="1923311"/>
            <a:chOff x="10231121" y="95222"/>
            <a:chExt cx="1875671" cy="1923311"/>
          </a:xfrm>
        </p:grpSpPr>
        <p:sp>
          <p:nvSpPr>
            <p:cNvPr id="24" name="Rectangle 23">
              <a:extLst>
                <a:ext uri="{FF2B5EF4-FFF2-40B4-BE49-F238E27FC236}">
                  <a16:creationId xmlns:a16="http://schemas.microsoft.com/office/drawing/2014/main" id="{CA523A55-1BAE-42B7-804A-F6714944B933}"/>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5" name="TextBox 24">
              <a:extLst>
                <a:ext uri="{FF2B5EF4-FFF2-40B4-BE49-F238E27FC236}">
                  <a16:creationId xmlns:a16="http://schemas.microsoft.com/office/drawing/2014/main" id="{65151C5A-48E8-44CA-867C-B81432DDAA6E}"/>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6" name="Oval 25" descr="Solid red circle to indicate that figure for Armagh (29%) is significantly lower than average (29%).">
              <a:extLst>
                <a:ext uri="{FF2B5EF4-FFF2-40B4-BE49-F238E27FC236}">
                  <a16:creationId xmlns:a16="http://schemas.microsoft.com/office/drawing/2014/main" id="{8EC0D2C1-8275-44F2-A483-01562590E115}"/>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Armagh (29%) is significantly lower than Belfast and Greater Belfast (53% respectively) and Tyrone/Fermanagh (65%).">
              <a:extLst>
                <a:ext uri="{FF2B5EF4-FFF2-40B4-BE49-F238E27FC236}">
                  <a16:creationId xmlns:a16="http://schemas.microsoft.com/office/drawing/2014/main" id="{9DD6F393-C751-41EA-8C5F-C8170F7DA51A}"/>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Solid green circle to indicate that figure for Greater Belfast (53%) is significantly higher than the average (45%).">
              <a:extLst>
                <a:ext uri="{FF2B5EF4-FFF2-40B4-BE49-F238E27FC236}">
                  <a16:creationId xmlns:a16="http://schemas.microsoft.com/office/drawing/2014/main" id="{885ABDD9-60B5-4C95-8F48-BC952FB91E75}"/>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green circle to indicate that figure for Greater Belfast (53%) is significantly higher than Armagh (29%).">
              <a:extLst>
                <a:ext uri="{FF2B5EF4-FFF2-40B4-BE49-F238E27FC236}">
                  <a16:creationId xmlns:a16="http://schemas.microsoft.com/office/drawing/2014/main" id="{A647B6E8-8F5B-41C1-9AAA-309D92BD28B4}"/>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Text Placeholder 2">
              <a:extLst>
                <a:ext uri="{FF2B5EF4-FFF2-40B4-BE49-F238E27FC236}">
                  <a16:creationId xmlns:a16="http://schemas.microsoft.com/office/drawing/2014/main" id="{D9BF22C8-3F5B-42A8-B701-E9CA206978DE}"/>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1" name="Text Placeholder 2">
              <a:extLst>
                <a:ext uri="{FF2B5EF4-FFF2-40B4-BE49-F238E27FC236}">
                  <a16:creationId xmlns:a16="http://schemas.microsoft.com/office/drawing/2014/main" id="{DB98259D-38AF-4EBD-9D40-45B7AFE915A5}"/>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2" name="Text Placeholder 2">
              <a:extLst>
                <a:ext uri="{FF2B5EF4-FFF2-40B4-BE49-F238E27FC236}">
                  <a16:creationId xmlns:a16="http://schemas.microsoft.com/office/drawing/2014/main" id="{8D7952C7-C5C2-4B07-96FE-BCD6CF069946}"/>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3" name="Text Placeholder 2">
              <a:extLst>
                <a:ext uri="{FF2B5EF4-FFF2-40B4-BE49-F238E27FC236}">
                  <a16:creationId xmlns:a16="http://schemas.microsoft.com/office/drawing/2014/main" id="{E1C2AFF5-B026-44CD-9ABB-B79C2511AF1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2" name="Rectangle 21">
            <a:extLst>
              <a:ext uri="{FF2B5EF4-FFF2-40B4-BE49-F238E27FC236}">
                <a16:creationId xmlns:a16="http://schemas.microsoft.com/office/drawing/2014/main" id="{764623C6-6ECF-4FFB-999E-C192F01E7950}"/>
              </a:ext>
            </a:extLst>
          </p:cNvPr>
          <p:cNvSpPr/>
          <p:nvPr/>
        </p:nvSpPr>
        <p:spPr>
          <a:xfrm>
            <a:off x="449999" y="2691152"/>
            <a:ext cx="10648307" cy="61143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22E0FA1D-48AE-45C7-8DEA-69376DB65E61}"/>
              </a:ext>
            </a:extLst>
          </p:cNvPr>
          <p:cNvSpPr/>
          <p:nvPr/>
        </p:nvSpPr>
        <p:spPr>
          <a:xfrm>
            <a:off x="449999" y="3646782"/>
            <a:ext cx="1053681" cy="210111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Gender</a:t>
            </a:r>
          </a:p>
        </p:txBody>
      </p:sp>
      <p:graphicFrame>
        <p:nvGraphicFramePr>
          <p:cNvPr id="13" name="Chart 12" descr="Solid red circle to indicate that figure for female (47%) is significantly higher than average (54%).">
            <a:extLst>
              <a:ext uri="{FF2B5EF4-FFF2-40B4-BE49-F238E27FC236}">
                <a16:creationId xmlns:a16="http://schemas.microsoft.com/office/drawing/2014/main" id="{787D7099-6ECC-4D5B-AC6D-273A623458CF}"/>
              </a:ext>
            </a:extLst>
          </p:cNvPr>
          <p:cNvGraphicFramePr/>
          <p:nvPr>
            <p:extLst>
              <p:ext uri="{D42A27DB-BD31-4B8C-83A1-F6EECF244321}">
                <p14:modId xmlns:p14="http://schemas.microsoft.com/office/powerpoint/2010/main" val="1863829366"/>
              </p:ext>
            </p:extLst>
          </p:nvPr>
        </p:nvGraphicFramePr>
        <p:xfrm>
          <a:off x="150368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descr="Solid green circle to indicate that figure for male (62%) is significantly higher than average (54%).">
            <a:extLst>
              <a:ext uri="{FF2B5EF4-FFF2-40B4-BE49-F238E27FC236}">
                <a16:creationId xmlns:a16="http://schemas.microsoft.com/office/drawing/2014/main" id="{DDC58B62-689E-4B1A-A727-5D765D8EB6D7}"/>
              </a:ext>
            </a:extLst>
          </p:cNvPr>
          <p:cNvSpPr/>
          <p:nvPr/>
        </p:nvSpPr>
        <p:spPr bwMode="gray">
          <a:xfrm>
            <a:off x="3421338" y="3833718"/>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male (62%) is significantly higher than female (47%).">
            <a:extLst>
              <a:ext uri="{FF2B5EF4-FFF2-40B4-BE49-F238E27FC236}">
                <a16:creationId xmlns:a16="http://schemas.microsoft.com/office/drawing/2014/main" id="{98430631-C2E1-42DE-8271-798C0D213442}"/>
              </a:ext>
            </a:extLst>
          </p:cNvPr>
          <p:cNvSpPr/>
          <p:nvPr/>
        </p:nvSpPr>
        <p:spPr bwMode="gray">
          <a:xfrm>
            <a:off x="3475239" y="388888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male (25%) is significantly higher than average (29%).">
            <a:extLst>
              <a:ext uri="{FF2B5EF4-FFF2-40B4-BE49-F238E27FC236}">
                <a16:creationId xmlns:a16="http://schemas.microsoft.com/office/drawing/2014/main" id="{E10ED3C1-0371-4FE5-8451-C0CDA541FEAD}"/>
              </a:ext>
            </a:extLst>
          </p:cNvPr>
          <p:cNvSpPr/>
          <p:nvPr/>
        </p:nvSpPr>
        <p:spPr bwMode="gray">
          <a:xfrm>
            <a:off x="8752733" y="382055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male (25%) is significantly lower than female (33%).">
            <a:extLst>
              <a:ext uri="{FF2B5EF4-FFF2-40B4-BE49-F238E27FC236}">
                <a16:creationId xmlns:a16="http://schemas.microsoft.com/office/drawing/2014/main" id="{32E07972-AEED-4472-AAF1-31CB123F951C}"/>
              </a:ext>
            </a:extLst>
          </p:cNvPr>
          <p:cNvSpPr/>
          <p:nvPr/>
        </p:nvSpPr>
        <p:spPr bwMode="gray">
          <a:xfrm>
            <a:off x="8806634" y="387445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red circle to indicate that figure for female (47%) is significantly higher than average (54%).">
            <a:extLst>
              <a:ext uri="{FF2B5EF4-FFF2-40B4-BE49-F238E27FC236}">
                <a16:creationId xmlns:a16="http://schemas.microsoft.com/office/drawing/2014/main" id="{340D8A29-FACF-42F0-84F3-294578E0FC83}"/>
              </a:ext>
            </a:extLst>
          </p:cNvPr>
          <p:cNvSpPr/>
          <p:nvPr/>
        </p:nvSpPr>
        <p:spPr bwMode="gray">
          <a:xfrm>
            <a:off x="3421338" y="483150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red circle to indicate that figure for female (47%) is significantly lower than male (62%).">
            <a:extLst>
              <a:ext uri="{FF2B5EF4-FFF2-40B4-BE49-F238E27FC236}">
                <a16:creationId xmlns:a16="http://schemas.microsoft.com/office/drawing/2014/main" id="{A0E2B44B-40D7-4496-8D19-53F56606ABC1}"/>
              </a:ext>
            </a:extLst>
          </p:cNvPr>
          <p:cNvSpPr/>
          <p:nvPr/>
        </p:nvSpPr>
        <p:spPr bwMode="gray">
          <a:xfrm>
            <a:off x="3475239" y="488541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green circle to indicate that figure for female (33%) is significantly higher than average (29%).">
            <a:extLst>
              <a:ext uri="{FF2B5EF4-FFF2-40B4-BE49-F238E27FC236}">
                <a16:creationId xmlns:a16="http://schemas.microsoft.com/office/drawing/2014/main" id="{F7C00550-09BE-4F06-BCF6-8017F0A57BB2}"/>
              </a:ext>
            </a:extLst>
          </p:cNvPr>
          <p:cNvSpPr/>
          <p:nvPr/>
        </p:nvSpPr>
        <p:spPr bwMode="gray">
          <a:xfrm>
            <a:off x="7958902" y="482832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female (33%) is significantly higher than male (25%).">
            <a:extLst>
              <a:ext uri="{FF2B5EF4-FFF2-40B4-BE49-F238E27FC236}">
                <a16:creationId xmlns:a16="http://schemas.microsoft.com/office/drawing/2014/main" id="{A29E78EC-B920-4D61-A291-7B76B674C5CD}"/>
              </a:ext>
            </a:extLst>
          </p:cNvPr>
          <p:cNvSpPr/>
          <p:nvPr/>
        </p:nvSpPr>
        <p:spPr bwMode="gray">
          <a:xfrm>
            <a:off x="8012803" y="488349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35</a:t>
            </a:fld>
            <a:r>
              <a:rPr lang="en-GB" dirty="0"/>
              <a:t>  </a:t>
            </a:r>
          </a:p>
        </p:txBody>
      </p:sp>
    </p:spTree>
    <p:extLst>
      <p:ext uri="{BB962C8B-B14F-4D97-AF65-F5344CB8AC3E}">
        <p14:creationId xmlns:p14="http://schemas.microsoft.com/office/powerpoint/2010/main" val="148925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(5)</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“Equality and anti-discrimination laws in Northern Ireland are necessary”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Equality and anti-discrimination laws in Northern Ireland are necessary'. Significant differences are indicated  on basis of change over time.&#10;&#10;Link to view data source:&#10;&#10;&#10;In 2018/2019, 90% net agree, 4% net disagree.&#10;In 2019, 82% net agree, 8% net disagree.&#10;In 2020/2021, 83% net agree, 8% net disagree.">
            <a:extLst>
              <a:ext uri="{FF2B5EF4-FFF2-40B4-BE49-F238E27FC236}">
                <a16:creationId xmlns:a16="http://schemas.microsoft.com/office/drawing/2014/main" id="{C3FB77CD-2EF9-48E8-BEBB-D3C1AF3CD34F}"/>
              </a:ext>
            </a:extLst>
          </p:cNvPr>
          <p:cNvGraphicFramePr/>
          <p:nvPr>
            <p:extLst>
              <p:ext uri="{D42A27DB-BD31-4B8C-83A1-F6EECF244321}">
                <p14:modId xmlns:p14="http://schemas.microsoft.com/office/powerpoint/2010/main" val="2408112764"/>
              </p:ext>
            </p:extLst>
          </p:nvPr>
        </p:nvGraphicFramePr>
        <p:xfrm>
          <a:off x="1008799" y="2539743"/>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green triangle to indicate that figure in 2019 wave (8%) is significantly higher than in 2018-19 wave (4%).">
            <a:extLst>
              <a:ext uri="{FF2B5EF4-FFF2-40B4-BE49-F238E27FC236}">
                <a16:creationId xmlns:a16="http://schemas.microsoft.com/office/drawing/2014/main" id="{EB9D60BC-739D-4383-9DF6-6520D87F3B15}"/>
              </a:ext>
            </a:extLst>
          </p:cNvPr>
          <p:cNvSpPr/>
          <p:nvPr/>
        </p:nvSpPr>
        <p:spPr bwMode="gray">
          <a:xfrm flipH="1">
            <a:off x="5786119" y="4450677"/>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5" name="Isosceles Triangle 14" descr="Solid red triangle to indicate that figure in 2019 wave (82%) is significantly lower than in 2018-19 wave (90%).">
            <a:extLst>
              <a:ext uri="{FF2B5EF4-FFF2-40B4-BE49-F238E27FC236}">
                <a16:creationId xmlns:a16="http://schemas.microsoft.com/office/drawing/2014/main" id="{7BB6FC28-20FF-4D2C-9EC5-E9024140E0B7}"/>
              </a:ext>
            </a:extLst>
          </p:cNvPr>
          <p:cNvSpPr/>
          <p:nvPr/>
        </p:nvSpPr>
        <p:spPr bwMode="gray">
          <a:xfrm rot="10800000">
            <a:off x="5786119" y="2627545"/>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71C614D6-4C1E-482B-A260-00B7EFB6E67C}"/>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AACCE1DB-CE82-4AA9-B9FB-C47898563019}"/>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A8418AC9-898A-4F61-997E-BEEF09B95079}"/>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3CA779DB-32B9-481F-9117-48FF9B8FA113}"/>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EFFFD2F8-2279-48BF-801D-D0C20F200909}"/>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36</a:t>
            </a:fld>
            <a:r>
              <a:rPr lang="en-GB" dirty="0"/>
              <a:t>  </a:t>
            </a:r>
          </a:p>
        </p:txBody>
      </p:sp>
    </p:spTree>
    <p:extLst>
      <p:ext uri="{BB962C8B-B14F-4D97-AF65-F5344CB8AC3E}">
        <p14:creationId xmlns:p14="http://schemas.microsoft.com/office/powerpoint/2010/main" val="1646110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50000" y="397170"/>
            <a:ext cx="9341700" cy="775597"/>
          </a:xfrm>
        </p:spPr>
        <p:txBody>
          <a:bodyPr/>
          <a:lstStyle/>
          <a:p>
            <a:r>
              <a:rPr lang="en-GB" dirty="0"/>
              <a:t>Views on equality in Northern Ireland (6)</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“Equality and anti-discrimination laws in Northern Ireland are necessary” (by demographics)</a:t>
            </a:r>
            <a:endParaRPr lang="en-GB" dirty="0">
              <a:solidFill>
                <a:schemeClr val="accent1"/>
              </a:solidFill>
              <a:highlight>
                <a:srgbClr val="FFFF00"/>
              </a:highlight>
            </a:endParaRPr>
          </a:p>
        </p:txBody>
      </p:sp>
      <p:grpSp>
        <p:nvGrpSpPr>
          <p:cNvPr id="26" name="Group 25" descr="Key to explain the indicators of statistically significant differences presented in the bar chart.">
            <a:extLst>
              <a:ext uri="{FF2B5EF4-FFF2-40B4-BE49-F238E27FC236}">
                <a16:creationId xmlns:a16="http://schemas.microsoft.com/office/drawing/2014/main" id="{B1032533-1C37-468E-8A2B-6925A19376B4}"/>
              </a:ext>
            </a:extLst>
          </p:cNvPr>
          <p:cNvGrpSpPr/>
          <p:nvPr/>
        </p:nvGrpSpPr>
        <p:grpSpPr>
          <a:xfrm>
            <a:off x="10063347" y="205140"/>
            <a:ext cx="1875671" cy="1923311"/>
            <a:chOff x="10231121" y="95222"/>
            <a:chExt cx="1875671" cy="1923311"/>
          </a:xfrm>
        </p:grpSpPr>
        <p:sp>
          <p:nvSpPr>
            <p:cNvPr id="27" name="Rectangle 26">
              <a:extLst>
                <a:ext uri="{FF2B5EF4-FFF2-40B4-BE49-F238E27FC236}">
                  <a16:creationId xmlns:a16="http://schemas.microsoft.com/office/drawing/2014/main" id="{98B6C48D-B157-4C2F-BCBD-BC38FA735588}"/>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8" name="TextBox 27">
              <a:extLst>
                <a:ext uri="{FF2B5EF4-FFF2-40B4-BE49-F238E27FC236}">
                  <a16:creationId xmlns:a16="http://schemas.microsoft.com/office/drawing/2014/main" id="{330330EF-C3E5-4078-95E4-F15F50AE04F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9" name="Oval 28" descr="Solid red circle to indicate that figure for Armagh (29%) is significantly lower than average (29%).">
              <a:extLst>
                <a:ext uri="{FF2B5EF4-FFF2-40B4-BE49-F238E27FC236}">
                  <a16:creationId xmlns:a16="http://schemas.microsoft.com/office/drawing/2014/main" id="{2F197557-138F-40B8-8918-0721BE8FF816}"/>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Armagh (29%) is significantly lower than Belfast and Greater Belfast (53% respectively) and Tyrone/Fermanagh (65%).">
              <a:extLst>
                <a:ext uri="{FF2B5EF4-FFF2-40B4-BE49-F238E27FC236}">
                  <a16:creationId xmlns:a16="http://schemas.microsoft.com/office/drawing/2014/main" id="{D8B3F60E-5E68-451D-B25E-CE716E78C786}"/>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Solid green circle to indicate that figure for Greater Belfast (53%) is significantly higher than the average (45%).">
              <a:extLst>
                <a:ext uri="{FF2B5EF4-FFF2-40B4-BE49-F238E27FC236}">
                  <a16:creationId xmlns:a16="http://schemas.microsoft.com/office/drawing/2014/main" id="{79550F68-0E43-40C2-B366-5A72FA0A49A0}"/>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Greater Belfast (53%) is significantly higher than Armagh (29%).">
              <a:extLst>
                <a:ext uri="{FF2B5EF4-FFF2-40B4-BE49-F238E27FC236}">
                  <a16:creationId xmlns:a16="http://schemas.microsoft.com/office/drawing/2014/main" id="{CD480219-B922-494E-8EE2-329CB27B2A7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Text Placeholder 2">
              <a:extLst>
                <a:ext uri="{FF2B5EF4-FFF2-40B4-BE49-F238E27FC236}">
                  <a16:creationId xmlns:a16="http://schemas.microsoft.com/office/drawing/2014/main" id="{EC0979F2-BD9A-4D63-AEDA-2FAB80F68721}"/>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4" name="Text Placeholder 2">
              <a:extLst>
                <a:ext uri="{FF2B5EF4-FFF2-40B4-BE49-F238E27FC236}">
                  <a16:creationId xmlns:a16="http://schemas.microsoft.com/office/drawing/2014/main" id="{DC38D789-AE4F-4A3C-A348-9664478859BC}"/>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5" name="Text Placeholder 2">
              <a:extLst>
                <a:ext uri="{FF2B5EF4-FFF2-40B4-BE49-F238E27FC236}">
                  <a16:creationId xmlns:a16="http://schemas.microsoft.com/office/drawing/2014/main" id="{C00CA7B0-03E5-4073-8EDA-BA49842B5264}"/>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6" name="Text Placeholder 2">
              <a:extLst>
                <a:ext uri="{FF2B5EF4-FFF2-40B4-BE49-F238E27FC236}">
                  <a16:creationId xmlns:a16="http://schemas.microsoft.com/office/drawing/2014/main" id="{F0985628-5BCB-42FE-875D-54C88C188583}"/>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5" name="Rectangle 24">
            <a:extLst>
              <a:ext uri="{FF2B5EF4-FFF2-40B4-BE49-F238E27FC236}">
                <a16:creationId xmlns:a16="http://schemas.microsoft.com/office/drawing/2014/main" id="{A02A87CA-3A88-41FC-8ECE-FF9FD30E4970}"/>
              </a:ext>
            </a:extLst>
          </p:cNvPr>
          <p:cNvSpPr/>
          <p:nvPr/>
        </p:nvSpPr>
        <p:spPr>
          <a:xfrm>
            <a:off x="449999" y="2509377"/>
            <a:ext cx="10648307" cy="3868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8AFAA883-C74B-428C-A66E-4BC53A595524}"/>
              </a:ext>
            </a:extLst>
          </p:cNvPr>
          <p:cNvSpPr/>
          <p:nvPr/>
        </p:nvSpPr>
        <p:spPr>
          <a:xfrm>
            <a:off x="449999" y="2981658"/>
            <a:ext cx="1256881" cy="69052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sp>
        <p:nvSpPr>
          <p:cNvPr id="10" name="Rectangle 9">
            <a:extLst>
              <a:ext uri="{FF2B5EF4-FFF2-40B4-BE49-F238E27FC236}">
                <a16:creationId xmlns:a16="http://schemas.microsoft.com/office/drawing/2014/main" id="{5DD98094-B40C-4897-A906-AD62521D0FC3}"/>
              </a:ext>
            </a:extLst>
          </p:cNvPr>
          <p:cNvSpPr/>
          <p:nvPr/>
        </p:nvSpPr>
        <p:spPr>
          <a:xfrm>
            <a:off x="449999" y="3711793"/>
            <a:ext cx="1256881" cy="83360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11" name="Rectangle 10">
            <a:extLst>
              <a:ext uri="{FF2B5EF4-FFF2-40B4-BE49-F238E27FC236}">
                <a16:creationId xmlns:a16="http://schemas.microsoft.com/office/drawing/2014/main" id="{22588EDC-F4F2-44F0-9465-C7C6FF657FDB}"/>
              </a:ext>
            </a:extLst>
          </p:cNvPr>
          <p:cNvSpPr/>
          <p:nvPr/>
        </p:nvSpPr>
        <p:spPr>
          <a:xfrm>
            <a:off x="449999" y="4624625"/>
            <a:ext cx="1256881" cy="95095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13" name="Chart 12" descr="Stacked bar chart showing extent of agreement or disagreement with the statement, 'Equality and anti-discrimination laws in Northern Ireland are necessary'. Significant differences are highlighted on the basis of community background, sexual orientation and political view.&#10;&#10;Link to view data source:&#10;&#10;Overall (base 500), 83% net agree, 9% neither agree nor disagree, 1% don't know, 8% net disagree.&#10;Community background, Protestant (base 234), 78% net agree, 12% neither agree nor disagree, 1% don't know, 9% net disagree.&#10;Community background, Catholic, (base 219), 89% net agree, 6% neither agree nor disagree, 1% don't know, 6% net disagree.&#10;Sexual Orientation, Heterosexual (base 459), 82% net agree, 9% neither agree nor disagree, 1% don't know, 8% net disagree.&#10;Sexual Orientation, LGB or other (base 30), 100% net agree.&#10;Political position, Unionist (base 117), 71% net agree, 15% neither agree nor disagree, 14% net disagree.&#10;Political position, Nationalist (base 99), 89% net agree, 8% neither agree nor disagree, 3% net disagree.&#10;Political position, Neither (base 250), 87% net agree, 5% neither agree nor disagree, 2% don't know, 6% net disagree.">
            <a:extLst>
              <a:ext uri="{FF2B5EF4-FFF2-40B4-BE49-F238E27FC236}">
                <a16:creationId xmlns:a16="http://schemas.microsoft.com/office/drawing/2014/main" id="{330B1411-0938-4966-9361-7BF1D162BCB0}"/>
              </a:ext>
            </a:extLst>
          </p:cNvPr>
          <p:cNvGraphicFramePr/>
          <p:nvPr>
            <p:extLst>
              <p:ext uri="{D42A27DB-BD31-4B8C-83A1-F6EECF244321}">
                <p14:modId xmlns:p14="http://schemas.microsoft.com/office/powerpoint/2010/main" val="3775713373"/>
              </p:ext>
            </p:extLst>
          </p:nvPr>
        </p:nvGraphicFramePr>
        <p:xfrm>
          <a:off x="1503680" y="2355925"/>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descr="Solid red circle to indicate that figure for Protestant (78%) is significantly lower than average (83%).">
            <a:extLst>
              <a:ext uri="{FF2B5EF4-FFF2-40B4-BE49-F238E27FC236}">
                <a16:creationId xmlns:a16="http://schemas.microsoft.com/office/drawing/2014/main" id="{AECA0A1B-47EB-4BD2-B2A8-D42CC6992504}"/>
              </a:ext>
            </a:extLst>
          </p:cNvPr>
          <p:cNvSpPr/>
          <p:nvPr/>
        </p:nvSpPr>
        <p:spPr bwMode="gray">
          <a:xfrm>
            <a:off x="3414502" y="284045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red circle to indicate that figure for Protestant (78%) is significantly lower than Catholic (89%).">
            <a:extLst>
              <a:ext uri="{FF2B5EF4-FFF2-40B4-BE49-F238E27FC236}">
                <a16:creationId xmlns:a16="http://schemas.microsoft.com/office/drawing/2014/main" id="{8B1027EE-38CA-4559-BDE2-6EFEBA96FE01}"/>
              </a:ext>
            </a:extLst>
          </p:cNvPr>
          <p:cNvSpPr/>
          <p:nvPr/>
        </p:nvSpPr>
        <p:spPr bwMode="gray">
          <a:xfrm>
            <a:off x="3468403" y="289435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Catholic (89%) is significantly higher than Protestant (78%).">
            <a:extLst>
              <a:ext uri="{FF2B5EF4-FFF2-40B4-BE49-F238E27FC236}">
                <a16:creationId xmlns:a16="http://schemas.microsoft.com/office/drawing/2014/main" id="{6D5733AD-A00A-4DC5-A935-6B3422278A73}"/>
              </a:ext>
            </a:extLst>
          </p:cNvPr>
          <p:cNvSpPr/>
          <p:nvPr/>
        </p:nvSpPr>
        <p:spPr bwMode="gray">
          <a:xfrm>
            <a:off x="3468402" y="330831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heterosexual (82%) is significantly lower than LGB or other (100%).">
            <a:extLst>
              <a:ext uri="{FF2B5EF4-FFF2-40B4-BE49-F238E27FC236}">
                <a16:creationId xmlns:a16="http://schemas.microsoft.com/office/drawing/2014/main" id="{487D19C9-A2CD-4C72-B60F-0C9B03CC3EDC}"/>
              </a:ext>
            </a:extLst>
          </p:cNvPr>
          <p:cNvSpPr/>
          <p:nvPr/>
        </p:nvSpPr>
        <p:spPr bwMode="gray">
          <a:xfrm>
            <a:off x="3468401" y="367046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green circle to indicate that figure for LGB or other (100%) is significantly higher than average (83%).">
            <a:extLst>
              <a:ext uri="{FF2B5EF4-FFF2-40B4-BE49-F238E27FC236}">
                <a16:creationId xmlns:a16="http://schemas.microsoft.com/office/drawing/2014/main" id="{37B69D8A-D5AE-462F-90A2-B5832E32ECF5}"/>
              </a:ext>
            </a:extLst>
          </p:cNvPr>
          <p:cNvSpPr/>
          <p:nvPr/>
        </p:nvSpPr>
        <p:spPr bwMode="gray">
          <a:xfrm>
            <a:off x="3356642" y="3950522"/>
            <a:ext cx="577345" cy="57734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LGB or other (100%) is significantly higher than heterosexual (82%).">
            <a:extLst>
              <a:ext uri="{FF2B5EF4-FFF2-40B4-BE49-F238E27FC236}">
                <a16:creationId xmlns:a16="http://schemas.microsoft.com/office/drawing/2014/main" id="{CDECAF7E-D1FF-43A0-9698-A074C85E29BB}"/>
              </a:ext>
            </a:extLst>
          </p:cNvPr>
          <p:cNvSpPr/>
          <p:nvPr/>
        </p:nvSpPr>
        <p:spPr bwMode="gray">
          <a:xfrm>
            <a:off x="3414502" y="4003135"/>
            <a:ext cx="466167" cy="46616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Unionist (71%) is significantly lower than average (83%).">
            <a:extLst>
              <a:ext uri="{FF2B5EF4-FFF2-40B4-BE49-F238E27FC236}">
                <a16:creationId xmlns:a16="http://schemas.microsoft.com/office/drawing/2014/main" id="{175939D0-7E55-43EF-A4D4-D6EDD1B29BCA}"/>
              </a:ext>
            </a:extLst>
          </p:cNvPr>
          <p:cNvSpPr/>
          <p:nvPr/>
        </p:nvSpPr>
        <p:spPr bwMode="gray">
          <a:xfrm>
            <a:off x="3382693" y="442319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Unionist (71%) is significantly lower than Nationalist (89%) or neither (87%).">
            <a:extLst>
              <a:ext uri="{FF2B5EF4-FFF2-40B4-BE49-F238E27FC236}">
                <a16:creationId xmlns:a16="http://schemas.microsoft.com/office/drawing/2014/main" id="{86B4D559-B160-478C-866F-5879020210D0}"/>
              </a:ext>
            </a:extLst>
          </p:cNvPr>
          <p:cNvSpPr/>
          <p:nvPr/>
        </p:nvSpPr>
        <p:spPr bwMode="gray">
          <a:xfrm>
            <a:off x="3436594" y="447709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Nationalist (89%) is significantly higher than Unionist (71%).">
            <a:extLst>
              <a:ext uri="{FF2B5EF4-FFF2-40B4-BE49-F238E27FC236}">
                <a16:creationId xmlns:a16="http://schemas.microsoft.com/office/drawing/2014/main" id="{EAA4E305-AEB9-474A-968A-D359FB2C36AB}"/>
              </a:ext>
            </a:extLst>
          </p:cNvPr>
          <p:cNvSpPr/>
          <p:nvPr/>
        </p:nvSpPr>
        <p:spPr bwMode="gray">
          <a:xfrm>
            <a:off x="3436594" y="484059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neither (87%) is significantly higher than average (83%).">
            <a:extLst>
              <a:ext uri="{FF2B5EF4-FFF2-40B4-BE49-F238E27FC236}">
                <a16:creationId xmlns:a16="http://schemas.microsoft.com/office/drawing/2014/main" id="{7A2F1E06-3CE0-43D2-8CB0-E9BF67475BB1}"/>
              </a:ext>
            </a:extLst>
          </p:cNvPr>
          <p:cNvSpPr/>
          <p:nvPr/>
        </p:nvSpPr>
        <p:spPr bwMode="gray">
          <a:xfrm>
            <a:off x="3382693" y="515210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neither (87%) is significantly higher than Unionist (71%).">
            <a:extLst>
              <a:ext uri="{FF2B5EF4-FFF2-40B4-BE49-F238E27FC236}">
                <a16:creationId xmlns:a16="http://schemas.microsoft.com/office/drawing/2014/main" id="{C11C9EC0-3050-462E-B9C5-9E6CE78CEABA}"/>
              </a:ext>
            </a:extLst>
          </p:cNvPr>
          <p:cNvSpPr/>
          <p:nvPr/>
        </p:nvSpPr>
        <p:spPr bwMode="gray">
          <a:xfrm>
            <a:off x="3436594" y="520726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37</a:t>
            </a:fld>
            <a:r>
              <a:rPr lang="en-GB" dirty="0"/>
              <a:t>  </a:t>
            </a:r>
          </a:p>
        </p:txBody>
      </p:sp>
    </p:spTree>
    <p:extLst>
      <p:ext uri="{BB962C8B-B14F-4D97-AF65-F5344CB8AC3E}">
        <p14:creationId xmlns:p14="http://schemas.microsoft.com/office/powerpoint/2010/main" val="4060407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(7)</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“I am worried that laws to help protect me from discrimination and to promote equality will not be as strong as for others in Britain or Ireland in the future” (trend)</a:t>
            </a:r>
            <a:endParaRPr lang="en-GB" dirty="0">
              <a:solidFill>
                <a:schemeClr val="accent1"/>
              </a:solidFill>
              <a:highlight>
                <a:srgbClr val="FFFF00"/>
              </a:highlight>
            </a:endParaRPr>
          </a:p>
        </p:txBody>
      </p:sp>
      <p:graphicFrame>
        <p:nvGraphicFramePr>
          <p:cNvPr id="14" name="Chart 13" descr="Stacked bar chart showing extent of agreement or disagreement with the statement over time, 'I am worried that laws to help protect me from discrimination and to promote equality will not be as strong as for others in Britain or Ireland in the future'. Significant differences are highlighted on the basis of change over time.&#10;&#10;Link to view data source:&#10;&#10;&#10;2020-2021, 34% net agree, 27% neither agree nor disagree, 5% don't know, 35% net disagree.&#10;2019, 34% net agree, 26% neither agree nor disagree, 10% don't know, 30% net disagree.">
            <a:extLst>
              <a:ext uri="{FF2B5EF4-FFF2-40B4-BE49-F238E27FC236}">
                <a16:creationId xmlns:a16="http://schemas.microsoft.com/office/drawing/2014/main" id="{C4C2ACF0-4C0F-4E54-B561-32339BB78214}"/>
              </a:ext>
            </a:extLst>
          </p:cNvPr>
          <p:cNvGraphicFramePr/>
          <p:nvPr>
            <p:extLst>
              <p:ext uri="{D42A27DB-BD31-4B8C-83A1-F6EECF244321}">
                <p14:modId xmlns:p14="http://schemas.microsoft.com/office/powerpoint/2010/main" val="510712359"/>
              </p:ext>
            </p:extLst>
          </p:nvPr>
        </p:nvGraphicFramePr>
        <p:xfrm>
          <a:off x="338973" y="2666071"/>
          <a:ext cx="9448800" cy="3438086"/>
        </p:xfrm>
        <a:graphic>
          <a:graphicData uri="http://schemas.openxmlformats.org/drawingml/2006/chart">
            <c:chart xmlns:c="http://schemas.openxmlformats.org/drawingml/2006/chart" xmlns:r="http://schemas.openxmlformats.org/officeDocument/2006/relationships" r:id="rId2"/>
          </a:graphicData>
        </a:graphic>
      </p:graphicFrame>
      <p:sp>
        <p:nvSpPr>
          <p:cNvPr id="15" name="Isosceles Triangle 14" descr="Solid red triangle to indicate that figure in 2020-21 wave (5%) is significantly lower than in 2019 wave (10%).">
            <a:extLst>
              <a:ext uri="{FF2B5EF4-FFF2-40B4-BE49-F238E27FC236}">
                <a16:creationId xmlns:a16="http://schemas.microsoft.com/office/drawing/2014/main" id="{01629B3F-5A78-4A84-877D-D274153417F9}"/>
              </a:ext>
            </a:extLst>
          </p:cNvPr>
          <p:cNvSpPr/>
          <p:nvPr/>
        </p:nvSpPr>
        <p:spPr bwMode="gray">
          <a:xfrm rot="10800000">
            <a:off x="6965785" y="2987696"/>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975C3D67-BE06-4C6D-91F4-6AB24DBCF3C1}"/>
              </a:ext>
            </a:extLst>
          </p:cNvPr>
          <p:cNvGrpSpPr/>
          <p:nvPr/>
        </p:nvGrpSpPr>
        <p:grpSpPr>
          <a:xfrm>
            <a:off x="9997630" y="3934060"/>
            <a:ext cx="1930403" cy="552654"/>
            <a:chOff x="7176001" y="492990"/>
            <a:chExt cx="1930403" cy="552654"/>
          </a:xfrm>
        </p:grpSpPr>
        <p:sp>
          <p:nvSpPr>
            <p:cNvPr id="11" name="Isosceles Triangle 10">
              <a:extLst>
                <a:ext uri="{FF2B5EF4-FFF2-40B4-BE49-F238E27FC236}">
                  <a16:creationId xmlns:a16="http://schemas.microsoft.com/office/drawing/2014/main" id="{2670F2DD-0ED9-4D29-8B89-82C1FB666A27}"/>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DB9C194C-7067-4C8D-B673-C2296149B421}"/>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59908600-0FEC-4667-8B19-12BCAA8C38D2}"/>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036DFA91-48AC-4869-9466-8C175CBCD822}"/>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38</a:t>
            </a:fld>
            <a:r>
              <a:rPr lang="en-GB" dirty="0"/>
              <a:t>  </a:t>
            </a:r>
          </a:p>
        </p:txBody>
      </p:sp>
    </p:spTree>
    <p:extLst>
      <p:ext uri="{BB962C8B-B14F-4D97-AF65-F5344CB8AC3E}">
        <p14:creationId xmlns:p14="http://schemas.microsoft.com/office/powerpoint/2010/main" val="1212114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6A3FE4-C9A7-4072-802A-BE4AB808718F}"/>
              </a:ext>
            </a:extLst>
          </p:cNvPr>
          <p:cNvSpPr/>
          <p:nvPr/>
        </p:nvSpPr>
        <p:spPr>
          <a:xfrm>
            <a:off x="437230" y="2831190"/>
            <a:ext cx="10648307" cy="3868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Views on equality in Northern Ireland (8)</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Thinking </a:t>
            </a:r>
            <a:r>
              <a:rPr lang="en-GB" dirty="0"/>
              <a:t>about Northern Ireland today, to what extent do you agree or disagree with the following statements? </a:t>
            </a:r>
            <a:r>
              <a:rPr lang="en-GB" dirty="0">
                <a:solidFill>
                  <a:schemeClr val="accent1"/>
                </a:solidFill>
              </a:rPr>
              <a:t>“I am worried that laws to help protect me from discrimination and to promote equality will not be as strong as for others in Britain or Ireland in the future” (by demographics)</a:t>
            </a:r>
            <a:endParaRPr lang="en-GB" dirty="0">
              <a:solidFill>
                <a:schemeClr val="accent1"/>
              </a:solidFill>
              <a:highlight>
                <a:srgbClr val="FFFF00"/>
              </a:highlight>
            </a:endParaRPr>
          </a:p>
        </p:txBody>
      </p:sp>
      <p:grpSp>
        <p:nvGrpSpPr>
          <p:cNvPr id="24" name="Group 23" descr="Key to explain the indicators of statistically significant differences presented in the bar chart.">
            <a:extLst>
              <a:ext uri="{FF2B5EF4-FFF2-40B4-BE49-F238E27FC236}">
                <a16:creationId xmlns:a16="http://schemas.microsoft.com/office/drawing/2014/main" id="{75FBCD42-DA49-4716-A3CC-AE057AC6879C}"/>
              </a:ext>
            </a:extLst>
          </p:cNvPr>
          <p:cNvGrpSpPr/>
          <p:nvPr/>
        </p:nvGrpSpPr>
        <p:grpSpPr>
          <a:xfrm>
            <a:off x="10063347" y="205140"/>
            <a:ext cx="1875671" cy="1923311"/>
            <a:chOff x="10231121" y="95222"/>
            <a:chExt cx="1875671" cy="1923311"/>
          </a:xfrm>
        </p:grpSpPr>
        <p:sp>
          <p:nvSpPr>
            <p:cNvPr id="25" name="Rectangle 24">
              <a:extLst>
                <a:ext uri="{FF2B5EF4-FFF2-40B4-BE49-F238E27FC236}">
                  <a16:creationId xmlns:a16="http://schemas.microsoft.com/office/drawing/2014/main" id="{632349F4-A450-471D-8290-631D51C45705}"/>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6" name="TextBox 25">
              <a:extLst>
                <a:ext uri="{FF2B5EF4-FFF2-40B4-BE49-F238E27FC236}">
                  <a16:creationId xmlns:a16="http://schemas.microsoft.com/office/drawing/2014/main" id="{56950B2B-F44A-4709-A13B-AC3366DE6435}"/>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7" name="Oval 26" descr="Solid red circle to indicate that figure for Armagh (29%) is significantly lower than average (29%).">
              <a:extLst>
                <a:ext uri="{FF2B5EF4-FFF2-40B4-BE49-F238E27FC236}">
                  <a16:creationId xmlns:a16="http://schemas.microsoft.com/office/drawing/2014/main" id="{C6154D81-B586-46C7-9269-18BF6B3236A7}"/>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red circle to indicate that figure for Armagh (29%) is significantly lower than Belfast and Greater Belfast (53% respectively) and Tyrone/Fermanagh (65%).">
              <a:extLst>
                <a:ext uri="{FF2B5EF4-FFF2-40B4-BE49-F238E27FC236}">
                  <a16:creationId xmlns:a16="http://schemas.microsoft.com/office/drawing/2014/main" id="{6689AF7F-9C1B-46B5-A5F9-CACF4CC3DC9D}"/>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green circle to indicate that figure for Greater Belfast (53%) is significantly higher than the average (45%).">
              <a:extLst>
                <a:ext uri="{FF2B5EF4-FFF2-40B4-BE49-F238E27FC236}">
                  <a16:creationId xmlns:a16="http://schemas.microsoft.com/office/drawing/2014/main" id="{EC6C8BC0-0069-466A-850E-327E424A7426}"/>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Greater Belfast (53%) is significantly higher than Armagh (29%).">
              <a:extLst>
                <a:ext uri="{FF2B5EF4-FFF2-40B4-BE49-F238E27FC236}">
                  <a16:creationId xmlns:a16="http://schemas.microsoft.com/office/drawing/2014/main" id="{2BEB0F17-71C5-4525-B4DE-64A8099E1EE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Text Placeholder 2">
              <a:extLst>
                <a:ext uri="{FF2B5EF4-FFF2-40B4-BE49-F238E27FC236}">
                  <a16:creationId xmlns:a16="http://schemas.microsoft.com/office/drawing/2014/main" id="{EC05C53A-11B5-47B9-BA4C-2426490B65E4}"/>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2" name="Text Placeholder 2">
              <a:extLst>
                <a:ext uri="{FF2B5EF4-FFF2-40B4-BE49-F238E27FC236}">
                  <a16:creationId xmlns:a16="http://schemas.microsoft.com/office/drawing/2014/main" id="{291F8D3A-2E8C-41DC-B6A2-DC750D8CEFA9}"/>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3" name="Text Placeholder 2">
              <a:extLst>
                <a:ext uri="{FF2B5EF4-FFF2-40B4-BE49-F238E27FC236}">
                  <a16:creationId xmlns:a16="http://schemas.microsoft.com/office/drawing/2014/main" id="{6DB901E6-8AF9-4C75-ADB6-8486B063A70B}"/>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4" name="Text Placeholder 2">
              <a:extLst>
                <a:ext uri="{FF2B5EF4-FFF2-40B4-BE49-F238E27FC236}">
                  <a16:creationId xmlns:a16="http://schemas.microsoft.com/office/drawing/2014/main" id="{633B9B4E-26FF-4588-ACDE-070D60D8EC0D}"/>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13" name="Chart 12" descr="Stacked bar chart showing extent of agreement or disagreement with the statement, I am worried that laws to help protect me from discrimination and to promote equality will not be as strong as for others in Britain or Ireland in the future'. Significant differences are highlighted on the basis of sexual orientation and political view.&#10;&#10;Link to view data source:&#10;&#10;&#10;Sexual orientation, Heterosexual (base 460), 31% net agree, 27% neither agree nor disagree, 5% don't know, 37% net disagree.&#10;Sexual orientation, LGB or other, (base 30), 65% net agree, 23% neither agree nor disagree,13% net disagree.&#10;Political position, Unionist (base 118), 28% net agree, 26% neither agree nor disagree, 3% don't know, 42% net disagree.&#10;Political position, Nationalist (base 98), 46% net agree, 21% neither agree nor disagree, 1% don't know, 32% net disagree.&#10;Political position, Neither (base 250), 32% net agree, 30% neither agree nor disagree, 7% don't know, 32% net disagree.&#10;">
            <a:extLst>
              <a:ext uri="{FF2B5EF4-FFF2-40B4-BE49-F238E27FC236}">
                <a16:creationId xmlns:a16="http://schemas.microsoft.com/office/drawing/2014/main" id="{7C8509FB-2CB1-4074-ADA3-C6001C4C2865}"/>
              </a:ext>
            </a:extLst>
          </p:cNvPr>
          <p:cNvGraphicFramePr/>
          <p:nvPr>
            <p:extLst>
              <p:ext uri="{D42A27DB-BD31-4B8C-83A1-F6EECF244321}">
                <p14:modId xmlns:p14="http://schemas.microsoft.com/office/powerpoint/2010/main" val="560695145"/>
              </p:ext>
            </p:extLst>
          </p:nvPr>
        </p:nvGraphicFramePr>
        <p:xfrm>
          <a:off x="1503680" y="2646114"/>
          <a:ext cx="9448800" cy="3419405"/>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03991F71-CD8A-4B54-9C29-3E6AF7B83C9C}"/>
              </a:ext>
            </a:extLst>
          </p:cNvPr>
          <p:cNvSpPr/>
          <p:nvPr/>
        </p:nvSpPr>
        <p:spPr>
          <a:xfrm>
            <a:off x="449999" y="3274223"/>
            <a:ext cx="1256881" cy="98751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15" name="Rectangle 14">
            <a:extLst>
              <a:ext uri="{FF2B5EF4-FFF2-40B4-BE49-F238E27FC236}">
                <a16:creationId xmlns:a16="http://schemas.microsoft.com/office/drawing/2014/main" id="{CAE0CD5C-5E07-4DC8-A5FC-1B15BC1EE381}"/>
              </a:ext>
            </a:extLst>
          </p:cNvPr>
          <p:cNvSpPr/>
          <p:nvPr/>
        </p:nvSpPr>
        <p:spPr>
          <a:xfrm>
            <a:off x="449999" y="4338918"/>
            <a:ext cx="1256881" cy="11779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sp>
        <p:nvSpPr>
          <p:cNvPr id="23" name="Oval 22" descr="Dashed red circle to indicate that figure for heterosexual (31%) is significantly lower than LGB or other (65%).">
            <a:extLst>
              <a:ext uri="{FF2B5EF4-FFF2-40B4-BE49-F238E27FC236}">
                <a16:creationId xmlns:a16="http://schemas.microsoft.com/office/drawing/2014/main" id="{81BBB6B0-C2CF-4DA5-B565-95D8C14B9F51}"/>
              </a:ext>
            </a:extLst>
          </p:cNvPr>
          <p:cNvSpPr/>
          <p:nvPr/>
        </p:nvSpPr>
        <p:spPr bwMode="gray">
          <a:xfrm>
            <a:off x="3430527" y="334185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green circle to indicate that figure for LGB or other (65%) is significantly higher than average (34%).">
            <a:extLst>
              <a:ext uri="{FF2B5EF4-FFF2-40B4-BE49-F238E27FC236}">
                <a16:creationId xmlns:a16="http://schemas.microsoft.com/office/drawing/2014/main" id="{F21221F3-8A31-4771-8209-A1FC09A9E2BB}"/>
              </a:ext>
            </a:extLst>
          </p:cNvPr>
          <p:cNvSpPr/>
          <p:nvPr/>
        </p:nvSpPr>
        <p:spPr bwMode="gray">
          <a:xfrm>
            <a:off x="3388562" y="374629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LGB or other (65%) is significantly higher than heterosexual (65%).">
            <a:extLst>
              <a:ext uri="{FF2B5EF4-FFF2-40B4-BE49-F238E27FC236}">
                <a16:creationId xmlns:a16="http://schemas.microsoft.com/office/drawing/2014/main" id="{EF1FB582-66A3-48DC-A86A-A2E489F4B0C0}"/>
              </a:ext>
            </a:extLst>
          </p:cNvPr>
          <p:cNvSpPr/>
          <p:nvPr/>
        </p:nvSpPr>
        <p:spPr bwMode="gray">
          <a:xfrm>
            <a:off x="3442463" y="380146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Unionist (28%) is significantly lower than Nationalist (46%).">
            <a:extLst>
              <a:ext uri="{FF2B5EF4-FFF2-40B4-BE49-F238E27FC236}">
                <a16:creationId xmlns:a16="http://schemas.microsoft.com/office/drawing/2014/main" id="{83B34B36-9624-49CF-9B15-E798CA697689}"/>
              </a:ext>
            </a:extLst>
          </p:cNvPr>
          <p:cNvSpPr/>
          <p:nvPr/>
        </p:nvSpPr>
        <p:spPr bwMode="gray">
          <a:xfrm>
            <a:off x="3430527" y="426173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LGB or other (46%) is significantly higher than average (34%).">
            <a:extLst>
              <a:ext uri="{FF2B5EF4-FFF2-40B4-BE49-F238E27FC236}">
                <a16:creationId xmlns:a16="http://schemas.microsoft.com/office/drawing/2014/main" id="{65527978-F2B2-41BE-9A54-F9EAF7B41AD3}"/>
              </a:ext>
            </a:extLst>
          </p:cNvPr>
          <p:cNvSpPr/>
          <p:nvPr/>
        </p:nvSpPr>
        <p:spPr bwMode="gray">
          <a:xfrm>
            <a:off x="3420367" y="470661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Nationalist (46%) is significantly higher than Unionist (28%) or neither (32%).">
            <a:extLst>
              <a:ext uri="{FF2B5EF4-FFF2-40B4-BE49-F238E27FC236}">
                <a16:creationId xmlns:a16="http://schemas.microsoft.com/office/drawing/2014/main" id="{E7246625-0F60-4765-882B-6641F7C73761}"/>
              </a:ext>
            </a:extLst>
          </p:cNvPr>
          <p:cNvSpPr/>
          <p:nvPr/>
        </p:nvSpPr>
        <p:spPr bwMode="gray">
          <a:xfrm>
            <a:off x="3474268" y="476177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neither (32%) is significantly lower than Nationalist (46%).">
            <a:extLst>
              <a:ext uri="{FF2B5EF4-FFF2-40B4-BE49-F238E27FC236}">
                <a16:creationId xmlns:a16="http://schemas.microsoft.com/office/drawing/2014/main" id="{BCE3FE09-4558-49A7-B11D-DF779943E2B1}"/>
              </a:ext>
            </a:extLst>
          </p:cNvPr>
          <p:cNvSpPr/>
          <p:nvPr/>
        </p:nvSpPr>
        <p:spPr bwMode="gray">
          <a:xfrm>
            <a:off x="3442462" y="5205508"/>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39</a:t>
            </a:fld>
            <a:r>
              <a:rPr lang="en-GB" dirty="0"/>
              <a:t>  </a:t>
            </a:r>
          </a:p>
        </p:txBody>
      </p:sp>
    </p:spTree>
    <p:extLst>
      <p:ext uri="{BB962C8B-B14F-4D97-AF65-F5344CB8AC3E}">
        <p14:creationId xmlns:p14="http://schemas.microsoft.com/office/powerpoint/2010/main" val="374004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b="1" dirty="0"/>
              <a:t>Awareness and understanding</a:t>
            </a:r>
          </a:p>
          <a:p>
            <a:r>
              <a:rPr lang="en-GB" dirty="0"/>
              <a:t>When asked what the term ‘equality’ means to participants, thinking specifically about Northern Ireland (NI), the most commonly cited response is that it means religious equality (17%). Over one in ten (15%) hold a negative view of equality or feel that equality in NI is lacking.</a:t>
            </a:r>
          </a:p>
          <a:p>
            <a:r>
              <a:rPr lang="en-GB" b="1" dirty="0"/>
              <a:t>Attitudes</a:t>
            </a:r>
          </a:p>
          <a:p>
            <a:r>
              <a:rPr lang="en-GB" dirty="0"/>
              <a:t>Less than a third of participants agree that the term ‘equality’ is meaningless to them and not something they think about day to day (29%), marking a significant decrease on the previous year (36%).</a:t>
            </a:r>
          </a:p>
          <a:p>
            <a:r>
              <a:rPr lang="en-GB" b="1" dirty="0"/>
              <a:t>Equality status and COVID-19</a:t>
            </a:r>
          </a:p>
          <a:p>
            <a:r>
              <a:rPr lang="en-GB" dirty="0"/>
              <a:t>The group identified most frequently as having been more negatively affected by the broader impacts of COVID-19 were those over the age of 75 (63%). Those living with a disability or underlying health conditions (31%) and those suffering from physical or mental ill-health (26%) were also cited.</a:t>
            </a:r>
          </a:p>
          <a:p>
            <a:r>
              <a:rPr lang="en-GB" dirty="0"/>
              <a:t>In terms of settings, participants identified that people have been most negatively impacted by COVID-19 at work (31%), in accessing primary or community care (23%) and in education (22%).</a:t>
            </a:r>
          </a:p>
          <a:p>
            <a:endParaRPr lang="en-GB" b="1" dirty="0"/>
          </a:p>
          <a:p>
            <a:r>
              <a:rPr lang="en-GB" b="1" dirty="0"/>
              <a:t>Personal experiences</a:t>
            </a:r>
          </a:p>
          <a:p>
            <a:r>
              <a:rPr lang="en-GB" dirty="0"/>
              <a:t>Of those in work, the majority report that they have not personally experienced a situation where they were not treated with dignity and respect in the workplace based on personal characteristics (82%). Almost one-fifth (18%) report that they have experienced this.</a:t>
            </a:r>
          </a:p>
          <a:p>
            <a:r>
              <a:rPr lang="en-GB" dirty="0"/>
              <a:t>Just </a:t>
            </a:r>
            <a:r>
              <a:rPr lang="en-GB" dirty="0" smtClean="0"/>
              <a:t>over </a:t>
            </a:r>
            <a:r>
              <a:rPr lang="en-GB" smtClean="0"/>
              <a:t>a quarter of </a:t>
            </a:r>
            <a:r>
              <a:rPr lang="en-GB" dirty="0"/>
              <a:t>participants who are in work report witnessing a situation where others in the workplace were not treated with dignity and respect based on their personal </a:t>
            </a:r>
            <a:r>
              <a:rPr lang="en-GB"/>
              <a:t>characteristics </a:t>
            </a:r>
            <a:r>
              <a:rPr lang="en-GB" smtClean="0"/>
              <a:t>(27%).</a:t>
            </a:r>
            <a:endParaRPr lang="en-GB" dirty="0"/>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p:txBody>
          <a:bodyPr/>
          <a:lstStyle/>
          <a:p>
            <a:r>
              <a:rPr lang="en-GB" dirty="0"/>
              <a:t>Equality: awareness, understanding, views on COVID-19 and experiences</a:t>
            </a: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4</a:t>
            </a:fld>
            <a:r>
              <a:rPr lang="en-GB" dirty="0"/>
              <a:t>  </a:t>
            </a:r>
          </a:p>
        </p:txBody>
      </p:sp>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p:txBody>
          <a:bodyPr/>
          <a:lstStyle/>
          <a:p>
            <a:r>
              <a:rPr lang="en-GB" dirty="0"/>
              <a:t>Executive summary (1)</a:t>
            </a:r>
          </a:p>
        </p:txBody>
      </p:sp>
    </p:spTree>
    <p:extLst>
      <p:ext uri="{BB962C8B-B14F-4D97-AF65-F5344CB8AC3E}">
        <p14:creationId xmlns:p14="http://schemas.microsoft.com/office/powerpoint/2010/main" val="319336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Personal experiences of unwanted behaviour (1)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During </a:t>
            </a:r>
            <a:r>
              <a:rPr lang="en-GB" dirty="0"/>
              <a:t>the past 12 months, have you personally experienced a situation where you were not treated with dignity and respect in your workplace based on your personal characteristics? </a:t>
            </a:r>
            <a:r>
              <a:rPr lang="en-GB" dirty="0">
                <a:solidFill>
                  <a:schemeClr val="accent1"/>
                </a:solidFill>
              </a:rPr>
              <a:t>Overall</a:t>
            </a:r>
            <a:r>
              <a:rPr lang="en-GB" dirty="0"/>
              <a:t> </a:t>
            </a:r>
            <a:endParaRPr lang="en-GB" dirty="0">
              <a:solidFill>
                <a:schemeClr val="accent1"/>
              </a:solidFill>
              <a:highlight>
                <a:srgbClr val="FFFF00"/>
              </a:highlight>
            </a:endParaRPr>
          </a:p>
        </p:txBody>
      </p:sp>
      <p:graphicFrame>
        <p:nvGraphicFramePr>
          <p:cNvPr id="12" name="Chart 11" descr="Stacked bar chart showing percentage response over time.&#10;&#10;Link to view data source:&#10;&#10;All participants, 2018-2019, 12% yes, 66% no, 22% not working. &#10;2019, 13% yes, 65% no, 22% not working.&#10;2020-2021, 14% yes, 67% no, 18% not working.">
            <a:extLst>
              <a:ext uri="{FF2B5EF4-FFF2-40B4-BE49-F238E27FC236}">
                <a16:creationId xmlns:a16="http://schemas.microsoft.com/office/drawing/2014/main" id="{A1593758-0A68-4693-A5DE-A3A2C37AF719}"/>
              </a:ext>
            </a:extLst>
          </p:cNvPr>
          <p:cNvGraphicFramePr/>
          <p:nvPr>
            <p:extLst>
              <p:ext uri="{D42A27DB-BD31-4B8C-83A1-F6EECF244321}">
                <p14:modId xmlns:p14="http://schemas.microsoft.com/office/powerpoint/2010/main" val="637274056"/>
              </p:ext>
            </p:extLst>
          </p:nvPr>
        </p:nvGraphicFramePr>
        <p:xfrm>
          <a:off x="449999" y="2331463"/>
          <a:ext cx="5201920" cy="3781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descr="Stacked bar chart showing percentage response over time.&#10;&#10;Link to view data source: &#10;&#10;All participants working, 2018-2019 (base 384), 15% yes, 85% no. &#10;2019 (base 389), 17% yes, 83% no.&#10;2020-2021 (base 409), 18% yes, 82% no.">
            <a:extLst>
              <a:ext uri="{FF2B5EF4-FFF2-40B4-BE49-F238E27FC236}">
                <a16:creationId xmlns:a16="http://schemas.microsoft.com/office/drawing/2014/main" id="{3ED8DD32-7028-45D0-B4D2-52289D37FB1F}"/>
              </a:ext>
            </a:extLst>
          </p:cNvPr>
          <p:cNvGraphicFramePr/>
          <p:nvPr>
            <p:extLst>
              <p:ext uri="{D42A27DB-BD31-4B8C-83A1-F6EECF244321}">
                <p14:modId xmlns:p14="http://schemas.microsoft.com/office/powerpoint/2010/main" val="2677040102"/>
              </p:ext>
            </p:extLst>
          </p:nvPr>
        </p:nvGraphicFramePr>
        <p:xfrm>
          <a:off x="5814479" y="2331463"/>
          <a:ext cx="5201920" cy="378121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(left chart) | NI employed adults per survey year (right chart, bases in chart)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40</a:t>
            </a:fld>
            <a:r>
              <a:rPr lang="en-GB" dirty="0"/>
              <a:t>  </a:t>
            </a:r>
          </a:p>
        </p:txBody>
      </p:sp>
    </p:spTree>
    <p:extLst>
      <p:ext uri="{BB962C8B-B14F-4D97-AF65-F5344CB8AC3E}">
        <p14:creationId xmlns:p14="http://schemas.microsoft.com/office/powerpoint/2010/main" val="176146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Personal experiences of unwanted behaviour (2)</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During </a:t>
            </a:r>
            <a:r>
              <a:rPr lang="en-GB" dirty="0"/>
              <a:t>the past 12 months, have you personally experienced a situation where you were not treated with dignity and respect in your workplace based on your personal characteristics? </a:t>
            </a:r>
            <a:r>
              <a:rPr lang="en-GB" dirty="0">
                <a:solidFill>
                  <a:schemeClr val="accent1"/>
                </a:solidFill>
              </a:rPr>
              <a:t>By demographics</a:t>
            </a:r>
            <a:endParaRPr lang="en-GB" dirty="0">
              <a:solidFill>
                <a:schemeClr val="accent1"/>
              </a:solidFill>
              <a:highlight>
                <a:srgbClr val="FFFF00"/>
              </a:highlight>
            </a:endParaRPr>
          </a:p>
        </p:txBody>
      </p:sp>
      <p:grpSp>
        <p:nvGrpSpPr>
          <p:cNvPr id="42" name="Group 41" descr="Key to explain the indicators of statistically significant differences presented in the bar chart.">
            <a:extLst>
              <a:ext uri="{FF2B5EF4-FFF2-40B4-BE49-F238E27FC236}">
                <a16:creationId xmlns:a16="http://schemas.microsoft.com/office/drawing/2014/main" id="{1A14B92B-87F9-4102-BFC4-42312FD0E12D}"/>
              </a:ext>
            </a:extLst>
          </p:cNvPr>
          <p:cNvGrpSpPr/>
          <p:nvPr/>
        </p:nvGrpSpPr>
        <p:grpSpPr>
          <a:xfrm>
            <a:off x="10063347" y="214284"/>
            <a:ext cx="1875671" cy="1923311"/>
            <a:chOff x="10231121" y="95222"/>
            <a:chExt cx="1875671" cy="1923311"/>
          </a:xfrm>
        </p:grpSpPr>
        <p:sp>
          <p:nvSpPr>
            <p:cNvPr id="43" name="Rectangle 42">
              <a:extLst>
                <a:ext uri="{FF2B5EF4-FFF2-40B4-BE49-F238E27FC236}">
                  <a16:creationId xmlns:a16="http://schemas.microsoft.com/office/drawing/2014/main" id="{51B459A3-83E3-40F2-9FAE-8989D667605E}"/>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44" name="TextBox 43">
              <a:extLst>
                <a:ext uri="{FF2B5EF4-FFF2-40B4-BE49-F238E27FC236}">
                  <a16:creationId xmlns:a16="http://schemas.microsoft.com/office/drawing/2014/main" id="{11AA4224-9F2B-4439-A3EE-CB8E6EC46939}"/>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45" name="Oval 44" descr="Solid red circle to indicate that figure for Armagh (29%) is significantly lower than average (29%).">
              <a:extLst>
                <a:ext uri="{FF2B5EF4-FFF2-40B4-BE49-F238E27FC236}">
                  <a16:creationId xmlns:a16="http://schemas.microsoft.com/office/drawing/2014/main" id="{FF6F034E-CBFC-4D3E-A84C-8777823B88D6}"/>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Oval 45" descr="Dashed red circle to indicate that figure for Armagh (29%) is significantly lower than Belfast and Greater Belfast (53% respectively) and Tyrone/Fermanagh (65%).">
              <a:extLst>
                <a:ext uri="{FF2B5EF4-FFF2-40B4-BE49-F238E27FC236}">
                  <a16:creationId xmlns:a16="http://schemas.microsoft.com/office/drawing/2014/main" id="{E3010C60-AD59-4399-AD9B-8A1B33ACF0DE}"/>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Oval 46" descr="Solid green circle to indicate that figure for Greater Belfast (53%) is significantly higher than the average (45%).">
              <a:extLst>
                <a:ext uri="{FF2B5EF4-FFF2-40B4-BE49-F238E27FC236}">
                  <a16:creationId xmlns:a16="http://schemas.microsoft.com/office/drawing/2014/main" id="{ADFAAC2C-E120-4B3E-80FE-3E88F5504A2F}"/>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Oval 47" descr="Dashed green circle to indicate that figure for Greater Belfast (53%) is significantly higher than Armagh (29%).">
              <a:extLst>
                <a:ext uri="{FF2B5EF4-FFF2-40B4-BE49-F238E27FC236}">
                  <a16:creationId xmlns:a16="http://schemas.microsoft.com/office/drawing/2014/main" id="{7688B7E9-AF8C-4E63-AD41-AE1DA22827D0}"/>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Text Placeholder 2">
              <a:extLst>
                <a:ext uri="{FF2B5EF4-FFF2-40B4-BE49-F238E27FC236}">
                  <a16:creationId xmlns:a16="http://schemas.microsoft.com/office/drawing/2014/main" id="{9993DD0A-259F-45B4-A2D7-A22C50E78454}"/>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50" name="Text Placeholder 2">
              <a:extLst>
                <a:ext uri="{FF2B5EF4-FFF2-40B4-BE49-F238E27FC236}">
                  <a16:creationId xmlns:a16="http://schemas.microsoft.com/office/drawing/2014/main" id="{A150DE5B-EF7B-46DA-8B11-37A3CDABCF2F}"/>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51" name="Text Placeholder 2">
              <a:extLst>
                <a:ext uri="{FF2B5EF4-FFF2-40B4-BE49-F238E27FC236}">
                  <a16:creationId xmlns:a16="http://schemas.microsoft.com/office/drawing/2014/main" id="{E27E884D-7F78-42E0-8070-DE353AC90C3F}"/>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52" name="Text Placeholder 2">
              <a:extLst>
                <a:ext uri="{FF2B5EF4-FFF2-40B4-BE49-F238E27FC236}">
                  <a16:creationId xmlns:a16="http://schemas.microsoft.com/office/drawing/2014/main" id="{6DB6E354-5A22-49BD-B2B1-A43ADEF56246}"/>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41" name="Rectangle 40">
            <a:extLst>
              <a:ext uri="{FF2B5EF4-FFF2-40B4-BE49-F238E27FC236}">
                <a16:creationId xmlns:a16="http://schemas.microsoft.com/office/drawing/2014/main" id="{221E95A3-1BC3-4753-8725-94A0CEAF0CCC}"/>
              </a:ext>
            </a:extLst>
          </p:cNvPr>
          <p:cNvSpPr/>
          <p:nvPr/>
        </p:nvSpPr>
        <p:spPr>
          <a:xfrm>
            <a:off x="437230" y="2401545"/>
            <a:ext cx="10648307" cy="4350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9" name="Rectangle 8">
            <a:extLst>
              <a:ext uri="{FF2B5EF4-FFF2-40B4-BE49-F238E27FC236}">
                <a16:creationId xmlns:a16="http://schemas.microsoft.com/office/drawing/2014/main" id="{AD318D22-84A8-4E9E-B633-D49CC16A731E}"/>
              </a:ext>
            </a:extLst>
          </p:cNvPr>
          <p:cNvSpPr/>
          <p:nvPr/>
        </p:nvSpPr>
        <p:spPr>
          <a:xfrm>
            <a:off x="449999" y="2877105"/>
            <a:ext cx="1053681" cy="205057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1" name="Rectangle 10">
            <a:extLst>
              <a:ext uri="{FF2B5EF4-FFF2-40B4-BE49-F238E27FC236}">
                <a16:creationId xmlns:a16="http://schemas.microsoft.com/office/drawing/2014/main" id="{0D97E0C9-E4DC-403D-B2C6-78C857254214}"/>
              </a:ext>
            </a:extLst>
          </p:cNvPr>
          <p:cNvSpPr/>
          <p:nvPr/>
        </p:nvSpPr>
        <p:spPr>
          <a:xfrm>
            <a:off x="449999" y="5006334"/>
            <a:ext cx="1053681" cy="5607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graphicFrame>
        <p:nvGraphicFramePr>
          <p:cNvPr id="13" name="Chart 12" descr="Stacked bar chart showing percentage response. Significant differences are highlighted on the basis of region and socio-economic group.&#10;&#10;Link to view data source:&#10;&#10;Overall (base 500), 18% yes, 82% no.&#10;Region, Antrim (base 50), 14% yes, 86% no.&#10;Region, Armagh (base 33), 42% yes, 58%.&#10;Region, Belfast (base 64), 17% yes, 83% no.&#10;Region, Derry/Londonderry (base 51), 12% yes, 88% no.&#10;Region, Down (base 60), 18% yes, 82% no.&#10;Region, Greater Belfast (base 97), 14%, 86%.&#10;Region, Tyrone/Fermanagh (base 54), 17% yes, 83% no.&#10;SEG, ABC1 (base 203), 13% yes, 87% no.&#10;SEG, C2DE (base 200), 22% yes, 79% no.">
            <a:extLst>
              <a:ext uri="{FF2B5EF4-FFF2-40B4-BE49-F238E27FC236}">
                <a16:creationId xmlns:a16="http://schemas.microsoft.com/office/drawing/2014/main" id="{3047BF92-C457-4E22-B07D-49035430CD14}"/>
              </a:ext>
            </a:extLst>
          </p:cNvPr>
          <p:cNvGraphicFramePr/>
          <p:nvPr>
            <p:extLst>
              <p:ext uri="{D42A27DB-BD31-4B8C-83A1-F6EECF244321}">
                <p14:modId xmlns:p14="http://schemas.microsoft.com/office/powerpoint/2010/main" val="3316099873"/>
              </p:ext>
            </p:extLst>
          </p:nvPr>
        </p:nvGraphicFramePr>
        <p:xfrm>
          <a:off x="1503680" y="2367280"/>
          <a:ext cx="9448800"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29" name="Oval 28" descr="Dashed red circle to indicate that figure for Antrim (14%) is significantly lower than Armagh (42%).">
            <a:extLst>
              <a:ext uri="{FF2B5EF4-FFF2-40B4-BE49-F238E27FC236}">
                <a16:creationId xmlns:a16="http://schemas.microsoft.com/office/drawing/2014/main" id="{C8CA35EE-DEB6-4811-BC2C-52BBBCA133AF}"/>
              </a:ext>
            </a:extLst>
          </p:cNvPr>
          <p:cNvSpPr/>
          <p:nvPr/>
        </p:nvSpPr>
        <p:spPr bwMode="gray">
          <a:xfrm>
            <a:off x="3698203" y="280842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Antrim (86%) is significantly higher than Armagh (58%).">
            <a:extLst>
              <a:ext uri="{FF2B5EF4-FFF2-40B4-BE49-F238E27FC236}">
                <a16:creationId xmlns:a16="http://schemas.microsoft.com/office/drawing/2014/main" id="{5419B4A3-C290-4EAF-81DE-11CA6A9C2C2A}"/>
              </a:ext>
            </a:extLst>
          </p:cNvPr>
          <p:cNvSpPr/>
          <p:nvPr/>
        </p:nvSpPr>
        <p:spPr bwMode="gray">
          <a:xfrm>
            <a:off x="10614061" y="278408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Armagh (42%) is significantly higher than average (18%).">
            <a:extLst>
              <a:ext uri="{FF2B5EF4-FFF2-40B4-BE49-F238E27FC236}">
                <a16:creationId xmlns:a16="http://schemas.microsoft.com/office/drawing/2014/main" id="{A639D9F9-60E6-4F21-93C9-28EC3AB7BC4D}"/>
              </a:ext>
            </a:extLst>
          </p:cNvPr>
          <p:cNvSpPr/>
          <p:nvPr/>
        </p:nvSpPr>
        <p:spPr bwMode="gray">
          <a:xfrm>
            <a:off x="3644757" y="3112653"/>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green circle to indicate that figure for Armagh (42%) is significantly higher than all regions.">
            <a:extLst>
              <a:ext uri="{FF2B5EF4-FFF2-40B4-BE49-F238E27FC236}">
                <a16:creationId xmlns:a16="http://schemas.microsoft.com/office/drawing/2014/main" id="{8B12BC93-EB84-49BB-A504-0F494868DA48}"/>
              </a:ext>
            </a:extLst>
          </p:cNvPr>
          <p:cNvSpPr/>
          <p:nvPr/>
        </p:nvSpPr>
        <p:spPr bwMode="gray">
          <a:xfrm>
            <a:off x="3698658" y="315269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Solid red circle to indicate that figure for Armagh (58%) is significantly lower than average (82%).">
            <a:extLst>
              <a:ext uri="{FF2B5EF4-FFF2-40B4-BE49-F238E27FC236}">
                <a16:creationId xmlns:a16="http://schemas.microsoft.com/office/drawing/2014/main" id="{D41C83EB-39C9-423C-B73C-B931931DE92B}"/>
              </a:ext>
            </a:extLst>
          </p:cNvPr>
          <p:cNvSpPr/>
          <p:nvPr/>
        </p:nvSpPr>
        <p:spPr bwMode="gray">
          <a:xfrm>
            <a:off x="10574332" y="3106822"/>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Armagh (58%) is significantly lower than all regions.">
            <a:extLst>
              <a:ext uri="{FF2B5EF4-FFF2-40B4-BE49-F238E27FC236}">
                <a16:creationId xmlns:a16="http://schemas.microsoft.com/office/drawing/2014/main" id="{357E9F7B-7A33-474F-8644-BC84980941AC}"/>
              </a:ext>
            </a:extLst>
          </p:cNvPr>
          <p:cNvSpPr/>
          <p:nvPr/>
        </p:nvSpPr>
        <p:spPr bwMode="gray">
          <a:xfrm>
            <a:off x="10628233" y="316636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Belfast (17%) is significantly lower than Armagh (42%).">
            <a:extLst>
              <a:ext uri="{FF2B5EF4-FFF2-40B4-BE49-F238E27FC236}">
                <a16:creationId xmlns:a16="http://schemas.microsoft.com/office/drawing/2014/main" id="{B816C9E0-5FF4-472F-A528-5728209BBA4D}"/>
              </a:ext>
            </a:extLst>
          </p:cNvPr>
          <p:cNvSpPr/>
          <p:nvPr/>
        </p:nvSpPr>
        <p:spPr bwMode="gray">
          <a:xfrm>
            <a:off x="3705744" y="346086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Dashed green circle to indicate that figure for Belfast (83%) is significantly higher than Armagh (58%).">
            <a:extLst>
              <a:ext uri="{FF2B5EF4-FFF2-40B4-BE49-F238E27FC236}">
                <a16:creationId xmlns:a16="http://schemas.microsoft.com/office/drawing/2014/main" id="{0A22ADEC-A7D4-4786-A5A8-BFC3EF5D5EA0}"/>
              </a:ext>
            </a:extLst>
          </p:cNvPr>
          <p:cNvSpPr/>
          <p:nvPr/>
        </p:nvSpPr>
        <p:spPr bwMode="gray">
          <a:xfrm>
            <a:off x="10614060" y="346256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Derry/Londonderry (12%) is significantly lower than Armagh (42%).">
            <a:extLst>
              <a:ext uri="{FF2B5EF4-FFF2-40B4-BE49-F238E27FC236}">
                <a16:creationId xmlns:a16="http://schemas.microsoft.com/office/drawing/2014/main" id="{89FA57F5-87FA-4FCD-B84F-6B8992EAA066}"/>
              </a:ext>
            </a:extLst>
          </p:cNvPr>
          <p:cNvSpPr/>
          <p:nvPr/>
        </p:nvSpPr>
        <p:spPr bwMode="gray">
          <a:xfrm>
            <a:off x="3698202" y="377541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green circle to indicate that figure for Antrim (88%) is significantly higher than Armagh (58%).">
            <a:extLst>
              <a:ext uri="{FF2B5EF4-FFF2-40B4-BE49-F238E27FC236}">
                <a16:creationId xmlns:a16="http://schemas.microsoft.com/office/drawing/2014/main" id="{01F5AA46-1DF3-4C48-9C25-5A38F2BDB161}"/>
              </a:ext>
            </a:extLst>
          </p:cNvPr>
          <p:cNvSpPr/>
          <p:nvPr/>
        </p:nvSpPr>
        <p:spPr bwMode="gray">
          <a:xfrm>
            <a:off x="10614060" y="377657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Down (18%) is significantly lower than Armagh (42%).">
            <a:extLst>
              <a:ext uri="{FF2B5EF4-FFF2-40B4-BE49-F238E27FC236}">
                <a16:creationId xmlns:a16="http://schemas.microsoft.com/office/drawing/2014/main" id="{A70960B1-79AD-4BAA-95A9-CD3516BF30D2}"/>
              </a:ext>
            </a:extLst>
          </p:cNvPr>
          <p:cNvSpPr/>
          <p:nvPr/>
        </p:nvSpPr>
        <p:spPr bwMode="gray">
          <a:xfrm>
            <a:off x="3690290" y="408066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green circle to indicate that figure for Down (82%) is significantly higher than Armagh (58%).">
            <a:extLst>
              <a:ext uri="{FF2B5EF4-FFF2-40B4-BE49-F238E27FC236}">
                <a16:creationId xmlns:a16="http://schemas.microsoft.com/office/drawing/2014/main" id="{BDDE917C-09E9-4D89-847C-92EF6A8E4A08}"/>
              </a:ext>
            </a:extLst>
          </p:cNvPr>
          <p:cNvSpPr/>
          <p:nvPr/>
        </p:nvSpPr>
        <p:spPr bwMode="gray">
          <a:xfrm>
            <a:off x="10620718" y="406825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red circle to indicate that figure for Greater Belfast (14%) is significantly lower than Armagh (42%).">
            <a:extLst>
              <a:ext uri="{FF2B5EF4-FFF2-40B4-BE49-F238E27FC236}">
                <a16:creationId xmlns:a16="http://schemas.microsoft.com/office/drawing/2014/main" id="{26441C58-E7B9-4C09-A641-9F59CFD12A25}"/>
              </a:ext>
            </a:extLst>
          </p:cNvPr>
          <p:cNvSpPr/>
          <p:nvPr/>
        </p:nvSpPr>
        <p:spPr bwMode="gray">
          <a:xfrm>
            <a:off x="3698202" y="4383127"/>
            <a:ext cx="30005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green circle to indicate that figure for Greater Belfast (86%) is significantly higher than Armagh (58%).">
            <a:extLst>
              <a:ext uri="{FF2B5EF4-FFF2-40B4-BE49-F238E27FC236}">
                <a16:creationId xmlns:a16="http://schemas.microsoft.com/office/drawing/2014/main" id="{AF3D36D5-656A-4C0D-A2A9-788822DF2633}"/>
              </a:ext>
            </a:extLst>
          </p:cNvPr>
          <p:cNvSpPr/>
          <p:nvPr/>
        </p:nvSpPr>
        <p:spPr bwMode="gray">
          <a:xfrm>
            <a:off x="10614059" y="440344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Dashed red circle to indicate that figure for Tyrone/Fermanagh (17%) is significantly lower than Armagh (42%).">
            <a:extLst>
              <a:ext uri="{FF2B5EF4-FFF2-40B4-BE49-F238E27FC236}">
                <a16:creationId xmlns:a16="http://schemas.microsoft.com/office/drawing/2014/main" id="{5B7CD967-4B6C-47FC-848E-1747610F2C10}"/>
              </a:ext>
            </a:extLst>
          </p:cNvPr>
          <p:cNvSpPr/>
          <p:nvPr/>
        </p:nvSpPr>
        <p:spPr bwMode="gray">
          <a:xfrm>
            <a:off x="3698202" y="468048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green circle to indicate that figure for Tyrone/Fermanagh (83%) is significantly higher than Armagh (58%).">
            <a:extLst>
              <a:ext uri="{FF2B5EF4-FFF2-40B4-BE49-F238E27FC236}">
                <a16:creationId xmlns:a16="http://schemas.microsoft.com/office/drawing/2014/main" id="{6B34B78D-1EC3-4883-8ABA-4190DAF8D384}"/>
              </a:ext>
            </a:extLst>
          </p:cNvPr>
          <p:cNvSpPr/>
          <p:nvPr/>
        </p:nvSpPr>
        <p:spPr bwMode="gray">
          <a:xfrm>
            <a:off x="10620717" y="471359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red circle to indicate that figure for ABC1 (13%) is significantly lower than average (18%).">
            <a:extLst>
              <a:ext uri="{FF2B5EF4-FFF2-40B4-BE49-F238E27FC236}">
                <a16:creationId xmlns:a16="http://schemas.microsoft.com/office/drawing/2014/main" id="{84C0D49C-46B0-4AF6-BD47-9866F373CA33}"/>
              </a:ext>
            </a:extLst>
          </p:cNvPr>
          <p:cNvSpPr/>
          <p:nvPr/>
        </p:nvSpPr>
        <p:spPr bwMode="gray">
          <a:xfrm>
            <a:off x="3644757" y="4966743"/>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red circle to indicate that figure for ABC1 (13%) is significantly lower than C2DE (22%).">
            <a:extLst>
              <a:ext uri="{FF2B5EF4-FFF2-40B4-BE49-F238E27FC236}">
                <a16:creationId xmlns:a16="http://schemas.microsoft.com/office/drawing/2014/main" id="{38DD0941-5605-4241-B986-86AE3CE783EE}"/>
              </a:ext>
            </a:extLst>
          </p:cNvPr>
          <p:cNvSpPr/>
          <p:nvPr/>
        </p:nvSpPr>
        <p:spPr bwMode="gray">
          <a:xfrm>
            <a:off x="3698658" y="502629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green circle to indicate that figure for ABC2 (87%) is significantly higher than average (82%).">
            <a:extLst>
              <a:ext uri="{FF2B5EF4-FFF2-40B4-BE49-F238E27FC236}">
                <a16:creationId xmlns:a16="http://schemas.microsoft.com/office/drawing/2014/main" id="{1A9F1235-CB14-4278-9379-0D430B410D3F}"/>
              </a:ext>
            </a:extLst>
          </p:cNvPr>
          <p:cNvSpPr/>
          <p:nvPr/>
        </p:nvSpPr>
        <p:spPr bwMode="gray">
          <a:xfrm>
            <a:off x="10574332" y="496831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ABC1 (87%) is significantly higher than C2DE (79%).">
            <a:extLst>
              <a:ext uri="{FF2B5EF4-FFF2-40B4-BE49-F238E27FC236}">
                <a16:creationId xmlns:a16="http://schemas.microsoft.com/office/drawing/2014/main" id="{56EC7CAD-23C0-46FC-9399-7000BEE2F6ED}"/>
              </a:ext>
            </a:extLst>
          </p:cNvPr>
          <p:cNvSpPr/>
          <p:nvPr/>
        </p:nvSpPr>
        <p:spPr bwMode="gray">
          <a:xfrm>
            <a:off x="10628233" y="500836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green circle to indicate that figure for C2DE (22%) is significantly higher than average (18%).">
            <a:extLst>
              <a:ext uri="{FF2B5EF4-FFF2-40B4-BE49-F238E27FC236}">
                <a16:creationId xmlns:a16="http://schemas.microsoft.com/office/drawing/2014/main" id="{3B5EC2D8-E898-443A-9D4A-DCA02E96969D}"/>
              </a:ext>
            </a:extLst>
          </p:cNvPr>
          <p:cNvSpPr/>
          <p:nvPr/>
        </p:nvSpPr>
        <p:spPr bwMode="gray">
          <a:xfrm>
            <a:off x="3644757" y="526985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C2DE (22%) is significantly higher than ABC1 (13%).">
            <a:extLst>
              <a:ext uri="{FF2B5EF4-FFF2-40B4-BE49-F238E27FC236}">
                <a16:creationId xmlns:a16="http://schemas.microsoft.com/office/drawing/2014/main" id="{4FD6CBB7-810D-4F39-B262-B2A5A6D844CF}"/>
              </a:ext>
            </a:extLst>
          </p:cNvPr>
          <p:cNvSpPr/>
          <p:nvPr/>
        </p:nvSpPr>
        <p:spPr bwMode="gray">
          <a:xfrm>
            <a:off x="3698658" y="530990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C2DE (79%) is significantly lower than average (82%).">
            <a:extLst>
              <a:ext uri="{FF2B5EF4-FFF2-40B4-BE49-F238E27FC236}">
                <a16:creationId xmlns:a16="http://schemas.microsoft.com/office/drawing/2014/main" id="{AB9C2978-7F8F-4D6B-819C-D91CBD978D66}"/>
              </a:ext>
            </a:extLst>
          </p:cNvPr>
          <p:cNvSpPr/>
          <p:nvPr/>
        </p:nvSpPr>
        <p:spPr bwMode="gray">
          <a:xfrm>
            <a:off x="10574332" y="529264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C2DE (79%) is significantly lower than ABC1 (87%).">
            <a:extLst>
              <a:ext uri="{FF2B5EF4-FFF2-40B4-BE49-F238E27FC236}">
                <a16:creationId xmlns:a16="http://schemas.microsoft.com/office/drawing/2014/main" id="{B5DB6655-2332-413E-8398-72E8C814537F}"/>
              </a:ext>
            </a:extLst>
          </p:cNvPr>
          <p:cNvSpPr/>
          <p:nvPr/>
        </p:nvSpPr>
        <p:spPr bwMode="gray">
          <a:xfrm>
            <a:off x="10628233" y="535218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Employed adults living in Northern Ireland (bases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41</a:t>
            </a:fld>
            <a:r>
              <a:rPr lang="en-GB" dirty="0"/>
              <a:t>  </a:t>
            </a:r>
          </a:p>
        </p:txBody>
      </p:sp>
    </p:spTree>
    <p:extLst>
      <p:ext uri="{BB962C8B-B14F-4D97-AF65-F5344CB8AC3E}">
        <p14:creationId xmlns:p14="http://schemas.microsoft.com/office/powerpoint/2010/main" val="2976382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Personal experiences of unwanted behaviour (3)</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And </a:t>
            </a:r>
            <a:r>
              <a:rPr lang="en-GB" dirty="0"/>
              <a:t>likewise, during the past 12 months, have you witnessed a situation where others in your workplace were not treated with dignity and respect based on their personal characteristics? </a:t>
            </a:r>
            <a:r>
              <a:rPr lang="en-GB" dirty="0">
                <a:solidFill>
                  <a:schemeClr val="accent1"/>
                </a:solidFill>
              </a:rPr>
              <a:t>Overall (all those working)</a:t>
            </a:r>
            <a:endParaRPr lang="en-GB" dirty="0">
              <a:solidFill>
                <a:schemeClr val="accent1"/>
              </a:solidFill>
              <a:highlight>
                <a:srgbClr val="FFFF00"/>
              </a:highlight>
            </a:endParaRPr>
          </a:p>
        </p:txBody>
      </p:sp>
      <p:graphicFrame>
        <p:nvGraphicFramePr>
          <p:cNvPr id="13" name="Chart 12" descr="Stacked bar chart showing percentage response over time.&#10;&#10;Link to view data source:&#10;&#10;2018-2019 (base 384), 27% yes, 73% no. &#10;2019 (base 389), 30% yes, 70% no.&#10;2020-2021 (base 406), 27% yes, 73% no.">
            <a:extLst>
              <a:ext uri="{FF2B5EF4-FFF2-40B4-BE49-F238E27FC236}">
                <a16:creationId xmlns:a16="http://schemas.microsoft.com/office/drawing/2014/main" id="{3ED8DD32-7028-45D0-B4D2-52289D37FB1F}"/>
              </a:ext>
            </a:extLst>
          </p:cNvPr>
          <p:cNvGraphicFramePr/>
          <p:nvPr>
            <p:extLst>
              <p:ext uri="{D42A27DB-BD31-4B8C-83A1-F6EECF244321}">
                <p14:modId xmlns:p14="http://schemas.microsoft.com/office/powerpoint/2010/main" val="439832930"/>
              </p:ext>
            </p:extLst>
          </p:nvPr>
        </p:nvGraphicFramePr>
        <p:xfrm>
          <a:off x="2299118" y="2331463"/>
          <a:ext cx="6916001" cy="3781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Employed adults living in Northern Ireland (bases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42</a:t>
            </a:fld>
            <a:r>
              <a:rPr lang="en-GB" dirty="0"/>
              <a:t>  </a:t>
            </a:r>
          </a:p>
        </p:txBody>
      </p:sp>
    </p:spTree>
    <p:extLst>
      <p:ext uri="{BB962C8B-B14F-4D97-AF65-F5344CB8AC3E}">
        <p14:creationId xmlns:p14="http://schemas.microsoft.com/office/powerpoint/2010/main" val="206736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Personal experiences of unwanted behaviour (4)</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And </a:t>
            </a:r>
            <a:r>
              <a:rPr lang="en-GB" dirty="0"/>
              <a:t>likewise, during the past 12 months, have you witnessed a situation where others in your workplace were not treated with dignity and respect based on their personal characteristics? </a:t>
            </a:r>
            <a:r>
              <a:rPr lang="en-GB" dirty="0">
                <a:solidFill>
                  <a:schemeClr val="accent1"/>
                </a:solidFill>
              </a:rPr>
              <a:t>By age and sexual orientation</a:t>
            </a:r>
            <a:endParaRPr lang="en-GB" dirty="0">
              <a:solidFill>
                <a:schemeClr val="accent1"/>
              </a:solidFill>
              <a:highlight>
                <a:srgbClr val="FFFF00"/>
              </a:highlight>
            </a:endParaRPr>
          </a:p>
        </p:txBody>
      </p:sp>
      <p:grpSp>
        <p:nvGrpSpPr>
          <p:cNvPr id="26" name="Group 25" descr="Key to explain the indicators of statistically significant differences presented in the bar chart.">
            <a:extLst>
              <a:ext uri="{FF2B5EF4-FFF2-40B4-BE49-F238E27FC236}">
                <a16:creationId xmlns:a16="http://schemas.microsoft.com/office/drawing/2014/main" id="{EC513C30-4F70-40DA-8EB3-C3CB965426A6}"/>
              </a:ext>
            </a:extLst>
          </p:cNvPr>
          <p:cNvGrpSpPr/>
          <p:nvPr/>
        </p:nvGrpSpPr>
        <p:grpSpPr>
          <a:xfrm>
            <a:off x="10063347" y="205140"/>
            <a:ext cx="1875671" cy="1923311"/>
            <a:chOff x="10231121" y="95222"/>
            <a:chExt cx="1875671" cy="1923311"/>
          </a:xfrm>
        </p:grpSpPr>
        <p:sp>
          <p:nvSpPr>
            <p:cNvPr id="27" name="Rectangle 26">
              <a:extLst>
                <a:ext uri="{FF2B5EF4-FFF2-40B4-BE49-F238E27FC236}">
                  <a16:creationId xmlns:a16="http://schemas.microsoft.com/office/drawing/2014/main" id="{2D0697FD-6A8A-4264-A8C1-F219B9882372}"/>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8" name="TextBox 27">
              <a:extLst>
                <a:ext uri="{FF2B5EF4-FFF2-40B4-BE49-F238E27FC236}">
                  <a16:creationId xmlns:a16="http://schemas.microsoft.com/office/drawing/2014/main" id="{5B8E0B03-586A-46E1-96C3-115A212A2B24}"/>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9" name="Oval 28" descr="Solid red circle to indicate that figure for Armagh (29%) is significantly lower than average (29%).">
              <a:extLst>
                <a:ext uri="{FF2B5EF4-FFF2-40B4-BE49-F238E27FC236}">
                  <a16:creationId xmlns:a16="http://schemas.microsoft.com/office/drawing/2014/main" id="{D73F61A4-2E3E-4387-B729-DB6979B1D63A}"/>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Armagh (29%) is significantly lower than Belfast and Greater Belfast (53% respectively) and Tyrone/Fermanagh (65%).">
              <a:extLst>
                <a:ext uri="{FF2B5EF4-FFF2-40B4-BE49-F238E27FC236}">
                  <a16:creationId xmlns:a16="http://schemas.microsoft.com/office/drawing/2014/main" id="{82457180-8BEA-4D44-925D-EB29C5E63B74}"/>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Solid green circle to indicate that figure for Greater Belfast (53%) is significantly higher than the average (45%).">
              <a:extLst>
                <a:ext uri="{FF2B5EF4-FFF2-40B4-BE49-F238E27FC236}">
                  <a16:creationId xmlns:a16="http://schemas.microsoft.com/office/drawing/2014/main" id="{DE3E95F8-6CD0-44EB-B2A4-7228EC2E6C69}"/>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Greater Belfast (53%) is significantly higher than Armagh (29%).">
              <a:extLst>
                <a:ext uri="{FF2B5EF4-FFF2-40B4-BE49-F238E27FC236}">
                  <a16:creationId xmlns:a16="http://schemas.microsoft.com/office/drawing/2014/main" id="{6E100F8B-25B0-4CF6-8AAC-93C391DD51FE}"/>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Text Placeholder 2">
              <a:extLst>
                <a:ext uri="{FF2B5EF4-FFF2-40B4-BE49-F238E27FC236}">
                  <a16:creationId xmlns:a16="http://schemas.microsoft.com/office/drawing/2014/main" id="{C10CA9DC-67EA-418C-B4A0-74E7BD2FFEA3}"/>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4" name="Text Placeholder 2">
              <a:extLst>
                <a:ext uri="{FF2B5EF4-FFF2-40B4-BE49-F238E27FC236}">
                  <a16:creationId xmlns:a16="http://schemas.microsoft.com/office/drawing/2014/main" id="{04DB23D4-8A34-4C25-ACB1-260DC23DACD7}"/>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5" name="Text Placeholder 2">
              <a:extLst>
                <a:ext uri="{FF2B5EF4-FFF2-40B4-BE49-F238E27FC236}">
                  <a16:creationId xmlns:a16="http://schemas.microsoft.com/office/drawing/2014/main" id="{49FFB938-3A88-4688-989B-292ACD32E80E}"/>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6" name="Text Placeholder 2">
              <a:extLst>
                <a:ext uri="{FF2B5EF4-FFF2-40B4-BE49-F238E27FC236}">
                  <a16:creationId xmlns:a16="http://schemas.microsoft.com/office/drawing/2014/main" id="{854A1FE1-5296-49A8-845C-4695FD47C54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4" name="Rectangle 13">
            <a:extLst>
              <a:ext uri="{FF2B5EF4-FFF2-40B4-BE49-F238E27FC236}">
                <a16:creationId xmlns:a16="http://schemas.microsoft.com/office/drawing/2014/main" id="{200FF506-5C70-458B-9891-45CA55CFFB10}"/>
              </a:ext>
            </a:extLst>
          </p:cNvPr>
          <p:cNvSpPr/>
          <p:nvPr/>
        </p:nvSpPr>
        <p:spPr>
          <a:xfrm>
            <a:off x="449999" y="2412717"/>
            <a:ext cx="10648307" cy="54060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9" name="Rectangle 8">
            <a:extLst>
              <a:ext uri="{FF2B5EF4-FFF2-40B4-BE49-F238E27FC236}">
                <a16:creationId xmlns:a16="http://schemas.microsoft.com/office/drawing/2014/main" id="{AD318D22-84A8-4E9E-B633-D49CC16A731E}"/>
              </a:ext>
            </a:extLst>
          </p:cNvPr>
          <p:cNvSpPr/>
          <p:nvPr/>
        </p:nvSpPr>
        <p:spPr>
          <a:xfrm>
            <a:off x="449999" y="4800457"/>
            <a:ext cx="1053681" cy="81576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graphicFrame>
        <p:nvGraphicFramePr>
          <p:cNvPr id="13" name="Chart 12" descr="Stacked bar chart showing percentage response. Significant differences are highlighted on the basis of age and sexual orientation.&#10;&#10;Link to view data source:&#10;&#10;Overall (base 500), 27% yes, 73% no.&#10;Age, 16-29 (base 121), 33% yes, 67% no.&#10;Age, 30-44 (base 116), 28% yes, 72% no.&#10;Age, 45-59 (base 109), 24% yes, 76% no.&#10;Age, 60+ (base 60), 18% yes, 82% no.&#10;Sexual orientation, Heterosexual (base 371), 25% yes, 75% no.&#10;Sexual orientation, LGB or other, (base 30), 50% yes,, 50% no.">
            <a:extLst>
              <a:ext uri="{FF2B5EF4-FFF2-40B4-BE49-F238E27FC236}">
                <a16:creationId xmlns:a16="http://schemas.microsoft.com/office/drawing/2014/main" id="{F28168BA-11EA-4D52-ABD6-8E01AD41313C}"/>
              </a:ext>
            </a:extLst>
          </p:cNvPr>
          <p:cNvGraphicFramePr/>
          <p:nvPr>
            <p:extLst>
              <p:ext uri="{D42A27DB-BD31-4B8C-83A1-F6EECF244321}">
                <p14:modId xmlns:p14="http://schemas.microsoft.com/office/powerpoint/2010/main" val="2909326114"/>
              </p:ext>
            </p:extLst>
          </p:nvPr>
        </p:nvGraphicFramePr>
        <p:xfrm>
          <a:off x="1503680" y="2367280"/>
          <a:ext cx="9448800" cy="3759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descr="Dashed red circle to indicate that figure for heterosexual (25%) is significantly lower than LGB or other (50%).">
            <a:extLst>
              <a:ext uri="{FF2B5EF4-FFF2-40B4-BE49-F238E27FC236}">
                <a16:creationId xmlns:a16="http://schemas.microsoft.com/office/drawing/2014/main" id="{7CFE4970-7487-4D93-A6F6-DF37E4650D31}"/>
              </a:ext>
            </a:extLst>
          </p:cNvPr>
          <p:cNvSpPr/>
          <p:nvPr/>
        </p:nvSpPr>
        <p:spPr bwMode="gray">
          <a:xfrm>
            <a:off x="3467833" y="479402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heterosexual (75%) is significantly higher than LGB or other (50%).">
            <a:extLst>
              <a:ext uri="{FF2B5EF4-FFF2-40B4-BE49-F238E27FC236}">
                <a16:creationId xmlns:a16="http://schemas.microsoft.com/office/drawing/2014/main" id="{0FD2997D-D80E-46CD-B03A-62139BEE9F51}"/>
              </a:ext>
            </a:extLst>
          </p:cNvPr>
          <p:cNvSpPr/>
          <p:nvPr/>
        </p:nvSpPr>
        <p:spPr bwMode="gray">
          <a:xfrm>
            <a:off x="10628233" y="480045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green circle to indicate that figure for LGB or other (50%) is significantly higher than average (27%).">
            <a:extLst>
              <a:ext uri="{FF2B5EF4-FFF2-40B4-BE49-F238E27FC236}">
                <a16:creationId xmlns:a16="http://schemas.microsoft.com/office/drawing/2014/main" id="{52FF7A9B-F2E8-41E4-B612-A96A61566B4B}"/>
              </a:ext>
            </a:extLst>
          </p:cNvPr>
          <p:cNvSpPr/>
          <p:nvPr/>
        </p:nvSpPr>
        <p:spPr bwMode="gray">
          <a:xfrm>
            <a:off x="3413932" y="5192568"/>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LGB or other (50%) is significantly higher than heterosexual (25%).">
            <a:extLst>
              <a:ext uri="{FF2B5EF4-FFF2-40B4-BE49-F238E27FC236}">
                <a16:creationId xmlns:a16="http://schemas.microsoft.com/office/drawing/2014/main" id="{810A326C-EEFB-48CA-805A-052209C02FC4}"/>
              </a:ext>
            </a:extLst>
          </p:cNvPr>
          <p:cNvSpPr/>
          <p:nvPr/>
        </p:nvSpPr>
        <p:spPr bwMode="gray">
          <a:xfrm>
            <a:off x="3467833" y="523261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LGB or other (509%) is significantly lower than average (73%).">
            <a:extLst>
              <a:ext uri="{FF2B5EF4-FFF2-40B4-BE49-F238E27FC236}">
                <a16:creationId xmlns:a16="http://schemas.microsoft.com/office/drawing/2014/main" id="{D0B40CA9-687B-4262-BC14-A8849BD717BB}"/>
              </a:ext>
            </a:extLst>
          </p:cNvPr>
          <p:cNvSpPr/>
          <p:nvPr/>
        </p:nvSpPr>
        <p:spPr bwMode="gray">
          <a:xfrm>
            <a:off x="10547381" y="516959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LGB or other (50%) is significantly lower than heterosexual (75%).">
            <a:extLst>
              <a:ext uri="{FF2B5EF4-FFF2-40B4-BE49-F238E27FC236}">
                <a16:creationId xmlns:a16="http://schemas.microsoft.com/office/drawing/2014/main" id="{0786D55A-C1ED-4720-B3F7-2FFFAE5C58B2}"/>
              </a:ext>
            </a:extLst>
          </p:cNvPr>
          <p:cNvSpPr/>
          <p:nvPr/>
        </p:nvSpPr>
        <p:spPr bwMode="gray">
          <a:xfrm>
            <a:off x="10601282" y="522914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all those working (base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43</a:t>
            </a:fld>
            <a:r>
              <a:rPr lang="en-GB" dirty="0"/>
              <a:t>  </a:t>
            </a:r>
          </a:p>
        </p:txBody>
      </p:sp>
      <p:sp>
        <p:nvSpPr>
          <p:cNvPr id="19" name="Rectangle 18">
            <a:extLst>
              <a:ext uri="{FF2B5EF4-FFF2-40B4-BE49-F238E27FC236}">
                <a16:creationId xmlns:a16="http://schemas.microsoft.com/office/drawing/2014/main" id="{8DCC0669-DCCB-4AFE-9F3C-BD349C55598A}"/>
              </a:ext>
            </a:extLst>
          </p:cNvPr>
          <p:cNvSpPr/>
          <p:nvPr/>
        </p:nvSpPr>
        <p:spPr>
          <a:xfrm>
            <a:off x="434039" y="2995568"/>
            <a:ext cx="1053681" cy="169732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22" name="Oval 21" descr="Dashed green circle to indicate that figure for 16-29 (33%) is significantly higher than 60+ age group (18%).">
            <a:extLst>
              <a:ext uri="{FF2B5EF4-FFF2-40B4-BE49-F238E27FC236}">
                <a16:creationId xmlns:a16="http://schemas.microsoft.com/office/drawing/2014/main" id="{E478DF64-5905-4666-8BCD-748CB3156FBD}"/>
              </a:ext>
            </a:extLst>
          </p:cNvPr>
          <p:cNvSpPr/>
          <p:nvPr/>
        </p:nvSpPr>
        <p:spPr bwMode="gray">
          <a:xfrm>
            <a:off x="3447828" y="301346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red circle to indicate that figure for 60+ (18%) is significantly lower than 16-29 age group (33%).">
            <a:extLst>
              <a:ext uri="{FF2B5EF4-FFF2-40B4-BE49-F238E27FC236}">
                <a16:creationId xmlns:a16="http://schemas.microsoft.com/office/drawing/2014/main" id="{BDFD49D1-4600-4276-B6C6-F52BCFB45E88}"/>
              </a:ext>
            </a:extLst>
          </p:cNvPr>
          <p:cNvSpPr/>
          <p:nvPr/>
        </p:nvSpPr>
        <p:spPr bwMode="gray">
          <a:xfrm>
            <a:off x="3464565" y="436645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60+ (82%) is significantly higher than 16-29 age group (67%).">
            <a:extLst>
              <a:ext uri="{FF2B5EF4-FFF2-40B4-BE49-F238E27FC236}">
                <a16:creationId xmlns:a16="http://schemas.microsoft.com/office/drawing/2014/main" id="{15768EEE-6B3E-4231-935C-71DE4DA5D067}"/>
              </a:ext>
            </a:extLst>
          </p:cNvPr>
          <p:cNvSpPr/>
          <p:nvPr/>
        </p:nvSpPr>
        <p:spPr bwMode="gray">
          <a:xfrm>
            <a:off x="10601282" y="434453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16-29 (67%) is significantly lower than 60+ age group (82%).">
            <a:extLst>
              <a:ext uri="{FF2B5EF4-FFF2-40B4-BE49-F238E27FC236}">
                <a16:creationId xmlns:a16="http://schemas.microsoft.com/office/drawing/2014/main" id="{1ADCA98F-B681-45D7-914A-A2BDB3EC1299}"/>
              </a:ext>
            </a:extLst>
          </p:cNvPr>
          <p:cNvSpPr/>
          <p:nvPr/>
        </p:nvSpPr>
        <p:spPr bwMode="gray">
          <a:xfrm>
            <a:off x="10601282" y="304196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3621204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Experiences of people with disabilities (1)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What </a:t>
            </a:r>
            <a:r>
              <a:rPr lang="en-GB" dirty="0"/>
              <a:t>services, facilities or settings do you think people with disabilities find it hardest to access?* </a:t>
            </a:r>
            <a:r>
              <a:rPr lang="en-GB" dirty="0">
                <a:solidFill>
                  <a:schemeClr val="accent1"/>
                </a:solidFill>
              </a:rPr>
              <a:t>Overall (trend)</a:t>
            </a:r>
            <a:endParaRPr lang="en-GB" dirty="0">
              <a:solidFill>
                <a:schemeClr val="accent1"/>
              </a:solidFill>
              <a:highlight>
                <a:srgbClr val="FFFF00"/>
              </a:highlight>
            </a:endParaRPr>
          </a:p>
        </p:txBody>
      </p:sp>
      <p:graphicFrame>
        <p:nvGraphicFramePr>
          <p:cNvPr id="13" name="Chart 12" descr="Bar chart showing percentage responses in 2020-21 and 2019.&#10;&#10;Link to view data source:&#10;&#10;Shops, buildings and offices, in 2020-2021 42%, in 2019 31%.&#10;Transport and travel, in 2020-2021 28%, in 2019 24%.&#10;Streets and public spaces, in 2020-2021 20%, in 2019 12%.&#10;Employment, in 2020-2021 17%, in 2019 14%.&#10;Health and social care, in 2020-2021 17%, 2019 in 8%.&#10;Public services, in 2020-2021 15%, in 2019 10%.&#10;Housing and accommodation, in 2020-2021 14%, in 2019 5%.&#10;Education, in 2020-2021 12%, in 2019 6%.&#10;Internet or online services, in 2020-2021 4%, in 2019 3%.&#10;Other, in 2020-2021 12%, in 2019 14%.&#10;Don't know, in 2020-2021 18%, in 2019 28%.">
            <a:extLst>
              <a:ext uri="{FF2B5EF4-FFF2-40B4-BE49-F238E27FC236}">
                <a16:creationId xmlns:a16="http://schemas.microsoft.com/office/drawing/2014/main" id="{ECC990C9-5913-42DB-A77C-460DD2A5EA72}"/>
              </a:ext>
            </a:extLst>
          </p:cNvPr>
          <p:cNvGraphicFramePr/>
          <p:nvPr>
            <p:extLst>
              <p:ext uri="{D42A27DB-BD31-4B8C-83A1-F6EECF244321}">
                <p14:modId xmlns:p14="http://schemas.microsoft.com/office/powerpoint/2010/main" val="1885950612"/>
              </p:ext>
            </p:extLst>
          </p:nvPr>
        </p:nvGraphicFramePr>
        <p:xfrm>
          <a:off x="2032000" y="2103120"/>
          <a:ext cx="8128000" cy="40352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*Multiple response question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44</a:t>
            </a:fld>
            <a:r>
              <a:rPr lang="en-GB" dirty="0"/>
              <a:t>  </a:t>
            </a:r>
          </a:p>
        </p:txBody>
      </p:sp>
    </p:spTree>
    <p:extLst>
      <p:ext uri="{BB962C8B-B14F-4D97-AF65-F5344CB8AC3E}">
        <p14:creationId xmlns:p14="http://schemas.microsoft.com/office/powerpoint/2010/main" val="1961975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Experiences of people with disabilities (2a)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8" y="870580"/>
            <a:ext cx="5658770" cy="492443"/>
          </a:xfrm>
        </p:spPr>
        <p:txBody>
          <a:bodyPr/>
          <a:lstStyle/>
          <a:p>
            <a:r>
              <a:rPr lang="en-GB" sz="1600" dirty="0" smtClean="0"/>
              <a:t>What </a:t>
            </a:r>
            <a:r>
              <a:rPr lang="en-GB" sz="1600" dirty="0"/>
              <a:t>services, facilities or settings do you think people with disabilities find it hardest to access?* </a:t>
            </a:r>
            <a:r>
              <a:rPr lang="en-GB" sz="1600" dirty="0">
                <a:solidFill>
                  <a:schemeClr val="accent1"/>
                </a:solidFill>
              </a:rPr>
              <a:t>By region (%)</a:t>
            </a:r>
            <a:endParaRPr lang="en-GB" sz="1600" dirty="0">
              <a:solidFill>
                <a:schemeClr val="accent1"/>
              </a:solidFill>
              <a:highlight>
                <a:srgbClr val="FFFF00"/>
              </a:highlight>
            </a:endParaRPr>
          </a:p>
        </p:txBody>
      </p:sp>
      <p:grpSp>
        <p:nvGrpSpPr>
          <p:cNvPr id="36" name="Group 35" descr="Key to explain the indicators of statistically significant differences presented in the bar chart.">
            <a:extLst>
              <a:ext uri="{FF2B5EF4-FFF2-40B4-BE49-F238E27FC236}">
                <a16:creationId xmlns:a16="http://schemas.microsoft.com/office/drawing/2014/main" id="{6459B999-7C52-4404-9CDA-4D0A5BDC8138}"/>
              </a:ext>
            </a:extLst>
          </p:cNvPr>
          <p:cNvGrpSpPr/>
          <p:nvPr/>
        </p:nvGrpSpPr>
        <p:grpSpPr>
          <a:xfrm>
            <a:off x="8133166" y="467038"/>
            <a:ext cx="3608834" cy="1136163"/>
            <a:chOff x="8497959" y="95222"/>
            <a:chExt cx="3608834" cy="1136163"/>
          </a:xfrm>
        </p:grpSpPr>
        <p:sp>
          <p:nvSpPr>
            <p:cNvPr id="37" name="Rectangle 36">
              <a:extLst>
                <a:ext uri="{FF2B5EF4-FFF2-40B4-BE49-F238E27FC236}">
                  <a16:creationId xmlns:a16="http://schemas.microsoft.com/office/drawing/2014/main" id="{E8577478-A1C0-4954-8829-3B4C562AC2A2}"/>
                </a:ext>
              </a:extLst>
            </p:cNvPr>
            <p:cNvSpPr/>
            <p:nvPr/>
          </p:nvSpPr>
          <p:spPr>
            <a:xfrm>
              <a:off x="8497959" y="95222"/>
              <a:ext cx="3608834" cy="11361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8" name="TextBox 37">
              <a:extLst>
                <a:ext uri="{FF2B5EF4-FFF2-40B4-BE49-F238E27FC236}">
                  <a16:creationId xmlns:a16="http://schemas.microsoft.com/office/drawing/2014/main" id="{F882F4E9-089E-4717-811F-651B2A9B1B8E}"/>
                </a:ext>
              </a:extLst>
            </p:cNvPr>
            <p:cNvSpPr txBox="1"/>
            <p:nvPr/>
          </p:nvSpPr>
          <p:spPr>
            <a:xfrm>
              <a:off x="8576430" y="102160"/>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9" name="Oval 38" descr="Solid red circle to indicate that figure for Armagh (29%) is significantly lower than average (29%).">
              <a:extLst>
                <a:ext uri="{FF2B5EF4-FFF2-40B4-BE49-F238E27FC236}">
                  <a16:creationId xmlns:a16="http://schemas.microsoft.com/office/drawing/2014/main" id="{3E00316F-4C70-4DD0-8CFD-79717B79B14C}"/>
                </a:ext>
              </a:extLst>
            </p:cNvPr>
            <p:cNvSpPr/>
            <p:nvPr/>
          </p:nvSpPr>
          <p:spPr bwMode="gray">
            <a:xfrm>
              <a:off x="8572228"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red circle to indicate that figure for Armagh (29%) is significantly lower than Belfast and Greater Belfast (53% respectively) and Tyrone/Fermanagh (65%).">
              <a:extLst>
                <a:ext uri="{FF2B5EF4-FFF2-40B4-BE49-F238E27FC236}">
                  <a16:creationId xmlns:a16="http://schemas.microsoft.com/office/drawing/2014/main" id="{20D670AA-6D56-4E2E-B5D0-15617EBC5F81}"/>
                </a:ext>
              </a:extLst>
            </p:cNvPr>
            <p:cNvSpPr/>
            <p:nvPr/>
          </p:nvSpPr>
          <p:spPr bwMode="gray">
            <a:xfrm>
              <a:off x="10364452" y="755407"/>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Oval 40" descr="Solid green circle to indicate that figure for Greater Belfast (53%) is significantly higher than the average (45%).">
              <a:extLst>
                <a:ext uri="{FF2B5EF4-FFF2-40B4-BE49-F238E27FC236}">
                  <a16:creationId xmlns:a16="http://schemas.microsoft.com/office/drawing/2014/main" id="{B03A793D-4A6E-462C-88FD-91B450D9331F}"/>
                </a:ext>
              </a:extLst>
            </p:cNvPr>
            <p:cNvSpPr/>
            <p:nvPr/>
          </p:nvSpPr>
          <p:spPr bwMode="gray">
            <a:xfrm>
              <a:off x="8566659"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Oval 41" descr="Dashed green circle to indicate that figure for Greater Belfast (53%) is significantly higher than Armagh (29%).">
              <a:extLst>
                <a:ext uri="{FF2B5EF4-FFF2-40B4-BE49-F238E27FC236}">
                  <a16:creationId xmlns:a16="http://schemas.microsoft.com/office/drawing/2014/main" id="{72267AB2-D99B-45EA-ACFB-33F7B0B7460A}"/>
                </a:ext>
              </a:extLst>
            </p:cNvPr>
            <p:cNvSpPr/>
            <p:nvPr/>
          </p:nvSpPr>
          <p:spPr bwMode="gray">
            <a:xfrm>
              <a:off x="10364452" y="335832"/>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Text Placeholder 2">
              <a:extLst>
                <a:ext uri="{FF2B5EF4-FFF2-40B4-BE49-F238E27FC236}">
                  <a16:creationId xmlns:a16="http://schemas.microsoft.com/office/drawing/2014/main" id="{2C36E758-8591-4DFC-8D7A-68BF6DB91151}"/>
                </a:ext>
              </a:extLst>
            </p:cNvPr>
            <p:cNvSpPr txBox="1">
              <a:spLocks/>
            </p:cNvSpPr>
            <p:nvPr/>
          </p:nvSpPr>
          <p:spPr>
            <a:xfrm>
              <a:off x="8943401"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4" name="Text Placeholder 2">
              <a:extLst>
                <a:ext uri="{FF2B5EF4-FFF2-40B4-BE49-F238E27FC236}">
                  <a16:creationId xmlns:a16="http://schemas.microsoft.com/office/drawing/2014/main" id="{29F98B84-87ED-4572-B683-467FB6A19824}"/>
                </a:ext>
              </a:extLst>
            </p:cNvPr>
            <p:cNvSpPr txBox="1">
              <a:spLocks/>
            </p:cNvSpPr>
            <p:nvPr/>
          </p:nvSpPr>
          <p:spPr>
            <a:xfrm>
              <a:off x="8943401"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5" name="Text Placeholder 2">
              <a:extLst>
                <a:ext uri="{FF2B5EF4-FFF2-40B4-BE49-F238E27FC236}">
                  <a16:creationId xmlns:a16="http://schemas.microsoft.com/office/drawing/2014/main" id="{2C0F4B00-ADB4-4C9A-B4D4-D9E33347CFFD}"/>
                </a:ext>
              </a:extLst>
            </p:cNvPr>
            <p:cNvSpPr txBox="1">
              <a:spLocks/>
            </p:cNvSpPr>
            <p:nvPr/>
          </p:nvSpPr>
          <p:spPr>
            <a:xfrm>
              <a:off x="10735625" y="32198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6" name="Text Placeholder 2">
              <a:extLst>
                <a:ext uri="{FF2B5EF4-FFF2-40B4-BE49-F238E27FC236}">
                  <a16:creationId xmlns:a16="http://schemas.microsoft.com/office/drawing/2014/main" id="{8D9E77E2-A706-4582-8AFB-1077CF82B66C}"/>
                </a:ext>
              </a:extLst>
            </p:cNvPr>
            <p:cNvSpPr txBox="1">
              <a:spLocks/>
            </p:cNvSpPr>
            <p:nvPr/>
          </p:nvSpPr>
          <p:spPr>
            <a:xfrm>
              <a:off x="10735625" y="73557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9" name="Table 8" descr="Table showing significant differences.Belfast signficantly lower (9%) for streets/public spaces and employment for against average and sub groups, marked by dashed red circle and solid red circle. Antrim (15%), Down (19%), Tyrone /Fermanagh (14%) lower than subgroup for streets/public spaces, marked by dashed red circle. Armagh (27%), Derry/Londonderry  (35%) and Greater Belfast (22%) significantly higher than average marked by a dashed green circle. Derry / Londerry was also significantly higher than average marked by a solid green circle. Greater Belfast (19%) was significantly higher than subgroup marked bya dashed green circle for Employment. Armagh (11%) was higher than avearge for Internet services marked by a solid green circle. " title="What services, facilities or settings do you think people with disabilities find it hardest to access?* By region (%)">
            <a:extLst>
              <a:ext uri="{FF2B5EF4-FFF2-40B4-BE49-F238E27FC236}">
                <a16:creationId xmlns:a16="http://schemas.microsoft.com/office/drawing/2014/main" id="{DAD0698F-49C5-4849-AE41-537B33585862}"/>
              </a:ext>
            </a:extLst>
          </p:cNvPr>
          <p:cNvGraphicFramePr>
            <a:graphicFrameLocks noGrp="1"/>
          </p:cNvGraphicFramePr>
          <p:nvPr>
            <p:extLst>
              <p:ext uri="{D42A27DB-BD31-4B8C-83A1-F6EECF244321}">
                <p14:modId xmlns:p14="http://schemas.microsoft.com/office/powerpoint/2010/main" val="581554237"/>
              </p:ext>
            </p:extLst>
          </p:nvPr>
        </p:nvGraphicFramePr>
        <p:xfrm>
          <a:off x="449998" y="1797318"/>
          <a:ext cx="11292002" cy="4020282"/>
        </p:xfrm>
        <a:graphic>
          <a:graphicData uri="http://schemas.openxmlformats.org/drawingml/2006/table">
            <a:tbl>
              <a:tblPr firstRow="1" bandRow="1">
                <a:tableStyleId>{5C22544A-7EE6-4342-B048-85BDC9FD1C3A}</a:tableStyleId>
              </a:tblPr>
              <a:tblGrid>
                <a:gridCol w="1398322">
                  <a:extLst>
                    <a:ext uri="{9D8B030D-6E8A-4147-A177-3AD203B41FA5}">
                      <a16:colId xmlns:a16="http://schemas.microsoft.com/office/drawing/2014/main" val="258446190"/>
                    </a:ext>
                  </a:extLst>
                </a:gridCol>
                <a:gridCol w="1111011">
                  <a:extLst>
                    <a:ext uri="{9D8B030D-6E8A-4147-A177-3AD203B41FA5}">
                      <a16:colId xmlns:a16="http://schemas.microsoft.com/office/drawing/2014/main" val="3130042248"/>
                    </a:ext>
                  </a:extLst>
                </a:gridCol>
                <a:gridCol w="1254667">
                  <a:extLst>
                    <a:ext uri="{9D8B030D-6E8A-4147-A177-3AD203B41FA5}">
                      <a16:colId xmlns:a16="http://schemas.microsoft.com/office/drawing/2014/main" val="1117324987"/>
                    </a:ext>
                  </a:extLst>
                </a:gridCol>
                <a:gridCol w="1254667">
                  <a:extLst>
                    <a:ext uri="{9D8B030D-6E8A-4147-A177-3AD203B41FA5}">
                      <a16:colId xmlns:a16="http://schemas.microsoft.com/office/drawing/2014/main" val="3628982536"/>
                    </a:ext>
                  </a:extLst>
                </a:gridCol>
                <a:gridCol w="1254667">
                  <a:extLst>
                    <a:ext uri="{9D8B030D-6E8A-4147-A177-3AD203B41FA5}">
                      <a16:colId xmlns:a16="http://schemas.microsoft.com/office/drawing/2014/main" val="3110811028"/>
                    </a:ext>
                  </a:extLst>
                </a:gridCol>
                <a:gridCol w="1292908">
                  <a:extLst>
                    <a:ext uri="{9D8B030D-6E8A-4147-A177-3AD203B41FA5}">
                      <a16:colId xmlns:a16="http://schemas.microsoft.com/office/drawing/2014/main" val="18458665"/>
                    </a:ext>
                  </a:extLst>
                </a:gridCol>
                <a:gridCol w="1216426">
                  <a:extLst>
                    <a:ext uri="{9D8B030D-6E8A-4147-A177-3AD203B41FA5}">
                      <a16:colId xmlns:a16="http://schemas.microsoft.com/office/drawing/2014/main" val="2281796095"/>
                    </a:ext>
                  </a:extLst>
                </a:gridCol>
                <a:gridCol w="1254667">
                  <a:extLst>
                    <a:ext uri="{9D8B030D-6E8A-4147-A177-3AD203B41FA5}">
                      <a16:colId xmlns:a16="http://schemas.microsoft.com/office/drawing/2014/main" val="15730463"/>
                    </a:ext>
                  </a:extLst>
                </a:gridCol>
                <a:gridCol w="1254667">
                  <a:extLst>
                    <a:ext uri="{9D8B030D-6E8A-4147-A177-3AD203B41FA5}">
                      <a16:colId xmlns:a16="http://schemas.microsoft.com/office/drawing/2014/main" val="2819349629"/>
                    </a:ext>
                  </a:extLst>
                </a:gridCol>
              </a:tblGrid>
              <a:tr h="422175">
                <a:tc>
                  <a:txBody>
                    <a:bodyPr/>
                    <a:lstStyle/>
                    <a:p>
                      <a:r>
                        <a:rPr lang="en-GB" sz="1200" dirty="0" smtClean="0"/>
                        <a:t>Response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Antrim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Armagh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Derry/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L’derry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Greater Belfast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Tyrone/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Fermanagh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407047">
                <a:tc>
                  <a:txBody>
                    <a:bodyPr/>
                    <a:lstStyle/>
                    <a:p>
                      <a:r>
                        <a:rPr lang="en-GB" sz="1200" dirty="0"/>
                        <a:t>Shops/buildings/</a:t>
                      </a:r>
                    </a:p>
                    <a:p>
                      <a:r>
                        <a:rPr lang="en-GB" sz="1200" dirty="0"/>
                        <a:t>offices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500471">
                <a:tc>
                  <a:txBody>
                    <a:bodyPr/>
                    <a:lstStyle/>
                    <a:p>
                      <a:r>
                        <a:rPr lang="en-GB" sz="1200" dirty="0"/>
                        <a:t>Transport/travel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500471">
                <a:tc>
                  <a:txBody>
                    <a:bodyPr/>
                    <a:lstStyle/>
                    <a:p>
                      <a:r>
                        <a:rPr lang="en-GB" sz="1200" dirty="0"/>
                        <a:t>Streets/public 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329548">
                <a:tc>
                  <a:txBody>
                    <a:bodyPr/>
                    <a:lstStyle/>
                    <a:p>
                      <a:r>
                        <a:rPr lang="en-GB" sz="1200" dirty="0"/>
                        <a:t>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329548">
                <a:tc>
                  <a:txBody>
                    <a:bodyPr/>
                    <a:lstStyle/>
                    <a:p>
                      <a:r>
                        <a:rPr lang="en-GB" sz="1200" dirty="0"/>
                        <a:t>Health/social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329548">
                <a:tc>
                  <a:txBody>
                    <a:bodyPr/>
                    <a:lstStyle/>
                    <a:p>
                      <a:r>
                        <a:rPr lang="en-GB" sz="1200" dirty="0"/>
                        <a:t>Public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927476"/>
                  </a:ext>
                </a:extLst>
              </a:tr>
              <a:tr h="407047">
                <a:tc>
                  <a:txBody>
                    <a:bodyPr/>
                    <a:lstStyle/>
                    <a:p>
                      <a:r>
                        <a:rPr lang="en-GB" sz="1200" dirty="0"/>
                        <a:t>Housing/</a:t>
                      </a:r>
                    </a:p>
                    <a:p>
                      <a:r>
                        <a:rPr lang="en-GB" sz="1200" dirty="0"/>
                        <a:t>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172837"/>
                  </a:ext>
                </a:extLst>
              </a:tr>
              <a:tr h="329548">
                <a:tc>
                  <a:txBody>
                    <a:bodyPr/>
                    <a:lstStyle/>
                    <a:p>
                      <a:r>
                        <a:rPr lang="en-GB" sz="1200" dirty="0"/>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436623"/>
                  </a:ext>
                </a:extLst>
              </a:tr>
              <a:tr h="329548">
                <a:tc>
                  <a:txBody>
                    <a:bodyPr/>
                    <a:lstStyle/>
                    <a:p>
                      <a:r>
                        <a:rPr lang="en-GB" sz="1200" dirty="0"/>
                        <a:t>Internet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927456"/>
                  </a:ext>
                </a:extLst>
              </a:tr>
            </a:tbl>
          </a:graphicData>
        </a:graphic>
      </p:graphicFrame>
      <p:sp>
        <p:nvSpPr>
          <p:cNvPr id="16" name="Oval 15" descr="Dashed red circle to indicate that figure for Antrim (15%) is significantly lower than Armagh (27%), Derry/Londonderry (35%) and Greater Belfast (22%).">
            <a:extLst>
              <a:ext uri="{FF2B5EF4-FFF2-40B4-BE49-F238E27FC236}">
                <a16:creationId xmlns:a16="http://schemas.microsoft.com/office/drawing/2014/main" id="{59828A15-F463-4E6E-B4E7-079E09A279E7}"/>
              </a:ext>
            </a:extLst>
          </p:cNvPr>
          <p:cNvSpPr/>
          <p:nvPr/>
        </p:nvSpPr>
        <p:spPr bwMode="gray">
          <a:xfrm>
            <a:off x="3437651" y="332171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Armagh (27%) is significantly higher than Antrim (15%), Belfast (9%), Down (19%) and Tyrone/Fermanagh (14%).">
            <a:extLst>
              <a:ext uri="{FF2B5EF4-FFF2-40B4-BE49-F238E27FC236}">
                <a16:creationId xmlns:a16="http://schemas.microsoft.com/office/drawing/2014/main" id="{95F5652F-2526-4E48-961F-5F88264843B4}"/>
              </a:ext>
            </a:extLst>
          </p:cNvPr>
          <p:cNvSpPr/>
          <p:nvPr/>
        </p:nvSpPr>
        <p:spPr bwMode="gray">
          <a:xfrm>
            <a:off x="4677548" y="331440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red circle to indicate that figure for Belfast (9%) is significantly lower than average (20%).">
            <a:extLst>
              <a:ext uri="{FF2B5EF4-FFF2-40B4-BE49-F238E27FC236}">
                <a16:creationId xmlns:a16="http://schemas.microsoft.com/office/drawing/2014/main" id="{286E8869-C718-4EC8-A507-693B346172D5}"/>
              </a:ext>
            </a:extLst>
          </p:cNvPr>
          <p:cNvSpPr/>
          <p:nvPr/>
        </p:nvSpPr>
        <p:spPr bwMode="gray">
          <a:xfrm>
            <a:off x="5879975" y="3262170"/>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red circle to indicate that figure for Belfast (9%) is significantly lower than Armagh (27%), Derry/Londonderry (35%) and Greater Belfast (22%).">
            <a:extLst>
              <a:ext uri="{FF2B5EF4-FFF2-40B4-BE49-F238E27FC236}">
                <a16:creationId xmlns:a16="http://schemas.microsoft.com/office/drawing/2014/main" id="{E6917F40-7D67-4D25-B0AD-050FA1CAC045}"/>
              </a:ext>
            </a:extLst>
          </p:cNvPr>
          <p:cNvSpPr/>
          <p:nvPr/>
        </p:nvSpPr>
        <p:spPr bwMode="gray">
          <a:xfrm>
            <a:off x="5933876" y="332171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Solid green circle to indicate that figure for Derry/Londonderry (35%) is significantly higher than average (20%).">
            <a:extLst>
              <a:ext uri="{FF2B5EF4-FFF2-40B4-BE49-F238E27FC236}">
                <a16:creationId xmlns:a16="http://schemas.microsoft.com/office/drawing/2014/main" id="{1A2DD3F9-DBEE-427F-A0EC-FA406CB6FA11}"/>
              </a:ext>
            </a:extLst>
          </p:cNvPr>
          <p:cNvSpPr/>
          <p:nvPr/>
        </p:nvSpPr>
        <p:spPr bwMode="gray">
          <a:xfrm>
            <a:off x="7134758" y="3260509"/>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Derry/Londonderry (35%) is significantly higher than Antrim (15%), Belfast (9%), Down (19%) and Tyrone/Fermanagh (14%).">
            <a:extLst>
              <a:ext uri="{FF2B5EF4-FFF2-40B4-BE49-F238E27FC236}">
                <a16:creationId xmlns:a16="http://schemas.microsoft.com/office/drawing/2014/main" id="{DFFECAD5-AE2B-47BA-92CF-EED68AD42281}"/>
              </a:ext>
            </a:extLst>
          </p:cNvPr>
          <p:cNvSpPr/>
          <p:nvPr/>
        </p:nvSpPr>
        <p:spPr bwMode="gray">
          <a:xfrm>
            <a:off x="7188659" y="330055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Down (19%) is significantly lower than Armagh (27%), Derry/Londonderry (35%) and Greater Belfast (22%).">
            <a:extLst>
              <a:ext uri="{FF2B5EF4-FFF2-40B4-BE49-F238E27FC236}">
                <a16:creationId xmlns:a16="http://schemas.microsoft.com/office/drawing/2014/main" id="{4E434F8E-34D8-4830-84A0-062720937ECB}"/>
              </a:ext>
            </a:extLst>
          </p:cNvPr>
          <p:cNvSpPr/>
          <p:nvPr/>
        </p:nvSpPr>
        <p:spPr bwMode="gray">
          <a:xfrm>
            <a:off x="8450420" y="330055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green circle to indicate that figure for Greater Belfast (22%) is significantly higher than Antrim (15%), Belfast (9%), Down (19%) and Tyrone/Fermanagh (14%).">
            <a:extLst>
              <a:ext uri="{FF2B5EF4-FFF2-40B4-BE49-F238E27FC236}">
                <a16:creationId xmlns:a16="http://schemas.microsoft.com/office/drawing/2014/main" id="{3E3C35EB-B829-4C5F-994A-03B736468B53}"/>
              </a:ext>
            </a:extLst>
          </p:cNvPr>
          <p:cNvSpPr/>
          <p:nvPr/>
        </p:nvSpPr>
        <p:spPr bwMode="gray">
          <a:xfrm>
            <a:off x="9701315" y="332171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red circle to indicate that figure for Tyrone/Fermanagh (14%) is significantly lower than Armagh (27%), Derry/Londonderry (35%) and Greater Belfast (22%).">
            <a:extLst>
              <a:ext uri="{FF2B5EF4-FFF2-40B4-BE49-F238E27FC236}">
                <a16:creationId xmlns:a16="http://schemas.microsoft.com/office/drawing/2014/main" id="{35ECEFDC-DBDB-4971-BADF-DEFBD0049F57}"/>
              </a:ext>
            </a:extLst>
          </p:cNvPr>
          <p:cNvSpPr/>
          <p:nvPr/>
        </p:nvSpPr>
        <p:spPr bwMode="gray">
          <a:xfrm>
            <a:off x="10963076" y="330055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red circle to indicate that figure for Belfast (9%) is significantly lower than average (17%).">
            <a:extLst>
              <a:ext uri="{FF2B5EF4-FFF2-40B4-BE49-F238E27FC236}">
                <a16:creationId xmlns:a16="http://schemas.microsoft.com/office/drawing/2014/main" id="{D513F3C3-C477-45A6-8E53-16F311716121}"/>
              </a:ext>
            </a:extLst>
          </p:cNvPr>
          <p:cNvSpPr/>
          <p:nvPr/>
        </p:nvSpPr>
        <p:spPr bwMode="gray">
          <a:xfrm>
            <a:off x="5879975" y="365979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Belfast (9%) is significantly lower than Greater Belfast (19%).">
            <a:extLst>
              <a:ext uri="{FF2B5EF4-FFF2-40B4-BE49-F238E27FC236}">
                <a16:creationId xmlns:a16="http://schemas.microsoft.com/office/drawing/2014/main" id="{5F7B5697-ABB2-4BC7-9D6A-B45240A3933F}"/>
              </a:ext>
            </a:extLst>
          </p:cNvPr>
          <p:cNvSpPr/>
          <p:nvPr/>
        </p:nvSpPr>
        <p:spPr bwMode="gray">
          <a:xfrm>
            <a:off x="5933876" y="3719338"/>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Greater Belfast (19%) is significantly higher than Belfast (9%).">
            <a:extLst>
              <a:ext uri="{FF2B5EF4-FFF2-40B4-BE49-F238E27FC236}">
                <a16:creationId xmlns:a16="http://schemas.microsoft.com/office/drawing/2014/main" id="{F1F84E57-7C37-41A9-A578-D7C13D53F9DC}"/>
              </a:ext>
            </a:extLst>
          </p:cNvPr>
          <p:cNvSpPr/>
          <p:nvPr/>
        </p:nvSpPr>
        <p:spPr bwMode="gray">
          <a:xfrm>
            <a:off x="9701315" y="371369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Armagh (11%) is significantly higher than average (4%).">
            <a:extLst>
              <a:ext uri="{FF2B5EF4-FFF2-40B4-BE49-F238E27FC236}">
                <a16:creationId xmlns:a16="http://schemas.microsoft.com/office/drawing/2014/main" id="{E49ABE02-6018-492D-BEFE-C8982AA6F72A}"/>
              </a:ext>
            </a:extLst>
          </p:cNvPr>
          <p:cNvSpPr/>
          <p:nvPr/>
        </p:nvSpPr>
        <p:spPr bwMode="gray">
          <a:xfrm>
            <a:off x="4623647" y="544224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3">
            <a:extLst>
              <a:ext uri="{FF2B5EF4-FFF2-40B4-BE49-F238E27FC236}">
                <a16:creationId xmlns:a16="http://schemas.microsoft.com/office/drawing/2014/main" id="{373740D2-A26A-48D6-A8E3-B7BCA22AFFA3}"/>
              </a:ext>
            </a:extLst>
          </p:cNvPr>
          <p:cNvSpPr txBox="1">
            <a:spLocks/>
          </p:cNvSpPr>
          <p:nvPr/>
        </p:nvSpPr>
        <p:spPr>
          <a:xfrm>
            <a:off x="828817" y="6126947"/>
            <a:ext cx="8962881" cy="260328"/>
          </a:xfrm>
          <a:prstGeom prst="rect">
            <a:avLst/>
          </a:prstGeom>
        </p:spPr>
        <p:txBody>
          <a:bodyPr vert="horz" wrap="square" lIns="0" tIns="0" rIns="0" bIns="0" rtlCol="0" anchor="b">
            <a:spAutoFit/>
          </a:bodyPr>
          <a:lstStyle>
            <a:lvl1pPr marL="0" indent="0" algn="r"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lumMod val="75000"/>
                    <a:lumOff val="25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Segoe UI"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Base: 500 adults living in Northern Ireland | *multiple response question | Region bases (Antrim=55, Armagh=40, Belfast=80, Derry/L’derry=65, Down=80, Greater Belfast=115, Tyrone/Fermanagh=65) </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45</a:t>
            </a:fld>
            <a:r>
              <a:rPr lang="en-GB" dirty="0"/>
              <a:t>  </a:t>
            </a:r>
          </a:p>
        </p:txBody>
      </p:sp>
    </p:spTree>
    <p:extLst>
      <p:ext uri="{BB962C8B-B14F-4D97-AF65-F5344CB8AC3E}">
        <p14:creationId xmlns:p14="http://schemas.microsoft.com/office/powerpoint/2010/main" val="3115959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Experiences of people with disabilities (2b)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50000" y="878111"/>
            <a:ext cx="7468704" cy="492443"/>
          </a:xfrm>
        </p:spPr>
        <p:txBody>
          <a:bodyPr/>
          <a:lstStyle/>
          <a:p>
            <a:r>
              <a:rPr lang="en-GB" sz="1600" dirty="0" smtClean="0"/>
              <a:t>What </a:t>
            </a:r>
            <a:r>
              <a:rPr lang="en-GB" sz="1600" dirty="0"/>
              <a:t>services, facilities or settings do you think people with disabilities find it hardest to access?* </a:t>
            </a:r>
            <a:r>
              <a:rPr lang="en-GB" sz="1600" dirty="0">
                <a:solidFill>
                  <a:schemeClr val="accent1"/>
                </a:solidFill>
              </a:rPr>
              <a:t>By gender, age and community background (%)</a:t>
            </a:r>
            <a:endParaRPr lang="en-GB" sz="1600" dirty="0">
              <a:solidFill>
                <a:schemeClr val="accent1"/>
              </a:solidFill>
              <a:highlight>
                <a:srgbClr val="FFFF00"/>
              </a:highlight>
            </a:endParaRPr>
          </a:p>
        </p:txBody>
      </p:sp>
      <p:grpSp>
        <p:nvGrpSpPr>
          <p:cNvPr id="20" name="Group 19" descr="Key to explain the indicators of statistically significant differences presented in the bar chart.">
            <a:extLst>
              <a:ext uri="{FF2B5EF4-FFF2-40B4-BE49-F238E27FC236}">
                <a16:creationId xmlns:a16="http://schemas.microsoft.com/office/drawing/2014/main" id="{5B3E66C6-5B97-4028-9616-0215B6BCB91D}"/>
              </a:ext>
            </a:extLst>
          </p:cNvPr>
          <p:cNvGrpSpPr/>
          <p:nvPr/>
        </p:nvGrpSpPr>
        <p:grpSpPr>
          <a:xfrm>
            <a:off x="8133166" y="287940"/>
            <a:ext cx="3608834" cy="1136163"/>
            <a:chOff x="8497959" y="95222"/>
            <a:chExt cx="3608834" cy="1136163"/>
          </a:xfrm>
        </p:grpSpPr>
        <p:sp>
          <p:nvSpPr>
            <p:cNvPr id="21" name="Rectangle 20">
              <a:extLst>
                <a:ext uri="{FF2B5EF4-FFF2-40B4-BE49-F238E27FC236}">
                  <a16:creationId xmlns:a16="http://schemas.microsoft.com/office/drawing/2014/main" id="{8B4A5692-5733-49BB-89F2-3528174A3BA5}"/>
                </a:ext>
              </a:extLst>
            </p:cNvPr>
            <p:cNvSpPr/>
            <p:nvPr/>
          </p:nvSpPr>
          <p:spPr>
            <a:xfrm>
              <a:off x="8497959" y="95222"/>
              <a:ext cx="3608834" cy="11361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2" name="TextBox 21">
              <a:extLst>
                <a:ext uri="{FF2B5EF4-FFF2-40B4-BE49-F238E27FC236}">
                  <a16:creationId xmlns:a16="http://schemas.microsoft.com/office/drawing/2014/main" id="{9BF92935-F6C5-40CA-9276-3098936CC635}"/>
                </a:ext>
              </a:extLst>
            </p:cNvPr>
            <p:cNvSpPr txBox="1"/>
            <p:nvPr/>
          </p:nvSpPr>
          <p:spPr>
            <a:xfrm>
              <a:off x="8576430" y="102160"/>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3" name="Oval 22" descr="Solid red circle to indicate that figure for Armagh (29%) is significantly lower than average (29%).">
              <a:extLst>
                <a:ext uri="{FF2B5EF4-FFF2-40B4-BE49-F238E27FC236}">
                  <a16:creationId xmlns:a16="http://schemas.microsoft.com/office/drawing/2014/main" id="{544D4BE1-101C-4447-8070-313E5BCF3B9E}"/>
                </a:ext>
              </a:extLst>
            </p:cNvPr>
            <p:cNvSpPr/>
            <p:nvPr/>
          </p:nvSpPr>
          <p:spPr bwMode="gray">
            <a:xfrm>
              <a:off x="8572228"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Armagh (29%) is significantly lower than Belfast and Greater Belfast (53% respectively) and Tyrone/Fermanagh (65%).">
              <a:extLst>
                <a:ext uri="{FF2B5EF4-FFF2-40B4-BE49-F238E27FC236}">
                  <a16:creationId xmlns:a16="http://schemas.microsoft.com/office/drawing/2014/main" id="{02162011-1024-4688-8BDE-AE9F3DC3CDD5}"/>
                </a:ext>
              </a:extLst>
            </p:cNvPr>
            <p:cNvSpPr/>
            <p:nvPr/>
          </p:nvSpPr>
          <p:spPr bwMode="gray">
            <a:xfrm>
              <a:off x="10364452" y="755407"/>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Solid green circle to indicate that figure for Greater Belfast (53%) is significantly higher than the average (45%).">
              <a:extLst>
                <a:ext uri="{FF2B5EF4-FFF2-40B4-BE49-F238E27FC236}">
                  <a16:creationId xmlns:a16="http://schemas.microsoft.com/office/drawing/2014/main" id="{AD4473A7-4441-40B2-8BE7-94A1AADB3518}"/>
                </a:ext>
              </a:extLst>
            </p:cNvPr>
            <p:cNvSpPr/>
            <p:nvPr/>
          </p:nvSpPr>
          <p:spPr bwMode="gray">
            <a:xfrm>
              <a:off x="8566659"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Greater Belfast (53%) is significantly higher than Armagh (29%).">
              <a:extLst>
                <a:ext uri="{FF2B5EF4-FFF2-40B4-BE49-F238E27FC236}">
                  <a16:creationId xmlns:a16="http://schemas.microsoft.com/office/drawing/2014/main" id="{833451EA-2248-4B1F-9155-C49FB7147290}"/>
                </a:ext>
              </a:extLst>
            </p:cNvPr>
            <p:cNvSpPr/>
            <p:nvPr/>
          </p:nvSpPr>
          <p:spPr bwMode="gray">
            <a:xfrm>
              <a:off x="10364452" y="335832"/>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Text Placeholder 2">
              <a:extLst>
                <a:ext uri="{FF2B5EF4-FFF2-40B4-BE49-F238E27FC236}">
                  <a16:creationId xmlns:a16="http://schemas.microsoft.com/office/drawing/2014/main" id="{B6E1660A-9600-4B64-B6B6-76DBFF0EDF24}"/>
                </a:ext>
              </a:extLst>
            </p:cNvPr>
            <p:cNvSpPr txBox="1">
              <a:spLocks/>
            </p:cNvSpPr>
            <p:nvPr/>
          </p:nvSpPr>
          <p:spPr>
            <a:xfrm>
              <a:off x="8943401"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7" name="Text Placeholder 2">
              <a:extLst>
                <a:ext uri="{FF2B5EF4-FFF2-40B4-BE49-F238E27FC236}">
                  <a16:creationId xmlns:a16="http://schemas.microsoft.com/office/drawing/2014/main" id="{A1595D99-66AF-4D1A-85B2-0DA96A9069F2}"/>
                </a:ext>
              </a:extLst>
            </p:cNvPr>
            <p:cNvSpPr txBox="1">
              <a:spLocks/>
            </p:cNvSpPr>
            <p:nvPr/>
          </p:nvSpPr>
          <p:spPr>
            <a:xfrm>
              <a:off x="8943401"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8" name="Text Placeholder 2">
              <a:extLst>
                <a:ext uri="{FF2B5EF4-FFF2-40B4-BE49-F238E27FC236}">
                  <a16:creationId xmlns:a16="http://schemas.microsoft.com/office/drawing/2014/main" id="{4473CD4A-6A60-4AFE-9CB4-B3310DE93835}"/>
                </a:ext>
              </a:extLst>
            </p:cNvPr>
            <p:cNvSpPr txBox="1">
              <a:spLocks/>
            </p:cNvSpPr>
            <p:nvPr/>
          </p:nvSpPr>
          <p:spPr>
            <a:xfrm>
              <a:off x="10735625" y="32198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9" name="Text Placeholder 2">
              <a:extLst>
                <a:ext uri="{FF2B5EF4-FFF2-40B4-BE49-F238E27FC236}">
                  <a16:creationId xmlns:a16="http://schemas.microsoft.com/office/drawing/2014/main" id="{43312414-4837-44BA-ABB7-865132EACEAB}"/>
                </a:ext>
              </a:extLst>
            </p:cNvPr>
            <p:cNvSpPr txBox="1">
              <a:spLocks/>
            </p:cNvSpPr>
            <p:nvPr/>
          </p:nvSpPr>
          <p:spPr>
            <a:xfrm>
              <a:off x="10735625" y="73557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9" name="Table 8" descr="Table showing signifcant differences. Employment shows males (13%) significantly lower than sub group marked by dashed red circle and females (20%) significantly higher than subgroup marked by green dash circle. Transport shows shows 30-44 years (21%) significantly lower than sub group marked by dashed red circle and 45-59 years (33%) significantly higher than subgroup marked by green dash circle. Public services shows 45-59 years (33%) significantly higher than subgroup marked by green dash circle and 45-59 years (10%) significantly lower than sub group marked by dashed red circle. 45-59 years (33%) significantly higher than subgroup marked by green dash circle. Public services shows 16-29 years (20%) significantly higher than subgroup marked by green dash circle. Health/social care shows Catholic (20%) and 30-44 years significantly higher than subgroup marked by green dash circle. Health / social care shows 45-59 years (10%), 60+years (13%) and Protestant (13%)significantly lower than sub group marked by dashed red circle. " title="What services, facilities or settings do you think people with disabilities find it hardest to access?* By gender, age and community background (%)">
            <a:extLst>
              <a:ext uri="{FF2B5EF4-FFF2-40B4-BE49-F238E27FC236}">
                <a16:creationId xmlns:a16="http://schemas.microsoft.com/office/drawing/2014/main" id="{DAD0698F-49C5-4849-AE41-537B33585862}"/>
              </a:ext>
            </a:extLst>
          </p:cNvPr>
          <p:cNvGraphicFramePr>
            <a:graphicFrameLocks noGrp="1"/>
          </p:cNvGraphicFramePr>
          <p:nvPr>
            <p:extLst>
              <p:ext uri="{D42A27DB-BD31-4B8C-83A1-F6EECF244321}">
                <p14:modId xmlns:p14="http://schemas.microsoft.com/office/powerpoint/2010/main" val="2842938736"/>
              </p:ext>
            </p:extLst>
          </p:nvPr>
        </p:nvGraphicFramePr>
        <p:xfrm>
          <a:off x="437230" y="1578934"/>
          <a:ext cx="11304770" cy="4293927"/>
        </p:xfrm>
        <a:graphic>
          <a:graphicData uri="http://schemas.openxmlformats.org/drawingml/2006/table">
            <a:tbl>
              <a:tblPr firstRow="1" bandRow="1">
                <a:tableStyleId>{5C22544A-7EE6-4342-B048-85BDC9FD1C3A}</a:tableStyleId>
              </a:tblPr>
              <a:tblGrid>
                <a:gridCol w="2313520">
                  <a:extLst>
                    <a:ext uri="{9D8B030D-6E8A-4147-A177-3AD203B41FA5}">
                      <a16:colId xmlns:a16="http://schemas.microsoft.com/office/drawing/2014/main" val="258446190"/>
                    </a:ext>
                  </a:extLst>
                </a:gridCol>
                <a:gridCol w="1981200">
                  <a:extLst>
                    <a:ext uri="{9D8B030D-6E8A-4147-A177-3AD203B41FA5}">
                      <a16:colId xmlns:a16="http://schemas.microsoft.com/office/drawing/2014/main" val="3130042248"/>
                    </a:ext>
                  </a:extLst>
                </a:gridCol>
                <a:gridCol w="1056640">
                  <a:extLst>
                    <a:ext uri="{9D8B030D-6E8A-4147-A177-3AD203B41FA5}">
                      <a16:colId xmlns:a16="http://schemas.microsoft.com/office/drawing/2014/main" val="1117324987"/>
                    </a:ext>
                  </a:extLst>
                </a:gridCol>
                <a:gridCol w="934720">
                  <a:extLst>
                    <a:ext uri="{9D8B030D-6E8A-4147-A177-3AD203B41FA5}">
                      <a16:colId xmlns:a16="http://schemas.microsoft.com/office/drawing/2014/main" val="3628982536"/>
                    </a:ext>
                  </a:extLst>
                </a:gridCol>
                <a:gridCol w="782320">
                  <a:extLst>
                    <a:ext uri="{9D8B030D-6E8A-4147-A177-3AD203B41FA5}">
                      <a16:colId xmlns:a16="http://schemas.microsoft.com/office/drawing/2014/main" val="3110811028"/>
                    </a:ext>
                  </a:extLst>
                </a:gridCol>
                <a:gridCol w="701040">
                  <a:extLst>
                    <a:ext uri="{9D8B030D-6E8A-4147-A177-3AD203B41FA5}">
                      <a16:colId xmlns:a16="http://schemas.microsoft.com/office/drawing/2014/main" val="18458665"/>
                    </a:ext>
                  </a:extLst>
                </a:gridCol>
                <a:gridCol w="853440">
                  <a:extLst>
                    <a:ext uri="{9D8B030D-6E8A-4147-A177-3AD203B41FA5}">
                      <a16:colId xmlns:a16="http://schemas.microsoft.com/office/drawing/2014/main" val="2281796095"/>
                    </a:ext>
                  </a:extLst>
                </a:gridCol>
                <a:gridCol w="721360">
                  <a:extLst>
                    <a:ext uri="{9D8B030D-6E8A-4147-A177-3AD203B41FA5}">
                      <a16:colId xmlns:a16="http://schemas.microsoft.com/office/drawing/2014/main" val="15730463"/>
                    </a:ext>
                  </a:extLst>
                </a:gridCol>
                <a:gridCol w="995680">
                  <a:extLst>
                    <a:ext uri="{9D8B030D-6E8A-4147-A177-3AD203B41FA5}">
                      <a16:colId xmlns:a16="http://schemas.microsoft.com/office/drawing/2014/main" val="3556096949"/>
                    </a:ext>
                  </a:extLst>
                </a:gridCol>
                <a:gridCol w="964850">
                  <a:extLst>
                    <a:ext uri="{9D8B030D-6E8A-4147-A177-3AD203B41FA5}">
                      <a16:colId xmlns:a16="http://schemas.microsoft.com/office/drawing/2014/main" val="1690819124"/>
                    </a:ext>
                  </a:extLst>
                </a:gridCol>
              </a:tblGrid>
              <a:tr h="464610">
                <a:tc>
                  <a:txBody>
                    <a:bodyPr/>
                    <a:lstStyle/>
                    <a:p>
                      <a:r>
                        <a:rPr lang="en-GB" sz="1200" dirty="0" smtClean="0"/>
                        <a:t>Response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200" dirty="0"/>
                        <a:t>16-29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30-44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45-59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60+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Protestant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Catholic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447961">
                <a:tc>
                  <a:txBody>
                    <a:bodyPr/>
                    <a:lstStyle/>
                    <a:p>
                      <a:r>
                        <a:rPr lang="en-GB" sz="1200" dirty="0"/>
                        <a:t>Shops/buildings/</a:t>
                      </a:r>
                    </a:p>
                    <a:p>
                      <a:r>
                        <a:rPr lang="en-GB" sz="1200" dirty="0"/>
                        <a:t>offices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550776">
                <a:tc>
                  <a:txBody>
                    <a:bodyPr/>
                    <a:lstStyle/>
                    <a:p>
                      <a:r>
                        <a:rPr lang="en-GB" sz="1200" dirty="0"/>
                        <a:t>Transport/travel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550776">
                <a:tc>
                  <a:txBody>
                    <a:bodyPr/>
                    <a:lstStyle/>
                    <a:p>
                      <a:r>
                        <a:rPr lang="en-GB" sz="1200" dirty="0"/>
                        <a:t>Streets/public 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362673">
                <a:tc>
                  <a:txBody>
                    <a:bodyPr/>
                    <a:lstStyle/>
                    <a:p>
                      <a:r>
                        <a:rPr lang="en-GB" sz="1200" dirty="0"/>
                        <a:t>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362673">
                <a:tc>
                  <a:txBody>
                    <a:bodyPr/>
                    <a:lstStyle/>
                    <a:p>
                      <a:r>
                        <a:rPr lang="en-GB" sz="1200" dirty="0"/>
                        <a:t>Health/social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362673">
                <a:tc>
                  <a:txBody>
                    <a:bodyPr/>
                    <a:lstStyle/>
                    <a:p>
                      <a:r>
                        <a:rPr lang="en-GB" sz="1200" dirty="0"/>
                        <a:t>Public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927476"/>
                  </a:ext>
                </a:extLst>
              </a:tr>
              <a:tr h="447961">
                <a:tc>
                  <a:txBody>
                    <a:bodyPr/>
                    <a:lstStyle/>
                    <a:p>
                      <a:r>
                        <a:rPr lang="en-GB" sz="1200" dirty="0"/>
                        <a:t>Housing/</a:t>
                      </a:r>
                    </a:p>
                    <a:p>
                      <a:r>
                        <a:rPr lang="en-GB" sz="1200" dirty="0"/>
                        <a:t>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172837"/>
                  </a:ext>
                </a:extLst>
              </a:tr>
              <a:tr h="362673">
                <a:tc>
                  <a:txBody>
                    <a:bodyPr/>
                    <a:lstStyle/>
                    <a:p>
                      <a:r>
                        <a:rPr lang="en-GB" sz="1200" dirty="0"/>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436623"/>
                  </a:ext>
                </a:extLst>
              </a:tr>
              <a:tr h="362673">
                <a:tc>
                  <a:txBody>
                    <a:bodyPr/>
                    <a:lstStyle/>
                    <a:p>
                      <a:r>
                        <a:rPr lang="en-GB" sz="1200" dirty="0"/>
                        <a:t>Internet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927456"/>
                  </a:ext>
                </a:extLst>
              </a:tr>
            </a:tbl>
          </a:graphicData>
        </a:graphic>
      </p:graphicFrame>
      <p:sp>
        <p:nvSpPr>
          <p:cNvPr id="25" name="Oval 24" descr="Dashed red circle to indicate that figure for male (13%) is significantly lower than  female (20%).">
            <a:extLst>
              <a:ext uri="{FF2B5EF4-FFF2-40B4-BE49-F238E27FC236}">
                <a16:creationId xmlns:a16="http://schemas.microsoft.com/office/drawing/2014/main" id="{B4497170-8120-4E84-B72F-C8EA21B239A3}"/>
              </a:ext>
            </a:extLst>
          </p:cNvPr>
          <p:cNvSpPr/>
          <p:nvPr/>
        </p:nvSpPr>
        <p:spPr bwMode="gray">
          <a:xfrm>
            <a:off x="5120850" y="361457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female (20%) is significantly higher than male (13%).">
            <a:extLst>
              <a:ext uri="{FF2B5EF4-FFF2-40B4-BE49-F238E27FC236}">
                <a16:creationId xmlns:a16="http://schemas.microsoft.com/office/drawing/2014/main" id="{2DE86072-47A5-4F5F-9CC7-5071A0D2055D}"/>
              </a:ext>
            </a:extLst>
          </p:cNvPr>
          <p:cNvSpPr/>
          <p:nvPr/>
        </p:nvSpPr>
        <p:spPr bwMode="gray">
          <a:xfrm>
            <a:off x="6097857" y="361457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30-44 years (21%) is significantly lower than 45-59 years (33%).">
            <a:extLst>
              <a:ext uri="{FF2B5EF4-FFF2-40B4-BE49-F238E27FC236}">
                <a16:creationId xmlns:a16="http://schemas.microsoft.com/office/drawing/2014/main" id="{53DF1989-8E54-489D-BE2D-0063BE53EB2F}"/>
              </a:ext>
            </a:extLst>
          </p:cNvPr>
          <p:cNvSpPr/>
          <p:nvPr/>
        </p:nvSpPr>
        <p:spPr bwMode="gray">
          <a:xfrm>
            <a:off x="7678535" y="264061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45-59 years (33%) is significantly higher than 30-44 years (21%).">
            <a:extLst>
              <a:ext uri="{FF2B5EF4-FFF2-40B4-BE49-F238E27FC236}">
                <a16:creationId xmlns:a16="http://schemas.microsoft.com/office/drawing/2014/main" id="{67806A37-CD8A-478A-8509-4FDBBC27C4DC}"/>
              </a:ext>
            </a:extLst>
          </p:cNvPr>
          <p:cNvSpPr/>
          <p:nvPr/>
        </p:nvSpPr>
        <p:spPr bwMode="gray">
          <a:xfrm>
            <a:off x="8472196" y="262806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Solid green circle to indicate that figure for 30-44 years (24%) is significantly higher than average (17%).">
            <a:extLst>
              <a:ext uri="{FF2B5EF4-FFF2-40B4-BE49-F238E27FC236}">
                <a16:creationId xmlns:a16="http://schemas.microsoft.com/office/drawing/2014/main" id="{1A2DD3F9-DBEE-427F-A0EC-FA406CB6FA11}"/>
              </a:ext>
            </a:extLst>
          </p:cNvPr>
          <p:cNvSpPr/>
          <p:nvPr/>
        </p:nvSpPr>
        <p:spPr bwMode="gray">
          <a:xfrm>
            <a:off x="7632356" y="396676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30-44 years (24%) is significantly higher than 45-59 years (10%) and 60+ years (13%).">
            <a:extLst>
              <a:ext uri="{FF2B5EF4-FFF2-40B4-BE49-F238E27FC236}">
                <a16:creationId xmlns:a16="http://schemas.microsoft.com/office/drawing/2014/main" id="{DFFECAD5-AE2B-47BA-92CF-EED68AD42281}"/>
              </a:ext>
            </a:extLst>
          </p:cNvPr>
          <p:cNvSpPr/>
          <p:nvPr/>
        </p:nvSpPr>
        <p:spPr bwMode="gray">
          <a:xfrm>
            <a:off x="7686257" y="400681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red circle to indicate that figure for 45-59 years (10%) is significantly lower than average (17%).">
            <a:extLst>
              <a:ext uri="{FF2B5EF4-FFF2-40B4-BE49-F238E27FC236}">
                <a16:creationId xmlns:a16="http://schemas.microsoft.com/office/drawing/2014/main" id="{286E8869-C718-4EC8-A507-693B346172D5}"/>
              </a:ext>
            </a:extLst>
          </p:cNvPr>
          <p:cNvSpPr/>
          <p:nvPr/>
        </p:nvSpPr>
        <p:spPr bwMode="gray">
          <a:xfrm>
            <a:off x="8418295" y="394726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red circle to indicate that figure for 45-59 years (10%) is significantly lower than 30-44 years (24%).">
            <a:extLst>
              <a:ext uri="{FF2B5EF4-FFF2-40B4-BE49-F238E27FC236}">
                <a16:creationId xmlns:a16="http://schemas.microsoft.com/office/drawing/2014/main" id="{E6917F40-7D67-4D25-B0AD-050FA1CAC045}"/>
              </a:ext>
            </a:extLst>
          </p:cNvPr>
          <p:cNvSpPr/>
          <p:nvPr/>
        </p:nvSpPr>
        <p:spPr bwMode="gray">
          <a:xfrm>
            <a:off x="8472196" y="400681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60+ years (13%) is significantly lower than 30-44 years (24%).">
            <a:extLst>
              <a:ext uri="{FF2B5EF4-FFF2-40B4-BE49-F238E27FC236}">
                <a16:creationId xmlns:a16="http://schemas.microsoft.com/office/drawing/2014/main" id="{0A739D6D-572F-4C38-AC08-2D2794AB83DF}"/>
              </a:ext>
            </a:extLst>
          </p:cNvPr>
          <p:cNvSpPr/>
          <p:nvPr/>
        </p:nvSpPr>
        <p:spPr bwMode="gray">
          <a:xfrm>
            <a:off x="9238109" y="399100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16-29 years (20%) is significantly higher than 45-59 years (10%).">
            <a:extLst>
              <a:ext uri="{FF2B5EF4-FFF2-40B4-BE49-F238E27FC236}">
                <a16:creationId xmlns:a16="http://schemas.microsoft.com/office/drawing/2014/main" id="{167AA623-DEB0-489A-A6DF-D540A40250F0}"/>
              </a:ext>
            </a:extLst>
          </p:cNvPr>
          <p:cNvSpPr/>
          <p:nvPr/>
        </p:nvSpPr>
        <p:spPr bwMode="gray">
          <a:xfrm>
            <a:off x="6954218" y="434222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45-59 years (10%) is significantly lower than 16-29 years (20%).">
            <a:extLst>
              <a:ext uri="{FF2B5EF4-FFF2-40B4-BE49-F238E27FC236}">
                <a16:creationId xmlns:a16="http://schemas.microsoft.com/office/drawing/2014/main" id="{B63389B2-EA54-41B1-B00A-C1D0D3E72907}"/>
              </a:ext>
            </a:extLst>
          </p:cNvPr>
          <p:cNvSpPr/>
          <p:nvPr/>
        </p:nvSpPr>
        <p:spPr bwMode="gray">
          <a:xfrm>
            <a:off x="8472195" y="435606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Protestant (13%) is significantly lower than Catholic (20%).">
            <a:extLst>
              <a:ext uri="{FF2B5EF4-FFF2-40B4-BE49-F238E27FC236}">
                <a16:creationId xmlns:a16="http://schemas.microsoft.com/office/drawing/2014/main" id="{3618133F-B762-495A-93F6-0D7CC8845CEB}"/>
              </a:ext>
            </a:extLst>
          </p:cNvPr>
          <p:cNvSpPr/>
          <p:nvPr/>
        </p:nvSpPr>
        <p:spPr bwMode="gray">
          <a:xfrm>
            <a:off x="10134048" y="400116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Catholic (20%) is significantly higher than Protestant (13%).">
            <a:extLst>
              <a:ext uri="{FF2B5EF4-FFF2-40B4-BE49-F238E27FC236}">
                <a16:creationId xmlns:a16="http://schemas.microsoft.com/office/drawing/2014/main" id="{86E19EC0-490E-455C-BE3A-DEE497024A27}"/>
              </a:ext>
              <a:ext uri="{C183D7F6-B498-43B3-948B-1728B52AA6E4}">
                <adec:decorative xmlns:adec="http://schemas.microsoft.com/office/drawing/2017/decorative" xmlns="" val="0"/>
              </a:ext>
            </a:extLst>
          </p:cNvPr>
          <p:cNvSpPr/>
          <p:nvPr/>
        </p:nvSpPr>
        <p:spPr bwMode="gray">
          <a:xfrm>
            <a:off x="11113796" y="398685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3">
            <a:extLst>
              <a:ext uri="{FF2B5EF4-FFF2-40B4-BE49-F238E27FC236}">
                <a16:creationId xmlns:a16="http://schemas.microsoft.com/office/drawing/2014/main" id="{373740D2-A26A-48D6-A8E3-B7BCA22AFFA3}"/>
              </a:ext>
            </a:extLst>
          </p:cNvPr>
          <p:cNvSpPr txBox="1">
            <a:spLocks/>
          </p:cNvSpPr>
          <p:nvPr/>
        </p:nvSpPr>
        <p:spPr>
          <a:xfrm>
            <a:off x="828817" y="6126947"/>
            <a:ext cx="8962881" cy="260328"/>
          </a:xfrm>
          <a:prstGeom prst="rect">
            <a:avLst/>
          </a:prstGeom>
        </p:spPr>
        <p:txBody>
          <a:bodyPr vert="horz" wrap="square" lIns="0" tIns="0" rIns="0" bIns="0" rtlCol="0" anchor="b">
            <a:spAutoFit/>
          </a:bodyPr>
          <a:lstStyle>
            <a:lvl1pPr marL="0" indent="0" algn="r"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lumMod val="75000"/>
                    <a:lumOff val="25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Segoe UI"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Base: 500 adults living in Northern Ireland | *multiple response question | Gender bases (Male=237, female=251), age bases (16-29=124, 30-44=125 , 45-59=116, 60+=123), community background base (Protestant=228, Catholic=216)</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46</a:t>
            </a:fld>
            <a:r>
              <a:rPr lang="en-GB" dirty="0"/>
              <a:t>  </a:t>
            </a:r>
          </a:p>
        </p:txBody>
      </p:sp>
    </p:spTree>
    <p:extLst>
      <p:ext uri="{BB962C8B-B14F-4D97-AF65-F5344CB8AC3E}">
        <p14:creationId xmlns:p14="http://schemas.microsoft.com/office/powerpoint/2010/main" val="729419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Experiences of people with disabilities (2c)</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50000" y="878111"/>
            <a:ext cx="7440113" cy="430887"/>
          </a:xfrm>
        </p:spPr>
        <p:txBody>
          <a:bodyPr/>
          <a:lstStyle/>
          <a:p>
            <a:r>
              <a:rPr lang="en-GB" sz="1400" dirty="0" smtClean="0"/>
              <a:t>What </a:t>
            </a:r>
            <a:r>
              <a:rPr lang="en-GB" sz="1400" dirty="0"/>
              <a:t>services, facilities or settings do you think people with disabilities find it hardest to access?* </a:t>
            </a:r>
            <a:r>
              <a:rPr lang="en-GB" sz="1400" dirty="0">
                <a:solidFill>
                  <a:schemeClr val="accent1"/>
                </a:solidFill>
              </a:rPr>
              <a:t>By disability status, sexual orientation and political position (%)</a:t>
            </a:r>
            <a:endParaRPr lang="en-GB" sz="1400" dirty="0">
              <a:solidFill>
                <a:schemeClr val="accent1"/>
              </a:solidFill>
              <a:highlight>
                <a:srgbClr val="FFFF00"/>
              </a:highlight>
            </a:endParaRPr>
          </a:p>
        </p:txBody>
      </p:sp>
      <p:grpSp>
        <p:nvGrpSpPr>
          <p:cNvPr id="17" name="Group 16" descr="Key to explain the indicators of statistically significant differences presented in the bar chart.">
            <a:extLst>
              <a:ext uri="{FF2B5EF4-FFF2-40B4-BE49-F238E27FC236}">
                <a16:creationId xmlns:a16="http://schemas.microsoft.com/office/drawing/2014/main" id="{95F0B552-9036-4178-9AB6-9272DA4219E7}"/>
              </a:ext>
            </a:extLst>
          </p:cNvPr>
          <p:cNvGrpSpPr/>
          <p:nvPr/>
        </p:nvGrpSpPr>
        <p:grpSpPr>
          <a:xfrm>
            <a:off x="7987281" y="274945"/>
            <a:ext cx="3608834" cy="1136163"/>
            <a:chOff x="8497959" y="95222"/>
            <a:chExt cx="3608834" cy="1136163"/>
          </a:xfrm>
        </p:grpSpPr>
        <p:sp>
          <p:nvSpPr>
            <p:cNvPr id="18" name="Rectangle 17">
              <a:extLst>
                <a:ext uri="{FF2B5EF4-FFF2-40B4-BE49-F238E27FC236}">
                  <a16:creationId xmlns:a16="http://schemas.microsoft.com/office/drawing/2014/main" id="{0F59B351-2642-4E9D-8BC1-1B6F2782958A}"/>
                </a:ext>
              </a:extLst>
            </p:cNvPr>
            <p:cNvSpPr/>
            <p:nvPr/>
          </p:nvSpPr>
          <p:spPr>
            <a:xfrm>
              <a:off x="8497959" y="95222"/>
              <a:ext cx="3608834" cy="11361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19" name="TextBox 18">
              <a:extLst>
                <a:ext uri="{FF2B5EF4-FFF2-40B4-BE49-F238E27FC236}">
                  <a16:creationId xmlns:a16="http://schemas.microsoft.com/office/drawing/2014/main" id="{8B8F457A-35D7-458C-894A-D68CC68D5677}"/>
                </a:ext>
              </a:extLst>
            </p:cNvPr>
            <p:cNvSpPr txBox="1"/>
            <p:nvPr/>
          </p:nvSpPr>
          <p:spPr>
            <a:xfrm>
              <a:off x="8576430" y="102160"/>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0" name="Oval 19" descr="Solid red circle to indicate that figure for Armagh (29%) is significantly lower than average (29%).">
              <a:extLst>
                <a:ext uri="{FF2B5EF4-FFF2-40B4-BE49-F238E27FC236}">
                  <a16:creationId xmlns:a16="http://schemas.microsoft.com/office/drawing/2014/main" id="{471D36A9-BF07-4CA7-863A-8E4EFE835288}"/>
                </a:ext>
              </a:extLst>
            </p:cNvPr>
            <p:cNvSpPr/>
            <p:nvPr/>
          </p:nvSpPr>
          <p:spPr bwMode="gray">
            <a:xfrm>
              <a:off x="8572228"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Armagh (29%) is significantly lower than Belfast and Greater Belfast (53% respectively) and Tyrone/Fermanagh (65%).">
              <a:extLst>
                <a:ext uri="{FF2B5EF4-FFF2-40B4-BE49-F238E27FC236}">
                  <a16:creationId xmlns:a16="http://schemas.microsoft.com/office/drawing/2014/main" id="{FC02EB8C-7C8F-40D9-A879-48772E265FC9}"/>
                </a:ext>
              </a:extLst>
            </p:cNvPr>
            <p:cNvSpPr/>
            <p:nvPr/>
          </p:nvSpPr>
          <p:spPr bwMode="gray">
            <a:xfrm>
              <a:off x="10364452" y="755407"/>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Greater Belfast (53%) is significantly higher than the average (45%).">
              <a:extLst>
                <a:ext uri="{FF2B5EF4-FFF2-40B4-BE49-F238E27FC236}">
                  <a16:creationId xmlns:a16="http://schemas.microsoft.com/office/drawing/2014/main" id="{95717D02-F1DD-4FBB-85E7-36F45F0790EF}"/>
                </a:ext>
              </a:extLst>
            </p:cNvPr>
            <p:cNvSpPr/>
            <p:nvPr/>
          </p:nvSpPr>
          <p:spPr bwMode="gray">
            <a:xfrm>
              <a:off x="8566659"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Greater Belfast (53%) is significantly higher than Armagh (29%).">
              <a:extLst>
                <a:ext uri="{FF2B5EF4-FFF2-40B4-BE49-F238E27FC236}">
                  <a16:creationId xmlns:a16="http://schemas.microsoft.com/office/drawing/2014/main" id="{BEA2496E-EF15-4C38-8038-AFC7B99515DE}"/>
                </a:ext>
              </a:extLst>
            </p:cNvPr>
            <p:cNvSpPr/>
            <p:nvPr/>
          </p:nvSpPr>
          <p:spPr bwMode="gray">
            <a:xfrm>
              <a:off x="10364452" y="335832"/>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Text Placeholder 2">
              <a:extLst>
                <a:ext uri="{FF2B5EF4-FFF2-40B4-BE49-F238E27FC236}">
                  <a16:creationId xmlns:a16="http://schemas.microsoft.com/office/drawing/2014/main" id="{AD15B798-30B6-4FB1-A17C-B921BA395CA5}"/>
                </a:ext>
              </a:extLst>
            </p:cNvPr>
            <p:cNvSpPr txBox="1">
              <a:spLocks/>
            </p:cNvSpPr>
            <p:nvPr/>
          </p:nvSpPr>
          <p:spPr>
            <a:xfrm>
              <a:off x="8943401"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2" name="Text Placeholder 2">
              <a:extLst>
                <a:ext uri="{FF2B5EF4-FFF2-40B4-BE49-F238E27FC236}">
                  <a16:creationId xmlns:a16="http://schemas.microsoft.com/office/drawing/2014/main" id="{46909D42-B87F-4D82-B14E-90B35FD998F3}"/>
                </a:ext>
              </a:extLst>
            </p:cNvPr>
            <p:cNvSpPr txBox="1">
              <a:spLocks/>
            </p:cNvSpPr>
            <p:nvPr/>
          </p:nvSpPr>
          <p:spPr>
            <a:xfrm>
              <a:off x="8943401"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3" name="Text Placeholder 2">
              <a:extLst>
                <a:ext uri="{FF2B5EF4-FFF2-40B4-BE49-F238E27FC236}">
                  <a16:creationId xmlns:a16="http://schemas.microsoft.com/office/drawing/2014/main" id="{C1BB2C49-71AA-4816-8253-D08FD1312478}"/>
                </a:ext>
              </a:extLst>
            </p:cNvPr>
            <p:cNvSpPr txBox="1">
              <a:spLocks/>
            </p:cNvSpPr>
            <p:nvPr/>
          </p:nvSpPr>
          <p:spPr>
            <a:xfrm>
              <a:off x="10735625" y="32198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4" name="Text Placeholder 2">
              <a:extLst>
                <a:ext uri="{FF2B5EF4-FFF2-40B4-BE49-F238E27FC236}">
                  <a16:creationId xmlns:a16="http://schemas.microsoft.com/office/drawing/2014/main" id="{1D9FFE83-F1C1-41D8-9667-2CF5DE5AC293}"/>
                </a:ext>
              </a:extLst>
            </p:cNvPr>
            <p:cNvSpPr txBox="1">
              <a:spLocks/>
            </p:cNvSpPr>
            <p:nvPr/>
          </p:nvSpPr>
          <p:spPr>
            <a:xfrm>
              <a:off x="10735625" y="735572"/>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graphicFrame>
        <p:nvGraphicFramePr>
          <p:cNvPr id="9" name="Table 8" descr="Table shows for Transport/Travel Unionist (25%) and Neither (25%) significantly lower than subgroup marked by dashed red circle and Nationalist (38%) significantly higher than sungroup marked by dashed green circle and average marked by solid green solid. Employment shows Hetrosexual (18%) significantly higher than subgroup marked by dashed green circle and LGB or other (5%) significantly lower than subgroup marked by dashed red circle. Health shows LGB or other (30%) significanlty higher than average marked by solid green circle. Public services shows living with a disablity (22%) significantly higher than average marked by solid green circle and significantly higher than subgroup marked by dashed green circle. Further, it shows no disbalilty or illness as significantly lower than subgroupmarked by dashed red circle." title="What services, facilities or settings do you think people with disabilities find it hardest to access?* By disability status, sexual orientation and political position (%)">
            <a:extLst>
              <a:ext uri="{FF2B5EF4-FFF2-40B4-BE49-F238E27FC236}">
                <a16:creationId xmlns:a16="http://schemas.microsoft.com/office/drawing/2014/main" id="{DAD0698F-49C5-4849-AE41-537B33585862}"/>
              </a:ext>
            </a:extLst>
          </p:cNvPr>
          <p:cNvGraphicFramePr>
            <a:graphicFrameLocks noGrp="1"/>
          </p:cNvGraphicFramePr>
          <p:nvPr>
            <p:extLst>
              <p:ext uri="{D42A27DB-BD31-4B8C-83A1-F6EECF244321}">
                <p14:modId xmlns:p14="http://schemas.microsoft.com/office/powerpoint/2010/main" val="4275048790"/>
              </p:ext>
            </p:extLst>
          </p:nvPr>
        </p:nvGraphicFramePr>
        <p:xfrm>
          <a:off x="450000" y="1510492"/>
          <a:ext cx="11112076" cy="4297871"/>
        </p:xfrm>
        <a:graphic>
          <a:graphicData uri="http://schemas.openxmlformats.org/drawingml/2006/table">
            <a:tbl>
              <a:tblPr firstRow="1" bandRow="1">
                <a:tableStyleId>{5C22544A-7EE6-4342-B048-85BDC9FD1C3A}</a:tableStyleId>
              </a:tblPr>
              <a:tblGrid>
                <a:gridCol w="2161120">
                  <a:extLst>
                    <a:ext uri="{9D8B030D-6E8A-4147-A177-3AD203B41FA5}">
                      <a16:colId xmlns:a16="http://schemas.microsoft.com/office/drawing/2014/main" val="258446190"/>
                    </a:ext>
                  </a:extLst>
                </a:gridCol>
                <a:gridCol w="1137920">
                  <a:extLst>
                    <a:ext uri="{9D8B030D-6E8A-4147-A177-3AD203B41FA5}">
                      <a16:colId xmlns:a16="http://schemas.microsoft.com/office/drawing/2014/main" val="3130042248"/>
                    </a:ext>
                  </a:extLst>
                </a:gridCol>
                <a:gridCol w="1116148">
                  <a:extLst>
                    <a:ext uri="{9D8B030D-6E8A-4147-A177-3AD203B41FA5}">
                      <a16:colId xmlns:a16="http://schemas.microsoft.com/office/drawing/2014/main" val="3110811028"/>
                    </a:ext>
                  </a:extLst>
                </a:gridCol>
                <a:gridCol w="1116148">
                  <a:extLst>
                    <a:ext uri="{9D8B030D-6E8A-4147-A177-3AD203B41FA5}">
                      <a16:colId xmlns:a16="http://schemas.microsoft.com/office/drawing/2014/main" val="18458665"/>
                    </a:ext>
                  </a:extLst>
                </a:gridCol>
                <a:gridCol w="1116148">
                  <a:extLst>
                    <a:ext uri="{9D8B030D-6E8A-4147-A177-3AD203B41FA5}">
                      <a16:colId xmlns:a16="http://schemas.microsoft.com/office/drawing/2014/main" val="2281796095"/>
                    </a:ext>
                  </a:extLst>
                </a:gridCol>
                <a:gridCol w="1116148">
                  <a:extLst>
                    <a:ext uri="{9D8B030D-6E8A-4147-A177-3AD203B41FA5}">
                      <a16:colId xmlns:a16="http://schemas.microsoft.com/office/drawing/2014/main" val="15730463"/>
                    </a:ext>
                  </a:extLst>
                </a:gridCol>
                <a:gridCol w="1116148">
                  <a:extLst>
                    <a:ext uri="{9D8B030D-6E8A-4147-A177-3AD203B41FA5}">
                      <a16:colId xmlns:a16="http://schemas.microsoft.com/office/drawing/2014/main" val="722028605"/>
                    </a:ext>
                  </a:extLst>
                </a:gridCol>
                <a:gridCol w="1116148">
                  <a:extLst>
                    <a:ext uri="{9D8B030D-6E8A-4147-A177-3AD203B41FA5}">
                      <a16:colId xmlns:a16="http://schemas.microsoft.com/office/drawing/2014/main" val="3806734560"/>
                    </a:ext>
                  </a:extLst>
                </a:gridCol>
                <a:gridCol w="1116148">
                  <a:extLst>
                    <a:ext uri="{9D8B030D-6E8A-4147-A177-3AD203B41FA5}">
                      <a16:colId xmlns:a16="http://schemas.microsoft.com/office/drawing/2014/main" val="814992316"/>
                    </a:ext>
                  </a:extLst>
                </a:gridCol>
              </a:tblGrid>
              <a:tr h="413343">
                <a:tc>
                  <a:txBody>
                    <a:bodyPr/>
                    <a:lstStyle/>
                    <a:p>
                      <a:r>
                        <a:rPr lang="en-GB" sz="1200" dirty="0" smtClean="0"/>
                        <a:t>Response</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OVERALL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Living with disability or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No disability or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Hetero-sexual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LGB or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Unionist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Nationalist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Neither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64478315"/>
                  </a:ext>
                </a:extLst>
              </a:tr>
              <a:tr h="419908">
                <a:tc>
                  <a:txBody>
                    <a:bodyPr/>
                    <a:lstStyle/>
                    <a:p>
                      <a:r>
                        <a:rPr lang="en-GB" sz="1200" dirty="0"/>
                        <a:t>Shops/buildings/offices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9944335"/>
                  </a:ext>
                </a:extLst>
              </a:tr>
              <a:tr h="427855">
                <a:tc>
                  <a:txBody>
                    <a:bodyPr/>
                    <a:lstStyle/>
                    <a:p>
                      <a:r>
                        <a:rPr lang="en-GB" sz="1200" dirty="0"/>
                        <a:t>Transport/travel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70553"/>
                  </a:ext>
                </a:extLst>
              </a:tr>
              <a:tr h="427855">
                <a:tc>
                  <a:txBody>
                    <a:bodyPr/>
                    <a:lstStyle/>
                    <a:p>
                      <a:r>
                        <a:rPr lang="en-GB" sz="1200" dirty="0"/>
                        <a:t>Streets/public 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83189"/>
                  </a:ext>
                </a:extLst>
              </a:tr>
              <a:tr h="281732">
                <a:tc>
                  <a:txBody>
                    <a:bodyPr/>
                    <a:lstStyle/>
                    <a:p>
                      <a:r>
                        <a:rPr lang="en-GB" sz="1200" dirty="0"/>
                        <a:t>Employment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2053967"/>
                  </a:ext>
                </a:extLst>
              </a:tr>
              <a:tr h="413343">
                <a:tc>
                  <a:txBody>
                    <a:bodyPr/>
                    <a:lstStyle/>
                    <a:p>
                      <a:r>
                        <a:rPr lang="en-GB" sz="1200" dirty="0"/>
                        <a:t>Health/social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0059"/>
                  </a:ext>
                </a:extLst>
              </a:tr>
              <a:tr h="413343">
                <a:tc>
                  <a:txBody>
                    <a:bodyPr/>
                    <a:lstStyle/>
                    <a:p>
                      <a:r>
                        <a:rPr lang="en-GB" sz="1200" dirty="0"/>
                        <a:t>Public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927476"/>
                  </a:ext>
                </a:extLst>
              </a:tr>
              <a:tr h="578680">
                <a:tc>
                  <a:txBody>
                    <a:bodyPr/>
                    <a:lstStyle/>
                    <a:p>
                      <a:r>
                        <a:rPr lang="en-GB" sz="1200" dirty="0"/>
                        <a:t>Housing/</a:t>
                      </a:r>
                    </a:p>
                    <a:p>
                      <a:r>
                        <a:rPr lang="en-GB" sz="1200" dirty="0"/>
                        <a:t>Accommodation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172837"/>
                  </a:ext>
                </a:extLst>
              </a:tr>
              <a:tr h="281732">
                <a:tc>
                  <a:txBody>
                    <a:bodyPr/>
                    <a:lstStyle/>
                    <a:p>
                      <a:r>
                        <a:rPr lang="en-GB" sz="1200" dirty="0"/>
                        <a:t>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436623"/>
                  </a:ext>
                </a:extLst>
              </a:tr>
              <a:tr h="413343">
                <a:tc>
                  <a:txBody>
                    <a:bodyPr/>
                    <a:lstStyle/>
                    <a:p>
                      <a:r>
                        <a:rPr lang="en-GB" sz="1200" dirty="0"/>
                        <a:t>Internet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927456"/>
                  </a:ext>
                </a:extLst>
              </a:tr>
            </a:tbl>
          </a:graphicData>
        </a:graphic>
      </p:graphicFrame>
      <p:sp>
        <p:nvSpPr>
          <p:cNvPr id="13" name="Oval 12" descr="Solid green circle to indicate that figure for living with a disability or illness (22%) is significantly higher than average (15%).">
            <a:extLst>
              <a:ext uri="{FF2B5EF4-FFF2-40B4-BE49-F238E27FC236}">
                <a16:creationId xmlns:a16="http://schemas.microsoft.com/office/drawing/2014/main" id="{1A2DD3F9-DBEE-427F-A0EC-FA406CB6FA11}"/>
              </a:ext>
            </a:extLst>
          </p:cNvPr>
          <p:cNvSpPr/>
          <p:nvPr/>
        </p:nvSpPr>
        <p:spPr bwMode="gray">
          <a:xfrm>
            <a:off x="4072916" y="4110601"/>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living with a disability or illness (22%) is significantly higher than no disability or illness (12%).">
            <a:extLst>
              <a:ext uri="{FF2B5EF4-FFF2-40B4-BE49-F238E27FC236}">
                <a16:creationId xmlns:a16="http://schemas.microsoft.com/office/drawing/2014/main" id="{DFFECAD5-AE2B-47BA-92CF-EED68AD42281}"/>
              </a:ext>
            </a:extLst>
          </p:cNvPr>
          <p:cNvSpPr/>
          <p:nvPr/>
        </p:nvSpPr>
        <p:spPr bwMode="gray">
          <a:xfrm>
            <a:off x="4126817" y="415979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no disability or illness (12%) is significantly lower than living with a disability or illness (22%).">
            <a:extLst>
              <a:ext uri="{FF2B5EF4-FFF2-40B4-BE49-F238E27FC236}">
                <a16:creationId xmlns:a16="http://schemas.microsoft.com/office/drawing/2014/main" id="{B4497170-8120-4E84-B72F-C8EA21B239A3}"/>
              </a:ext>
            </a:extLst>
          </p:cNvPr>
          <p:cNvSpPr/>
          <p:nvPr/>
        </p:nvSpPr>
        <p:spPr bwMode="gray">
          <a:xfrm>
            <a:off x="5238877" y="417364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heterosexual (18%) is significantly higher than LGB or other (5%).">
            <a:extLst>
              <a:ext uri="{FF2B5EF4-FFF2-40B4-BE49-F238E27FC236}">
                <a16:creationId xmlns:a16="http://schemas.microsoft.com/office/drawing/2014/main" id="{2DE86072-47A5-4F5F-9CC7-5071A0D2055D}"/>
              </a:ext>
            </a:extLst>
          </p:cNvPr>
          <p:cNvSpPr/>
          <p:nvPr/>
        </p:nvSpPr>
        <p:spPr bwMode="gray">
          <a:xfrm>
            <a:off x="6392060" y="338563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red circle to indicate that figure for LGB or other (5%) is significantly lower than heterosexual (18%).">
            <a:extLst>
              <a:ext uri="{FF2B5EF4-FFF2-40B4-BE49-F238E27FC236}">
                <a16:creationId xmlns:a16="http://schemas.microsoft.com/office/drawing/2014/main" id="{E6917F40-7D67-4D25-B0AD-050FA1CAC045}"/>
              </a:ext>
            </a:extLst>
          </p:cNvPr>
          <p:cNvSpPr/>
          <p:nvPr/>
        </p:nvSpPr>
        <p:spPr bwMode="gray">
          <a:xfrm>
            <a:off x="7524914" y="338563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LGB or other (30%) is significantly higher than average (17%).">
            <a:extLst>
              <a:ext uri="{FF2B5EF4-FFF2-40B4-BE49-F238E27FC236}">
                <a16:creationId xmlns:a16="http://schemas.microsoft.com/office/drawing/2014/main" id="{8D5D71C4-4DB1-4A60-8CFB-056F417E9F3B}"/>
              </a:ext>
            </a:extLst>
          </p:cNvPr>
          <p:cNvSpPr/>
          <p:nvPr/>
        </p:nvSpPr>
        <p:spPr bwMode="gray">
          <a:xfrm>
            <a:off x="7471014" y="368769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Unionist (25%) is significantly lower than Nationalist (38%).">
            <a:extLst>
              <a:ext uri="{FF2B5EF4-FFF2-40B4-BE49-F238E27FC236}">
                <a16:creationId xmlns:a16="http://schemas.microsoft.com/office/drawing/2014/main" id="{5E4A3C60-3A29-4913-A993-6635A23FEEE1}"/>
              </a:ext>
            </a:extLst>
          </p:cNvPr>
          <p:cNvSpPr/>
          <p:nvPr/>
        </p:nvSpPr>
        <p:spPr bwMode="gray">
          <a:xfrm>
            <a:off x="8591677" y="262932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Nationalist (38%) is significantly higher than average (28%).">
            <a:extLst>
              <a:ext uri="{FF2B5EF4-FFF2-40B4-BE49-F238E27FC236}">
                <a16:creationId xmlns:a16="http://schemas.microsoft.com/office/drawing/2014/main" id="{AE0FAF62-5245-4094-929A-4B2F92F303D6}"/>
              </a:ext>
            </a:extLst>
          </p:cNvPr>
          <p:cNvSpPr/>
          <p:nvPr/>
        </p:nvSpPr>
        <p:spPr bwMode="gray">
          <a:xfrm>
            <a:off x="9686997" y="257542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Nationalist (38%) is significantly higher than Unionist (25%) and neither (25%).">
            <a:extLst>
              <a:ext uri="{FF2B5EF4-FFF2-40B4-BE49-F238E27FC236}">
                <a16:creationId xmlns:a16="http://schemas.microsoft.com/office/drawing/2014/main" id="{4E234CAD-CC6F-476A-B582-85A19D6B5107}"/>
              </a:ext>
            </a:extLst>
          </p:cNvPr>
          <p:cNvSpPr/>
          <p:nvPr/>
        </p:nvSpPr>
        <p:spPr bwMode="gray">
          <a:xfrm>
            <a:off x="9740898" y="261547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neither (25%) is significantly lower than Nationalist (38%).">
            <a:extLst>
              <a:ext uri="{FF2B5EF4-FFF2-40B4-BE49-F238E27FC236}">
                <a16:creationId xmlns:a16="http://schemas.microsoft.com/office/drawing/2014/main" id="{02033D8C-6ABA-4564-8620-FCEB85F82850}"/>
              </a:ext>
            </a:extLst>
          </p:cNvPr>
          <p:cNvSpPr/>
          <p:nvPr/>
        </p:nvSpPr>
        <p:spPr bwMode="gray">
          <a:xfrm>
            <a:off x="10824602" y="262932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 Placeholder 3">
            <a:extLst>
              <a:ext uri="{FF2B5EF4-FFF2-40B4-BE49-F238E27FC236}">
                <a16:creationId xmlns:a16="http://schemas.microsoft.com/office/drawing/2014/main" id="{373740D2-A26A-48D6-A8E3-B7BCA22AFFA3}"/>
              </a:ext>
            </a:extLst>
          </p:cNvPr>
          <p:cNvSpPr txBox="1">
            <a:spLocks/>
          </p:cNvSpPr>
          <p:nvPr/>
        </p:nvSpPr>
        <p:spPr>
          <a:xfrm>
            <a:off x="828817" y="6126947"/>
            <a:ext cx="8962881" cy="260328"/>
          </a:xfrm>
          <a:prstGeom prst="rect">
            <a:avLst/>
          </a:prstGeom>
        </p:spPr>
        <p:txBody>
          <a:bodyPr vert="horz" wrap="square" lIns="0" tIns="0" rIns="0" bIns="0" rtlCol="0" anchor="b">
            <a:spAutoFit/>
          </a:bodyPr>
          <a:lstStyle>
            <a:lvl1pPr marL="0" indent="0" algn="r"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lumMod val="75000"/>
                    <a:lumOff val="25000"/>
                  </a:schemeClr>
                </a:solidFill>
                <a:latin typeface="+mn-lt"/>
                <a:ea typeface="+mn-ea"/>
                <a:cs typeface="+mn-cs"/>
              </a:defRPr>
            </a:lvl1pPr>
            <a:lvl2pPr marL="133350" indent="0" algn="l" defTabSz="914400" rtl="0" eaLnBrk="1" latinLnBrk="0" hangingPunct="1">
              <a:lnSpc>
                <a:spcPct val="110000"/>
              </a:lnSpc>
              <a:spcBef>
                <a:spcPts val="400"/>
              </a:spcBef>
              <a:spcAft>
                <a:spcPts val="400"/>
              </a:spcAft>
              <a:buSzPct val="80000"/>
              <a:buFont typeface="Segoe UI" panose="020B0502040204020203" pitchFamily="34" charset="0"/>
              <a:buNone/>
              <a:defRPr sz="1400" kern="1200">
                <a:solidFill>
                  <a:schemeClr val="tx1"/>
                </a:solidFill>
                <a:latin typeface="+mn-lt"/>
                <a:ea typeface="+mn-ea"/>
                <a:cs typeface="+mn-cs"/>
              </a:defRPr>
            </a:lvl2pPr>
            <a:lvl3pPr marL="542925"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dirty="0"/>
              <a:t>Base: 500 adults living in Northern Ireland | *multiple response question | Disability status base (living with disability or illness=138, no disability or illness=346), sexual orientation base (heterosexual=449, LGB or other=30*, low base – read with caution), political position base (unionist=113, nationalist=97, neither=246)</a:t>
            </a:r>
            <a:endParaRPr lang="en-GB" dirty="0">
              <a:highlight>
                <a:srgbClr val="FFFF00"/>
              </a:highlight>
            </a:endParaRP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47</a:t>
            </a:fld>
            <a:r>
              <a:rPr lang="en-GB" dirty="0"/>
              <a:t>  </a:t>
            </a:r>
          </a:p>
        </p:txBody>
      </p:sp>
    </p:spTree>
    <p:extLst>
      <p:ext uri="{BB962C8B-B14F-4D97-AF65-F5344CB8AC3E}">
        <p14:creationId xmlns:p14="http://schemas.microsoft.com/office/powerpoint/2010/main" val="1999630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Overall</a:t>
            </a:r>
            <a:endParaRPr lang="en-GB" dirty="0">
              <a:solidFill>
                <a:schemeClr val="accent1"/>
              </a:solidFill>
              <a:highlight>
                <a:srgbClr val="FFFF00"/>
              </a:highlight>
            </a:endParaRPr>
          </a:p>
        </p:txBody>
      </p:sp>
      <p:graphicFrame>
        <p:nvGraphicFramePr>
          <p:cNvPr id="8" name="Chart 7" descr="Stacked bar chart showing extent of agreement or disagreement on various statements relating to workplaces in Northern Ireland.&#10;&#10;Link to view data source:&#10;&#10;They tend to employ people with disabilities, 10% strongly agree, 13% tend to agree, 26% neither agree nor disagree, 26% tend to disagree, 18% strongly disagree, 7% don't know.&#10;They tend to support employees with disabilities, 18% strongly agree, 27% tend to agree, 30% neither agree nor disagree, 11% tend to disagree, 8% strongly disagree, 6% don't know.&#10;They rarely support employees with mental ill-health, 15% strongly agree, 25% tend to agree, 22% neither agree nor disagree, 20% tend to disagree, 13% strongly disagree, 6% don't know.&#10;Employers should employ people according to a job being seen as a man's or woman's job, 7% strongly agree, 6% tend to agree, 9% neither agree nor disagree, 8% tend to disagree, 70% strongly disagree, 1% don't know.&#10;When I meet a new work colleague, knowing their community background doesn't matter to me. 82% strongly agree, 5% tend to agree, 5% neither agree nor disagree, 3% tend to disagree, 4% strongly disagree, 2% don't know.">
            <a:extLst>
              <a:ext uri="{FF2B5EF4-FFF2-40B4-BE49-F238E27FC236}">
                <a16:creationId xmlns:a16="http://schemas.microsoft.com/office/drawing/2014/main" id="{28DA8658-C897-4733-A202-6EB416F442FB}"/>
              </a:ext>
            </a:extLst>
          </p:cNvPr>
          <p:cNvGraphicFramePr/>
          <p:nvPr>
            <p:extLst>
              <p:ext uri="{D42A27DB-BD31-4B8C-83A1-F6EECF244321}">
                <p14:modId xmlns:p14="http://schemas.microsoft.com/office/powerpoint/2010/main" val="1680206632"/>
              </p:ext>
            </p:extLst>
          </p:nvPr>
        </p:nvGraphicFramePr>
        <p:xfrm>
          <a:off x="449999" y="2062481"/>
          <a:ext cx="11277975" cy="3972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48</a:t>
            </a:fld>
            <a:r>
              <a:rPr lang="en-GB" dirty="0"/>
              <a:t>  </a:t>
            </a:r>
          </a:p>
        </p:txBody>
      </p:sp>
    </p:spTree>
    <p:extLst>
      <p:ext uri="{BB962C8B-B14F-4D97-AF65-F5344CB8AC3E}">
        <p14:creationId xmlns:p14="http://schemas.microsoft.com/office/powerpoint/2010/main" val="1038521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tend to employ people with disabilities”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about workplaces, 'They tend to employ people with disabilities'. Significant differences are indicated  on basis of change over time.&#10;&#10;Link to view data source:&#10;&#10;In 2018/2019, 35% net agree, 24% net disagree.&#10;In 2019, 37% net agree, 29% net disagree.&#10;In 2020/2021, 22% net agree, 44% net disagree.">
            <a:extLst>
              <a:ext uri="{FF2B5EF4-FFF2-40B4-BE49-F238E27FC236}">
                <a16:creationId xmlns:a16="http://schemas.microsoft.com/office/drawing/2014/main" id="{DB666C9A-7B69-4771-A6D4-D6DA626F24CD}"/>
              </a:ext>
            </a:extLst>
          </p:cNvPr>
          <p:cNvGraphicFramePr/>
          <p:nvPr>
            <p:extLst>
              <p:ext uri="{D42A27DB-BD31-4B8C-83A1-F6EECF244321}">
                <p14:modId xmlns:p14="http://schemas.microsoft.com/office/powerpoint/2010/main" val="919020761"/>
              </p:ext>
            </p:extLst>
          </p:nvPr>
        </p:nvGraphicFramePr>
        <p:xfrm>
          <a:off x="1008799" y="2539743"/>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green triangle to indicate that figure in 2019 wave (37%) is significantly higher than in 2018-19 wave (24%).">
            <a:extLst>
              <a:ext uri="{FF2B5EF4-FFF2-40B4-BE49-F238E27FC236}">
                <a16:creationId xmlns:a16="http://schemas.microsoft.com/office/drawing/2014/main" id="{B2FEB42C-5767-470D-AD2A-E48048477A46}"/>
              </a:ext>
            </a:extLst>
          </p:cNvPr>
          <p:cNvSpPr/>
          <p:nvPr/>
        </p:nvSpPr>
        <p:spPr bwMode="gray">
          <a:xfrm flipH="1">
            <a:off x="5786119" y="2845397"/>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5" name="Isosceles Triangle 14" descr="Solid red triangle to indicate that figure in 2019 wave (29%) is significantly lower than in 2018-19 wave (35%).">
            <a:extLst>
              <a:ext uri="{FF2B5EF4-FFF2-40B4-BE49-F238E27FC236}">
                <a16:creationId xmlns:a16="http://schemas.microsoft.com/office/drawing/2014/main" id="{79730D48-BDD4-4747-B551-C581401B7928}"/>
              </a:ext>
            </a:extLst>
          </p:cNvPr>
          <p:cNvSpPr/>
          <p:nvPr/>
        </p:nvSpPr>
        <p:spPr bwMode="gray">
          <a:xfrm rot="10800000">
            <a:off x="6018320" y="348090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6" name="Isosceles Triangle 15" descr="Solid green triangle to indicate that figure in 2020-21 wave (44%) is significantly higher than in 2019 wave (37%).">
            <a:extLst>
              <a:ext uri="{FF2B5EF4-FFF2-40B4-BE49-F238E27FC236}">
                <a16:creationId xmlns:a16="http://schemas.microsoft.com/office/drawing/2014/main" id="{37ED1E96-19DB-48F6-B561-E7EB49E7F115}"/>
              </a:ext>
            </a:extLst>
          </p:cNvPr>
          <p:cNvSpPr/>
          <p:nvPr/>
        </p:nvSpPr>
        <p:spPr bwMode="gray">
          <a:xfrm flipH="1">
            <a:off x="8925559" y="2506421"/>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7" name="Isosceles Triangle 16" descr="Solid red triangle to indicate that figure in 2020-21 wave (22%) is significantly lower than in 2019 wave (29%).">
            <a:extLst>
              <a:ext uri="{FF2B5EF4-FFF2-40B4-BE49-F238E27FC236}">
                <a16:creationId xmlns:a16="http://schemas.microsoft.com/office/drawing/2014/main" id="{6B80601F-1AC1-4341-852F-AEF8D0CC454A}"/>
              </a:ext>
            </a:extLst>
          </p:cNvPr>
          <p:cNvSpPr/>
          <p:nvPr/>
        </p:nvSpPr>
        <p:spPr bwMode="gray">
          <a:xfrm rot="10800000">
            <a:off x="8958997" y="3614855"/>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87EF3356-67BC-498A-B558-78C1DFAF0362}"/>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E202B687-0FCB-43AD-BF4A-0FCC3B354B8D}"/>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F60F7BC9-80EB-4BDF-80CD-D27801513104}"/>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6160C5E7-EBF0-4022-8238-39339EB2889C}"/>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2B261B94-D4BE-4DAE-8C65-5F8DB0050354}"/>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49</a:t>
            </a:fld>
            <a:r>
              <a:rPr lang="en-GB" dirty="0"/>
              <a:t>  </a:t>
            </a:r>
          </a:p>
        </p:txBody>
      </p:sp>
    </p:spTree>
    <p:extLst>
      <p:ext uri="{BB962C8B-B14F-4D97-AF65-F5344CB8AC3E}">
        <p14:creationId xmlns:p14="http://schemas.microsoft.com/office/powerpoint/2010/main" val="21790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b="1" dirty="0"/>
              <a:t>Views on equality</a:t>
            </a:r>
          </a:p>
          <a:p>
            <a:r>
              <a:rPr lang="en-GB" dirty="0"/>
              <a:t>The majority of participants agree that anti-discrimination laws in NI are necessary (83%).</a:t>
            </a:r>
          </a:p>
          <a:p>
            <a:r>
              <a:rPr lang="en-GB" dirty="0"/>
              <a:t>In terms of workplaces, the majority also agree that workers are generally treated with respect (</a:t>
            </a:r>
            <a:r>
              <a:rPr lang="en-GB" dirty="0" smtClean="0"/>
              <a:t>53%), </a:t>
            </a:r>
            <a:r>
              <a:rPr lang="en-GB" dirty="0"/>
              <a:t>although this has decreased significantly since 2018-19 (62%).</a:t>
            </a:r>
          </a:p>
          <a:p>
            <a:r>
              <a:rPr lang="en-GB" dirty="0"/>
              <a:t>In general, the majority agree that workplaces in NI are welcoming and inclusive (54%) but this has also significantly declined since 2018-19 (62%).</a:t>
            </a:r>
          </a:p>
          <a:p>
            <a:r>
              <a:rPr lang="en-GB" dirty="0"/>
              <a:t>As in 2019, just over a third of participants are worried that laws to help protect them from discrimination and to promote equality will not be as strong as for others in Great Britain or the Republic of Ireland (34%). A growing proportion of participants are not concerned on this issue (35% in 2020-21 compared to 30% in 2019) or are not sure (5% in 2020-21 compared to 10% in 2019).</a:t>
            </a:r>
          </a:p>
          <a:p>
            <a:r>
              <a:rPr lang="en-GB" b="1" dirty="0"/>
              <a:t>Access to services</a:t>
            </a:r>
          </a:p>
          <a:p>
            <a:r>
              <a:rPr lang="en-GB" dirty="0"/>
              <a:t>When asked what services, facilities or settings that people with disabilities find it hardest to access, the most commonly cited response was shops, buildings and offices (42%), followed by transport and travel (28%) and streets and public spaces (20%).</a:t>
            </a:r>
          </a:p>
          <a:p>
            <a:r>
              <a:rPr lang="en-GB" b="1" dirty="0"/>
              <a:t>Workplaces</a:t>
            </a:r>
          </a:p>
          <a:p>
            <a:r>
              <a:rPr lang="en-GB" dirty="0"/>
              <a:t>In 2018-19, just over a third of participants agreed that workplaces tend to employ people with disabilities (35%). This has declined significantly over time, with less than a quarter (22%) now feeling this is the case in 2020-21.</a:t>
            </a:r>
          </a:p>
          <a:p>
            <a:r>
              <a:rPr lang="en-GB" dirty="0"/>
              <a:t>A higher proportion feel that workplaces support employees with disabilities (45%) however this has also seen a decline since 2018-19 (53%).</a:t>
            </a:r>
          </a:p>
          <a:p>
            <a:r>
              <a:rPr lang="en-GB" dirty="0"/>
              <a:t>Four in ten participants agree that workplaces rarely support employees with mental ill-health (40%), while a third disagree (33%). This is consistent with previous findings.</a:t>
            </a:r>
          </a:p>
          <a:p>
            <a:r>
              <a:rPr lang="en-GB" dirty="0"/>
              <a:t>In 2019, participants were asked if employers should employ people according to a job being seen as a man’s or a woman’s job and 67% did not agree. In 2020-21, this has increased to 78% of participants disagreeing that this should be the case.</a:t>
            </a:r>
          </a:p>
          <a:p>
            <a:endParaRPr lang="en-GB" dirty="0"/>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a:xfrm>
            <a:off x="449999" y="1035593"/>
            <a:ext cx="9341699" cy="615553"/>
          </a:xfrm>
        </p:spPr>
        <p:txBody>
          <a:bodyPr/>
          <a:lstStyle/>
          <a:p>
            <a:r>
              <a:rPr lang="en-GB" dirty="0"/>
              <a:t>Views on equality in, access to services for those with disabilities and aspects of life in NI (workplaces)</a:t>
            </a: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5</a:t>
            </a:fld>
            <a:r>
              <a:rPr lang="en-GB" dirty="0"/>
              <a:t>  </a:t>
            </a:r>
          </a:p>
        </p:txBody>
      </p:sp>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Executive summary (2)</a:t>
            </a:r>
          </a:p>
        </p:txBody>
      </p:sp>
    </p:spTree>
    <p:extLst>
      <p:ext uri="{BB962C8B-B14F-4D97-AF65-F5344CB8AC3E}">
        <p14:creationId xmlns:p14="http://schemas.microsoft.com/office/powerpoint/2010/main" val="30586684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(3)</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tend to employ people with disabilities” (by region and political position)</a:t>
            </a:r>
            <a:endParaRPr lang="en-GB" dirty="0">
              <a:solidFill>
                <a:schemeClr val="accent1"/>
              </a:solidFill>
              <a:highlight>
                <a:srgbClr val="FFFF00"/>
              </a:highlight>
            </a:endParaRPr>
          </a:p>
        </p:txBody>
      </p:sp>
      <p:grpSp>
        <p:nvGrpSpPr>
          <p:cNvPr id="24" name="Group 23" descr="Key to explain the indicators of statistically significant differences presented in the bar chart.">
            <a:extLst>
              <a:ext uri="{FF2B5EF4-FFF2-40B4-BE49-F238E27FC236}">
                <a16:creationId xmlns:a16="http://schemas.microsoft.com/office/drawing/2014/main" id="{FFFEB151-60D4-4402-B761-46D63F6A176B}"/>
              </a:ext>
            </a:extLst>
          </p:cNvPr>
          <p:cNvGrpSpPr/>
          <p:nvPr/>
        </p:nvGrpSpPr>
        <p:grpSpPr>
          <a:xfrm>
            <a:off x="10063347" y="205140"/>
            <a:ext cx="1875671" cy="1923311"/>
            <a:chOff x="10231121" y="95222"/>
            <a:chExt cx="1875671" cy="1923311"/>
          </a:xfrm>
        </p:grpSpPr>
        <p:sp>
          <p:nvSpPr>
            <p:cNvPr id="25" name="Rectangle 24">
              <a:extLst>
                <a:ext uri="{FF2B5EF4-FFF2-40B4-BE49-F238E27FC236}">
                  <a16:creationId xmlns:a16="http://schemas.microsoft.com/office/drawing/2014/main" id="{DDCD426A-C8DD-4FD9-BA7C-01354089B0A4}"/>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6" name="TextBox 25">
              <a:extLst>
                <a:ext uri="{FF2B5EF4-FFF2-40B4-BE49-F238E27FC236}">
                  <a16:creationId xmlns:a16="http://schemas.microsoft.com/office/drawing/2014/main" id="{64DAD955-16AC-455A-96D9-6FF31838F99D}"/>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7" name="Oval 26" descr="Solid red circle to indicate that figure for Armagh (29%) is significantly lower than average (29%).">
              <a:extLst>
                <a:ext uri="{FF2B5EF4-FFF2-40B4-BE49-F238E27FC236}">
                  <a16:creationId xmlns:a16="http://schemas.microsoft.com/office/drawing/2014/main" id="{ED6119B2-DCC0-41D7-899B-473E09C3237F}"/>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red circle to indicate that figure for Armagh (29%) is significantly lower than Belfast and Greater Belfast (53% respectively) and Tyrone/Fermanagh (65%).">
              <a:extLst>
                <a:ext uri="{FF2B5EF4-FFF2-40B4-BE49-F238E27FC236}">
                  <a16:creationId xmlns:a16="http://schemas.microsoft.com/office/drawing/2014/main" id="{1E6EDBC3-B17B-4220-A806-D00485AAE580}"/>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green circle to indicate that figure for Greater Belfast (53%) is significantly higher than the average (45%).">
              <a:extLst>
                <a:ext uri="{FF2B5EF4-FFF2-40B4-BE49-F238E27FC236}">
                  <a16:creationId xmlns:a16="http://schemas.microsoft.com/office/drawing/2014/main" id="{4AEA01BD-76EC-4DB3-B7AB-845AFF3C94A3}"/>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Greater Belfast (53%) is significantly higher than Armagh (29%).">
              <a:extLst>
                <a:ext uri="{FF2B5EF4-FFF2-40B4-BE49-F238E27FC236}">
                  <a16:creationId xmlns:a16="http://schemas.microsoft.com/office/drawing/2014/main" id="{230319AF-E3B3-4A9C-AF1F-C68DB279344C}"/>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Text Placeholder 2">
              <a:extLst>
                <a:ext uri="{FF2B5EF4-FFF2-40B4-BE49-F238E27FC236}">
                  <a16:creationId xmlns:a16="http://schemas.microsoft.com/office/drawing/2014/main" id="{E480A3FC-33A2-4237-96F8-BB5967E62CD3}"/>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2" name="Text Placeholder 2">
              <a:extLst>
                <a:ext uri="{FF2B5EF4-FFF2-40B4-BE49-F238E27FC236}">
                  <a16:creationId xmlns:a16="http://schemas.microsoft.com/office/drawing/2014/main" id="{6273BFAF-2A1F-464D-9C5F-06027552019F}"/>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3" name="Text Placeholder 2">
              <a:extLst>
                <a:ext uri="{FF2B5EF4-FFF2-40B4-BE49-F238E27FC236}">
                  <a16:creationId xmlns:a16="http://schemas.microsoft.com/office/drawing/2014/main" id="{B0FE3880-C433-4079-9B23-59784ABF9718}"/>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4" name="Text Placeholder 2">
              <a:extLst>
                <a:ext uri="{FF2B5EF4-FFF2-40B4-BE49-F238E27FC236}">
                  <a16:creationId xmlns:a16="http://schemas.microsoft.com/office/drawing/2014/main" id="{ACB1A969-3603-481F-8DD8-89D0B950D7FF}"/>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3" name="Rectangle 22">
            <a:extLst>
              <a:ext uri="{FF2B5EF4-FFF2-40B4-BE49-F238E27FC236}">
                <a16:creationId xmlns:a16="http://schemas.microsoft.com/office/drawing/2014/main" id="{C99C31C2-035D-4C39-BCF8-579247A0BDBA}"/>
              </a:ext>
            </a:extLst>
          </p:cNvPr>
          <p:cNvSpPr/>
          <p:nvPr/>
        </p:nvSpPr>
        <p:spPr>
          <a:xfrm>
            <a:off x="437230" y="2429811"/>
            <a:ext cx="10648307" cy="34280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5" name="Rectangle 14">
            <a:extLst>
              <a:ext uri="{FF2B5EF4-FFF2-40B4-BE49-F238E27FC236}">
                <a16:creationId xmlns:a16="http://schemas.microsoft.com/office/drawing/2014/main" id="{35D4A674-01C2-48BE-941B-68A9BEF7EED6}"/>
              </a:ext>
            </a:extLst>
          </p:cNvPr>
          <p:cNvSpPr/>
          <p:nvPr/>
        </p:nvSpPr>
        <p:spPr>
          <a:xfrm>
            <a:off x="439839" y="2854815"/>
            <a:ext cx="1053681" cy="181117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4764004"/>
            <a:ext cx="1053681" cy="79842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13" name="Chart 12" descr="Stacked bar chart showing percentage response to statement about workplaces, 'They tend to employ people with disabilities'. Significant differences are highlighted on the basis of region and political position.&#10;&#10;Link to view data source:&#10;&#10;Overall (base 500), 22% net agree, 26% neither agree nor disagree, 7% don't know, 44% net disagree.&#10;Region, Antrim (base 54), 20% net agree, 33% neither agree nor disagree, 46% net disagree.&#10;Region, Armagh (base 40), 35% net agree, 23% neither agree nor disagree, 3% don't know, 40% net disagree.&#10;Region, Belfast (base 80), 16% net agree, 31% neither agree nor disagree, 8% don't know, 45% net disagree&#10;Region, Derry/Londonderry (base 66), 21% net agree, 23% neither agree nor disagree, 9% don't know, 47% net disagree.&#10;Region, Down (base 80), 20% net agree, 21% neither agree nor disagree, 13% don't know, 46% net disagree.&#10;Region, Greater Belfast (base 116), 25% net agree, 26% neither agree nor disagree, 6% don't know, 43% net disagree.&#10;Region, Tyrone/Fermanagh (base 64), 22% net agree, 27% neither agree nor disagree, 8% don't know, 44% net disagree.&#10;Political position, Unionist (base 118), 21% net agree, 35% neither agree nor disagree, 5% don't know, 39% net disagree.&#10;Political position, Nationalist (base 98), 24% net agree, 15% neither agree nor disagree, 4% don't know, 57% net disagree.&#10;Political position, Neither (base 250), 22% net agree, 28% neither agree nor disagree, 9% don't know, 41% net disagree.">
            <a:extLst>
              <a:ext uri="{FF2B5EF4-FFF2-40B4-BE49-F238E27FC236}">
                <a16:creationId xmlns:a16="http://schemas.microsoft.com/office/drawing/2014/main" id="{2C759BED-71AA-44A5-B937-3B594E360992}"/>
              </a:ext>
            </a:extLst>
          </p:cNvPr>
          <p:cNvGraphicFramePr/>
          <p:nvPr>
            <p:extLst>
              <p:ext uri="{D42A27DB-BD31-4B8C-83A1-F6EECF244321}">
                <p14:modId xmlns:p14="http://schemas.microsoft.com/office/powerpoint/2010/main" val="4085314932"/>
              </p:ext>
            </p:extLst>
          </p:nvPr>
        </p:nvGraphicFramePr>
        <p:xfrm>
          <a:off x="150368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descr="Solid green circle to indicate that figure for Armagh (35%) is significantly higher than average (22%).">
            <a:extLst>
              <a:ext uri="{FF2B5EF4-FFF2-40B4-BE49-F238E27FC236}">
                <a16:creationId xmlns:a16="http://schemas.microsoft.com/office/drawing/2014/main" id="{9A4AD79B-F12D-41B3-8156-35903272168E}"/>
              </a:ext>
            </a:extLst>
          </p:cNvPr>
          <p:cNvSpPr/>
          <p:nvPr/>
        </p:nvSpPr>
        <p:spPr bwMode="gray">
          <a:xfrm>
            <a:off x="3788059" y="2975941"/>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Dashed green circle to indicate that figure for Armagh (35%) is significantly higher than Belfast (16%).">
            <a:extLst>
              <a:ext uri="{FF2B5EF4-FFF2-40B4-BE49-F238E27FC236}">
                <a16:creationId xmlns:a16="http://schemas.microsoft.com/office/drawing/2014/main" id="{572F1431-AA84-4449-8950-E98F866011A2}"/>
              </a:ext>
            </a:extLst>
          </p:cNvPr>
          <p:cNvSpPr/>
          <p:nvPr/>
        </p:nvSpPr>
        <p:spPr bwMode="gray">
          <a:xfrm>
            <a:off x="3841959" y="302837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Armagh (3%) is significantly lower than Down (13%).">
            <a:extLst>
              <a:ext uri="{FF2B5EF4-FFF2-40B4-BE49-F238E27FC236}">
                <a16:creationId xmlns:a16="http://schemas.microsoft.com/office/drawing/2014/main" id="{17AF0F61-614A-4F0F-B0CC-136D2AEDB243}"/>
              </a:ext>
            </a:extLst>
          </p:cNvPr>
          <p:cNvSpPr/>
          <p:nvPr/>
        </p:nvSpPr>
        <p:spPr bwMode="gray">
          <a:xfrm>
            <a:off x="7833676" y="299055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Oval 8" descr="Solid red circle to indicate that figure for Belfast (16%) is significantly lower than average (22%).">
            <a:extLst>
              <a:ext uri="{FF2B5EF4-FFF2-40B4-BE49-F238E27FC236}">
                <a16:creationId xmlns:a16="http://schemas.microsoft.com/office/drawing/2014/main" id="{216485C7-4D6F-4A3C-BC42-2C9D0B23A748}"/>
              </a:ext>
            </a:extLst>
          </p:cNvPr>
          <p:cNvSpPr/>
          <p:nvPr/>
        </p:nvSpPr>
        <p:spPr bwMode="gray">
          <a:xfrm>
            <a:off x="3794634" y="3293073"/>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Oval 9" descr="Dashed red circle to indicate that figure for Belfast (16%) is significantly lower than Armagh (35%).">
            <a:extLst>
              <a:ext uri="{FF2B5EF4-FFF2-40B4-BE49-F238E27FC236}">
                <a16:creationId xmlns:a16="http://schemas.microsoft.com/office/drawing/2014/main" id="{7FCEAF26-78C4-44CA-85F5-8C438CC1AD9A}"/>
              </a:ext>
            </a:extLst>
          </p:cNvPr>
          <p:cNvSpPr/>
          <p:nvPr/>
        </p:nvSpPr>
        <p:spPr bwMode="gray">
          <a:xfrm>
            <a:off x="3848535" y="335262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Down (13%) is significantly higher than Armagh (3%).">
            <a:extLst>
              <a:ext uri="{FF2B5EF4-FFF2-40B4-BE49-F238E27FC236}">
                <a16:creationId xmlns:a16="http://schemas.microsoft.com/office/drawing/2014/main" id="{F77D5A7C-861C-4AC2-8867-0E50F73B05CE}"/>
              </a:ext>
            </a:extLst>
          </p:cNvPr>
          <p:cNvSpPr/>
          <p:nvPr/>
        </p:nvSpPr>
        <p:spPr bwMode="gray">
          <a:xfrm>
            <a:off x="7028614" y="385671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green circle to indicate that figure for Unionist (35%) is significantly higher than average (26%).">
            <a:extLst>
              <a:ext uri="{FF2B5EF4-FFF2-40B4-BE49-F238E27FC236}">
                <a16:creationId xmlns:a16="http://schemas.microsoft.com/office/drawing/2014/main" id="{FA1ABD02-05DC-4098-8153-0A9AD2765AAE}"/>
              </a:ext>
            </a:extLst>
          </p:cNvPr>
          <p:cNvSpPr/>
          <p:nvPr/>
        </p:nvSpPr>
        <p:spPr bwMode="gray">
          <a:xfrm>
            <a:off x="6347062" y="463426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Unionist (39%) is significantly lower than Nationalist (57%).">
            <a:extLst>
              <a:ext uri="{FF2B5EF4-FFF2-40B4-BE49-F238E27FC236}">
                <a16:creationId xmlns:a16="http://schemas.microsoft.com/office/drawing/2014/main" id="{E96D8C0A-F9CF-46F6-ADD3-EE602CDD72BC}"/>
              </a:ext>
            </a:extLst>
          </p:cNvPr>
          <p:cNvSpPr/>
          <p:nvPr/>
        </p:nvSpPr>
        <p:spPr bwMode="gray">
          <a:xfrm>
            <a:off x="10618103" y="467919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Solid green circle to indicate that figure for neither (28%) is significantly higher than average (26%).">
            <a:extLst>
              <a:ext uri="{FF2B5EF4-FFF2-40B4-BE49-F238E27FC236}">
                <a16:creationId xmlns:a16="http://schemas.microsoft.com/office/drawing/2014/main" id="{2C3984BC-5C4E-4FE3-A97E-92156A5C451D}"/>
              </a:ext>
            </a:extLst>
          </p:cNvPr>
          <p:cNvSpPr/>
          <p:nvPr/>
        </p:nvSpPr>
        <p:spPr bwMode="gray">
          <a:xfrm>
            <a:off x="6157933" y="521106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green circle to indicate that figure for Nationalist (57%) is significantly higher than Unionist (39%) and neither (41%).">
            <a:extLst>
              <a:ext uri="{FF2B5EF4-FFF2-40B4-BE49-F238E27FC236}">
                <a16:creationId xmlns:a16="http://schemas.microsoft.com/office/drawing/2014/main" id="{D3F70E3F-9537-4565-A21C-D05C214E0677}"/>
              </a:ext>
            </a:extLst>
          </p:cNvPr>
          <p:cNvSpPr/>
          <p:nvPr/>
        </p:nvSpPr>
        <p:spPr bwMode="gray">
          <a:xfrm>
            <a:off x="10594652" y="496132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green circle to indicate that figure for Nationalist (57%) is significantly higher than average (44%).">
            <a:extLst>
              <a:ext uri="{FF2B5EF4-FFF2-40B4-BE49-F238E27FC236}">
                <a16:creationId xmlns:a16="http://schemas.microsoft.com/office/drawing/2014/main" id="{534EBC0E-ED87-4D95-BBD7-C09FEC7047AA}"/>
              </a:ext>
            </a:extLst>
          </p:cNvPr>
          <p:cNvSpPr/>
          <p:nvPr/>
        </p:nvSpPr>
        <p:spPr bwMode="gray">
          <a:xfrm>
            <a:off x="10540752" y="4902281"/>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neither (41%) is significantly lower than Nationalist (57%).">
            <a:extLst>
              <a:ext uri="{FF2B5EF4-FFF2-40B4-BE49-F238E27FC236}">
                <a16:creationId xmlns:a16="http://schemas.microsoft.com/office/drawing/2014/main" id="{0F9BC3E7-0069-43B1-8FD5-73A23778DD06}"/>
              </a:ext>
            </a:extLst>
          </p:cNvPr>
          <p:cNvSpPr/>
          <p:nvPr/>
        </p:nvSpPr>
        <p:spPr bwMode="gray">
          <a:xfrm>
            <a:off x="10618103" y="525919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50</a:t>
            </a:fld>
            <a:r>
              <a:rPr lang="en-GB" dirty="0"/>
              <a:t>  </a:t>
            </a:r>
          </a:p>
        </p:txBody>
      </p:sp>
    </p:spTree>
    <p:extLst>
      <p:ext uri="{BB962C8B-B14F-4D97-AF65-F5344CB8AC3E}">
        <p14:creationId xmlns:p14="http://schemas.microsoft.com/office/powerpoint/2010/main" val="200448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(4)</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tend to support employees with disabilities”(trend)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about workplaces, 'They tend to support employees with disabilities'. Significant differences are indicated  on basis of change over time.&#10;&#10;Link to view data source:&#10;&#10;In 2018/2019, 53% net agree, 14% net disagree.&#10;In 2019, 49% net agree, 20% net disagree.&#10;In 2020/2021, 45% net agree, 19% net disagree.">
            <a:extLst>
              <a:ext uri="{FF2B5EF4-FFF2-40B4-BE49-F238E27FC236}">
                <a16:creationId xmlns:a16="http://schemas.microsoft.com/office/drawing/2014/main" id="{6D0A8E16-6CC2-4D66-A951-E2588EA3A8AD}"/>
              </a:ext>
            </a:extLst>
          </p:cNvPr>
          <p:cNvGraphicFramePr/>
          <p:nvPr>
            <p:extLst>
              <p:ext uri="{D42A27DB-BD31-4B8C-83A1-F6EECF244321}">
                <p14:modId xmlns:p14="http://schemas.microsoft.com/office/powerpoint/2010/main" val="592872799"/>
              </p:ext>
            </p:extLst>
          </p:nvPr>
        </p:nvGraphicFramePr>
        <p:xfrm>
          <a:off x="1008799" y="2539743"/>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green triangle to indicate that figure in 2019 wave (20%) is significantly higher than in 2018-19 wave (14%).">
            <a:extLst>
              <a:ext uri="{FF2B5EF4-FFF2-40B4-BE49-F238E27FC236}">
                <a16:creationId xmlns:a16="http://schemas.microsoft.com/office/drawing/2014/main" id="{8E0E3057-7E8F-4827-B286-347E7CD7A32F}"/>
              </a:ext>
            </a:extLst>
          </p:cNvPr>
          <p:cNvSpPr/>
          <p:nvPr/>
        </p:nvSpPr>
        <p:spPr bwMode="gray">
          <a:xfrm flipH="1">
            <a:off x="5786119" y="3857271"/>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5" name="Isosceles Triangle 14" descr="Solid red triangle to indicate that figure in 2020-21 wave (45%) is significantly lower than in 2018-19 wave (53%).">
            <a:extLst>
              <a:ext uri="{FF2B5EF4-FFF2-40B4-BE49-F238E27FC236}">
                <a16:creationId xmlns:a16="http://schemas.microsoft.com/office/drawing/2014/main" id="{DB19E2B2-7BD0-4262-B0C5-E5A98357695D}"/>
              </a:ext>
            </a:extLst>
          </p:cNvPr>
          <p:cNvSpPr/>
          <p:nvPr/>
        </p:nvSpPr>
        <p:spPr bwMode="gray">
          <a:xfrm rot="10800000">
            <a:off x="8930830" y="2827814"/>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56BBEEF1-72B3-49C6-A023-0723E18BFAAF}"/>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FD657F5C-63DB-4B41-9CBD-40773DD27A31}"/>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86F806DE-69F1-4D2C-96F0-D42496ED091A}"/>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D095ED7C-DE8C-406C-9BD6-C61E24F5BFC9}"/>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5FB65412-56D3-4D75-8A70-71F944C18293}"/>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51</a:t>
            </a:fld>
            <a:r>
              <a:rPr lang="en-GB" dirty="0"/>
              <a:t>  </a:t>
            </a:r>
          </a:p>
        </p:txBody>
      </p:sp>
    </p:spTree>
    <p:extLst>
      <p:ext uri="{BB962C8B-B14F-4D97-AF65-F5344CB8AC3E}">
        <p14:creationId xmlns:p14="http://schemas.microsoft.com/office/powerpoint/2010/main" val="857898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(5a)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669361"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tend to support employees with disabilities” (by age)</a:t>
            </a:r>
            <a:endParaRPr lang="en-GB" dirty="0">
              <a:solidFill>
                <a:schemeClr val="accent1"/>
              </a:solidFill>
              <a:highlight>
                <a:srgbClr val="FFFF00"/>
              </a:highlight>
            </a:endParaRPr>
          </a:p>
        </p:txBody>
      </p:sp>
      <p:grpSp>
        <p:nvGrpSpPr>
          <p:cNvPr id="16" name="Group 15" descr="Key to explain the indicators of statistically significant differences presented in the bar chart.">
            <a:extLst>
              <a:ext uri="{FF2B5EF4-FFF2-40B4-BE49-F238E27FC236}">
                <a16:creationId xmlns:a16="http://schemas.microsoft.com/office/drawing/2014/main" id="{B669E1C7-B37D-49D7-879C-F92A775B8052}"/>
              </a:ext>
            </a:extLst>
          </p:cNvPr>
          <p:cNvGrpSpPr/>
          <p:nvPr/>
        </p:nvGrpSpPr>
        <p:grpSpPr>
          <a:xfrm>
            <a:off x="10063347" y="205140"/>
            <a:ext cx="1875671" cy="1923311"/>
            <a:chOff x="10231121" y="95222"/>
            <a:chExt cx="1875671" cy="1923311"/>
          </a:xfrm>
        </p:grpSpPr>
        <p:sp>
          <p:nvSpPr>
            <p:cNvPr id="17" name="Rectangle 16">
              <a:extLst>
                <a:ext uri="{FF2B5EF4-FFF2-40B4-BE49-F238E27FC236}">
                  <a16:creationId xmlns:a16="http://schemas.microsoft.com/office/drawing/2014/main" id="{E4C9E6F0-CC44-4DA9-9EA9-978944F4371E}"/>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1" name="TextBox 20">
              <a:extLst>
                <a:ext uri="{FF2B5EF4-FFF2-40B4-BE49-F238E27FC236}">
                  <a16:creationId xmlns:a16="http://schemas.microsoft.com/office/drawing/2014/main" id="{F5780D3F-353D-408F-B1DE-46B740B08227}"/>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4" name="Oval 23" descr="Solid red circle to indicate that figure for Armagh (29%) is significantly lower than average (29%).">
              <a:extLst>
                <a:ext uri="{FF2B5EF4-FFF2-40B4-BE49-F238E27FC236}">
                  <a16:creationId xmlns:a16="http://schemas.microsoft.com/office/drawing/2014/main" id="{343B38E7-D58D-4ACA-A5FF-E03F721B2F91}"/>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Armagh (29%) is significantly lower than Belfast and Greater Belfast (53% respectively) and Tyrone/Fermanagh (65%).">
              <a:extLst>
                <a:ext uri="{FF2B5EF4-FFF2-40B4-BE49-F238E27FC236}">
                  <a16:creationId xmlns:a16="http://schemas.microsoft.com/office/drawing/2014/main" id="{34138445-CCE3-4BB4-8523-DCB3C8870F7D}"/>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Greater Belfast (53%) is significantly higher than the average (45%).">
              <a:extLst>
                <a:ext uri="{FF2B5EF4-FFF2-40B4-BE49-F238E27FC236}">
                  <a16:creationId xmlns:a16="http://schemas.microsoft.com/office/drawing/2014/main" id="{8B79B8FF-F82D-49CC-A8F7-66A67ECBE663}"/>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Greater Belfast (53%) is significantly higher than Armagh (29%).">
              <a:extLst>
                <a:ext uri="{FF2B5EF4-FFF2-40B4-BE49-F238E27FC236}">
                  <a16:creationId xmlns:a16="http://schemas.microsoft.com/office/drawing/2014/main" id="{29C9C0AB-9B70-4311-98C0-0165D662ACD1}"/>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Text Placeholder 2">
              <a:extLst>
                <a:ext uri="{FF2B5EF4-FFF2-40B4-BE49-F238E27FC236}">
                  <a16:creationId xmlns:a16="http://schemas.microsoft.com/office/drawing/2014/main" id="{E040AF35-F61F-488A-A656-A5C02981C8D8}"/>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2" name="Text Placeholder 2">
              <a:extLst>
                <a:ext uri="{FF2B5EF4-FFF2-40B4-BE49-F238E27FC236}">
                  <a16:creationId xmlns:a16="http://schemas.microsoft.com/office/drawing/2014/main" id="{D9D8867A-4568-4AAF-91FB-7042D27DF5DF}"/>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3" name="Text Placeholder 2">
              <a:extLst>
                <a:ext uri="{FF2B5EF4-FFF2-40B4-BE49-F238E27FC236}">
                  <a16:creationId xmlns:a16="http://schemas.microsoft.com/office/drawing/2014/main" id="{854F3449-A18F-4951-9048-66CAA1E0922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4" name="Text Placeholder 2">
              <a:extLst>
                <a:ext uri="{FF2B5EF4-FFF2-40B4-BE49-F238E27FC236}">
                  <a16:creationId xmlns:a16="http://schemas.microsoft.com/office/drawing/2014/main" id="{A280BE0D-34A6-4733-9F33-1DB110C46E3F}"/>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5" name="Rectangle 14">
            <a:extLst>
              <a:ext uri="{FF2B5EF4-FFF2-40B4-BE49-F238E27FC236}">
                <a16:creationId xmlns:a16="http://schemas.microsoft.com/office/drawing/2014/main" id="{A87FE90E-D096-4B02-96DC-20A1ACA3D491}"/>
              </a:ext>
            </a:extLst>
          </p:cNvPr>
          <p:cNvSpPr/>
          <p:nvPr/>
        </p:nvSpPr>
        <p:spPr>
          <a:xfrm>
            <a:off x="437230" y="2478440"/>
            <a:ext cx="10804511" cy="70836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23" name="Rectangle 22">
            <a:extLst>
              <a:ext uri="{FF2B5EF4-FFF2-40B4-BE49-F238E27FC236}">
                <a16:creationId xmlns:a16="http://schemas.microsoft.com/office/drawing/2014/main" id="{BCADD26B-407C-4975-9E11-C79AA8120151}"/>
              </a:ext>
            </a:extLst>
          </p:cNvPr>
          <p:cNvSpPr/>
          <p:nvPr/>
        </p:nvSpPr>
        <p:spPr>
          <a:xfrm>
            <a:off x="437230" y="3249112"/>
            <a:ext cx="1195429" cy="225924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graphicFrame>
        <p:nvGraphicFramePr>
          <p:cNvPr id="13" name="Chart 12" descr="Stacked bar chart showing percentage response to statement about workplaces, 'They tend to support employees with disabilities'. Significant differences are highlighted on the basis of age.&#10;&#10;Link to view data source:&#10;&#10;Overall (base 500), 45% net agree, 30% neither agree nor disagree, 6% don't know, 19% net disagree.&#10;Age, 16-29 (base 124), 52% net agree, 27% neither agree nor disagree, 2% don't know, 19% net disagree.&#10;Age, 30-44 (base 128), 47% net agree, 29% neither agree nor disagree, 4% don't know, 20% net disagree.&#10;Age, 45-59 (base 118), 44% net agree, 30% neither agree nor disagree, 6% don't know, 20% net disagree.&#10;Age, 60+ (base 125), 35% net agree, 35% neither agree nor disagree, 11% don't know, 18% net disagree.">
            <a:extLst>
              <a:ext uri="{FF2B5EF4-FFF2-40B4-BE49-F238E27FC236}">
                <a16:creationId xmlns:a16="http://schemas.microsoft.com/office/drawing/2014/main" id="{D7D28C8E-DF90-40C4-9B0B-27ECBE6A5D6F}"/>
              </a:ext>
            </a:extLst>
          </p:cNvPr>
          <p:cNvGraphicFramePr/>
          <p:nvPr>
            <p:extLst>
              <p:ext uri="{D42A27DB-BD31-4B8C-83A1-F6EECF244321}">
                <p14:modId xmlns:p14="http://schemas.microsoft.com/office/powerpoint/2010/main" val="2136771241"/>
              </p:ext>
            </p:extLst>
          </p:nvPr>
        </p:nvGraphicFramePr>
        <p:xfrm>
          <a:off x="168656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25" name="Oval 24" descr="Dashed green circle to indicate that figure for 16-29 (52%) is significantly higher than 60+ age group (35%).">
            <a:extLst>
              <a:ext uri="{FF2B5EF4-FFF2-40B4-BE49-F238E27FC236}">
                <a16:creationId xmlns:a16="http://schemas.microsoft.com/office/drawing/2014/main" id="{6FEF1C16-BDB4-41EC-B89D-8E868C139416}"/>
              </a:ext>
            </a:extLst>
          </p:cNvPr>
          <p:cNvSpPr/>
          <p:nvPr/>
        </p:nvSpPr>
        <p:spPr bwMode="gray">
          <a:xfrm>
            <a:off x="3634321" y="324911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16-29 (2%) is significantly lower than 60+(11%).">
            <a:extLst>
              <a:ext uri="{FF2B5EF4-FFF2-40B4-BE49-F238E27FC236}">
                <a16:creationId xmlns:a16="http://schemas.microsoft.com/office/drawing/2014/main" id="{30E52B2D-99AD-45DB-952A-4D87F8FA8E98}"/>
              </a:ext>
            </a:extLst>
          </p:cNvPr>
          <p:cNvSpPr/>
          <p:nvPr/>
        </p:nvSpPr>
        <p:spPr bwMode="gray">
          <a:xfrm>
            <a:off x="9467453" y="3267478"/>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30-44 (4%) is significantly lower than 60+(11%).">
            <a:extLst>
              <a:ext uri="{FF2B5EF4-FFF2-40B4-BE49-F238E27FC236}">
                <a16:creationId xmlns:a16="http://schemas.microsoft.com/office/drawing/2014/main" id="{E9424FE5-FA0F-4F0A-9817-0B857B89C604}"/>
              </a:ext>
            </a:extLst>
          </p:cNvPr>
          <p:cNvSpPr/>
          <p:nvPr/>
        </p:nvSpPr>
        <p:spPr bwMode="gray">
          <a:xfrm>
            <a:off x="9333644" y="386429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red circle to indicate that figure for 60+ (35%) is significantly lower than 16-29 (52%).">
            <a:extLst>
              <a:ext uri="{FF2B5EF4-FFF2-40B4-BE49-F238E27FC236}">
                <a16:creationId xmlns:a16="http://schemas.microsoft.com/office/drawing/2014/main" id="{6A5FBCDB-CDDD-48D6-B247-191840F22B7B}"/>
              </a:ext>
            </a:extLst>
          </p:cNvPr>
          <p:cNvSpPr/>
          <p:nvPr/>
        </p:nvSpPr>
        <p:spPr bwMode="gray">
          <a:xfrm>
            <a:off x="3634321" y="510343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red circle to indicate that figure for 60+ (35%) is significantly lower than average (45%).">
            <a:extLst>
              <a:ext uri="{FF2B5EF4-FFF2-40B4-BE49-F238E27FC236}">
                <a16:creationId xmlns:a16="http://schemas.microsoft.com/office/drawing/2014/main" id="{33D76DFA-3397-4C53-A74C-873DD021E223}"/>
              </a:ext>
            </a:extLst>
          </p:cNvPr>
          <p:cNvSpPr/>
          <p:nvPr/>
        </p:nvSpPr>
        <p:spPr bwMode="gray">
          <a:xfrm>
            <a:off x="3580420" y="505793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60+ (11%) is significantly higher than 16-29 (2%) and 30-44 (4%).">
            <a:extLst>
              <a:ext uri="{FF2B5EF4-FFF2-40B4-BE49-F238E27FC236}">
                <a16:creationId xmlns:a16="http://schemas.microsoft.com/office/drawing/2014/main" id="{536727E2-FCA6-4F13-AD8A-9281D91A0ED7}"/>
              </a:ext>
            </a:extLst>
          </p:cNvPr>
          <p:cNvSpPr/>
          <p:nvPr/>
        </p:nvSpPr>
        <p:spPr bwMode="gray">
          <a:xfrm>
            <a:off x="9171521" y="510140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60+ (11%) is significantly higher than average (6%).">
            <a:extLst>
              <a:ext uri="{FF2B5EF4-FFF2-40B4-BE49-F238E27FC236}">
                <a16:creationId xmlns:a16="http://schemas.microsoft.com/office/drawing/2014/main" id="{AD73A365-F21A-4079-95A5-99768D03DB97}"/>
              </a:ext>
            </a:extLst>
          </p:cNvPr>
          <p:cNvSpPr/>
          <p:nvPr/>
        </p:nvSpPr>
        <p:spPr bwMode="gray">
          <a:xfrm>
            <a:off x="9117621" y="504897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52</a:t>
            </a:fld>
            <a:r>
              <a:rPr lang="en-GB" dirty="0"/>
              <a:t>  </a:t>
            </a:r>
          </a:p>
        </p:txBody>
      </p:sp>
    </p:spTree>
    <p:extLst>
      <p:ext uri="{BB962C8B-B14F-4D97-AF65-F5344CB8AC3E}">
        <p14:creationId xmlns:p14="http://schemas.microsoft.com/office/powerpoint/2010/main" val="2490450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(5b)</a:t>
            </a:r>
            <a:endParaRPr lang="en-GB" dirty="0">
              <a:highlight>
                <a:srgbClr val="FFFF00"/>
              </a:highlight>
            </a:endParaRPr>
          </a:p>
        </p:txBody>
      </p:sp>
      <p:grpSp>
        <p:nvGrpSpPr>
          <p:cNvPr id="36" name="Group 35" descr="Key to explain the indicators of statistically significant differences presented in the bar chart.">
            <a:extLst>
              <a:ext uri="{FF2B5EF4-FFF2-40B4-BE49-F238E27FC236}">
                <a16:creationId xmlns:a16="http://schemas.microsoft.com/office/drawing/2014/main" id="{880EB4DB-9131-4833-86E2-B54B7EFB9EC0}"/>
              </a:ext>
            </a:extLst>
          </p:cNvPr>
          <p:cNvGrpSpPr/>
          <p:nvPr/>
        </p:nvGrpSpPr>
        <p:grpSpPr>
          <a:xfrm>
            <a:off x="10063347" y="205140"/>
            <a:ext cx="1875671" cy="1923311"/>
            <a:chOff x="10231121" y="95222"/>
            <a:chExt cx="1875671" cy="1923311"/>
          </a:xfrm>
        </p:grpSpPr>
        <p:sp>
          <p:nvSpPr>
            <p:cNvPr id="37" name="Rectangle 36">
              <a:extLst>
                <a:ext uri="{FF2B5EF4-FFF2-40B4-BE49-F238E27FC236}">
                  <a16:creationId xmlns:a16="http://schemas.microsoft.com/office/drawing/2014/main" id="{E816C7C4-97C3-4255-9378-210AF7CFA744}"/>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8" name="TextBox 37">
              <a:extLst>
                <a:ext uri="{FF2B5EF4-FFF2-40B4-BE49-F238E27FC236}">
                  <a16:creationId xmlns:a16="http://schemas.microsoft.com/office/drawing/2014/main" id="{694FBF9C-B93F-4F80-A08F-9B2295353F0F}"/>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9" name="Oval 38" descr="Solid red circle to indicate that figure for Armagh (29%) is significantly lower than average (29%).">
              <a:extLst>
                <a:ext uri="{FF2B5EF4-FFF2-40B4-BE49-F238E27FC236}">
                  <a16:creationId xmlns:a16="http://schemas.microsoft.com/office/drawing/2014/main" id="{5B1406D7-8301-4571-BFBB-7E30601D2770}"/>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red circle to indicate that figure for Armagh (29%) is significantly lower than Belfast and Greater Belfast (53% respectively) and Tyrone/Fermanagh (65%).">
              <a:extLst>
                <a:ext uri="{FF2B5EF4-FFF2-40B4-BE49-F238E27FC236}">
                  <a16:creationId xmlns:a16="http://schemas.microsoft.com/office/drawing/2014/main" id="{3F8E6A92-C837-4493-A72D-813AF17A1C42}"/>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Oval 40" descr="Solid green circle to indicate that figure for Greater Belfast (53%) is significantly higher than the average (45%).">
              <a:extLst>
                <a:ext uri="{FF2B5EF4-FFF2-40B4-BE49-F238E27FC236}">
                  <a16:creationId xmlns:a16="http://schemas.microsoft.com/office/drawing/2014/main" id="{31300B00-7221-4D0B-B624-B8E76B052CE3}"/>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Oval 41" descr="Dashed green circle to indicate that figure for Greater Belfast (53%) is significantly higher than Armagh (29%).">
              <a:extLst>
                <a:ext uri="{FF2B5EF4-FFF2-40B4-BE49-F238E27FC236}">
                  <a16:creationId xmlns:a16="http://schemas.microsoft.com/office/drawing/2014/main" id="{F6B252DD-CFFF-4AC1-87DF-4BEBAA874C1E}"/>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Text Placeholder 2">
              <a:extLst>
                <a:ext uri="{FF2B5EF4-FFF2-40B4-BE49-F238E27FC236}">
                  <a16:creationId xmlns:a16="http://schemas.microsoft.com/office/drawing/2014/main" id="{A5945C6E-8D0E-4028-8749-4D3979A2090F}"/>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4" name="Text Placeholder 2">
              <a:extLst>
                <a:ext uri="{FF2B5EF4-FFF2-40B4-BE49-F238E27FC236}">
                  <a16:creationId xmlns:a16="http://schemas.microsoft.com/office/drawing/2014/main" id="{7895E942-83E6-4EBB-A1B4-1F277A88E4C9}"/>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5" name="Text Placeholder 2">
              <a:extLst>
                <a:ext uri="{FF2B5EF4-FFF2-40B4-BE49-F238E27FC236}">
                  <a16:creationId xmlns:a16="http://schemas.microsoft.com/office/drawing/2014/main" id="{1E8242D3-2FE8-4F05-A1FF-536DDC9107CE}"/>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6" name="Text Placeholder 2">
              <a:extLst>
                <a:ext uri="{FF2B5EF4-FFF2-40B4-BE49-F238E27FC236}">
                  <a16:creationId xmlns:a16="http://schemas.microsoft.com/office/drawing/2014/main" id="{D6C72500-C668-4FF2-B3EA-43590A921402}"/>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669361"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tend to support employees with disabilities” (by community background, disability status and political position)</a:t>
            </a:r>
            <a:endParaRPr lang="en-GB" dirty="0">
              <a:solidFill>
                <a:schemeClr val="accent1"/>
              </a:solidFill>
              <a:highlight>
                <a:srgbClr val="FFFF00"/>
              </a:highlight>
            </a:endParaRPr>
          </a:p>
        </p:txBody>
      </p:sp>
      <p:sp>
        <p:nvSpPr>
          <p:cNvPr id="35" name="Rectangle 34">
            <a:extLst>
              <a:ext uri="{FF2B5EF4-FFF2-40B4-BE49-F238E27FC236}">
                <a16:creationId xmlns:a16="http://schemas.microsoft.com/office/drawing/2014/main" id="{9D62E6B8-8F5B-406C-BFF6-5D35A889EE7F}"/>
              </a:ext>
            </a:extLst>
          </p:cNvPr>
          <p:cNvSpPr/>
          <p:nvPr/>
        </p:nvSpPr>
        <p:spPr>
          <a:xfrm>
            <a:off x="437230" y="2478440"/>
            <a:ext cx="10804511" cy="37558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23" name="Rectangle 22">
            <a:extLst>
              <a:ext uri="{FF2B5EF4-FFF2-40B4-BE49-F238E27FC236}">
                <a16:creationId xmlns:a16="http://schemas.microsoft.com/office/drawing/2014/main" id="{BCADD26B-407C-4975-9E11-C79AA8120151}"/>
              </a:ext>
            </a:extLst>
          </p:cNvPr>
          <p:cNvSpPr/>
          <p:nvPr/>
        </p:nvSpPr>
        <p:spPr>
          <a:xfrm>
            <a:off x="449999" y="2949597"/>
            <a:ext cx="1195429" cy="65060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sp>
        <p:nvSpPr>
          <p:cNvPr id="8" name="Rectangle 7">
            <a:extLst>
              <a:ext uri="{FF2B5EF4-FFF2-40B4-BE49-F238E27FC236}">
                <a16:creationId xmlns:a16="http://schemas.microsoft.com/office/drawing/2014/main" id="{11454032-BE6A-4BB1-A977-8F8C2F294E31}"/>
              </a:ext>
            </a:extLst>
          </p:cNvPr>
          <p:cNvSpPr/>
          <p:nvPr/>
        </p:nvSpPr>
        <p:spPr>
          <a:xfrm>
            <a:off x="437230" y="3690014"/>
            <a:ext cx="1195429" cy="75292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Disability status</a:t>
            </a:r>
          </a:p>
        </p:txBody>
      </p:sp>
      <p:sp>
        <p:nvSpPr>
          <p:cNvPr id="24" name="Rectangle 23">
            <a:extLst>
              <a:ext uri="{FF2B5EF4-FFF2-40B4-BE49-F238E27FC236}">
                <a16:creationId xmlns:a16="http://schemas.microsoft.com/office/drawing/2014/main" id="{FFF1483F-8991-4B8F-B8B3-11C331DC2D16}"/>
              </a:ext>
            </a:extLst>
          </p:cNvPr>
          <p:cNvSpPr/>
          <p:nvPr/>
        </p:nvSpPr>
        <p:spPr>
          <a:xfrm>
            <a:off x="440457" y="4527175"/>
            <a:ext cx="1183419" cy="108904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13" name="Chart 12" descr="Stacked bar chart showing percentage response to statement about workplaces, 'They tend to support people with disabilities'. Significant differences are highlighted on the basis of community background, disability status and political position.&#10;&#10;Link to view data source:&#10;&#10;Overall (base 500), 45% net agree, 30% neither agree nor disagree, 6% don't know, 19% net disagree.&#10;Community background, Protestant (base 233), 48% net agree, 31% neither agree nor disagree, 6% don't know, 15% net disagree.&#10;Community background, Catholic (base 219), 40% net agree, 28% neither agree nor disagree, 7% don't know, 25% net disagree.&#10;Disability status, Living with a disability or illness (base 143), 29% net agree, 35% neither agree nor disagree, 7% don't know, 25% net disagree.&#10;Disability status, No disability or illness (base 351), 51% net agree, 28% neither agree nor disagree, 6% don't know, 16% net disagree.&#10;Political position, Unionist (base 117), 49% net agree, 38% neither agree nor disagree, 5% don't know, 9% net disagree.&#10;Political position, Nationalist (base 99), 40% net agree, 28% neither agree nor disagree, 5% don't know, 26% net disagree.&#10;Political position, Neither (base 248), 44% net agree, 29% neither agree nor disagree, 6% don't know, 22% net disagree.">
            <a:extLst>
              <a:ext uri="{FF2B5EF4-FFF2-40B4-BE49-F238E27FC236}">
                <a16:creationId xmlns:a16="http://schemas.microsoft.com/office/drawing/2014/main" id="{D7D28C8E-DF90-40C4-9B0B-27ECBE6A5D6F}"/>
              </a:ext>
            </a:extLst>
          </p:cNvPr>
          <p:cNvGraphicFramePr/>
          <p:nvPr>
            <p:extLst>
              <p:ext uri="{D42A27DB-BD31-4B8C-83A1-F6EECF244321}">
                <p14:modId xmlns:p14="http://schemas.microsoft.com/office/powerpoint/2010/main" val="3004853934"/>
              </p:ext>
            </p:extLst>
          </p:nvPr>
        </p:nvGraphicFramePr>
        <p:xfrm>
          <a:off x="1536146" y="2342796"/>
          <a:ext cx="9568731"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32" name="Oval 31" descr="Solid red circle to indicate that figure for Protestant (15%) is significantly lower than average (19%).">
            <a:extLst>
              <a:ext uri="{FF2B5EF4-FFF2-40B4-BE49-F238E27FC236}">
                <a16:creationId xmlns:a16="http://schemas.microsoft.com/office/drawing/2014/main" id="{0DFEC237-4061-4DF6-B66A-7D07CF3D83C3}"/>
              </a:ext>
            </a:extLst>
          </p:cNvPr>
          <p:cNvSpPr/>
          <p:nvPr/>
        </p:nvSpPr>
        <p:spPr bwMode="gray">
          <a:xfrm>
            <a:off x="10733790" y="283576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Protestant (15%) is significantly lower than Catholic (25%).">
            <a:extLst>
              <a:ext uri="{FF2B5EF4-FFF2-40B4-BE49-F238E27FC236}">
                <a16:creationId xmlns:a16="http://schemas.microsoft.com/office/drawing/2014/main" id="{E9424FE5-FA0F-4F0A-9817-0B857B89C604}"/>
              </a:ext>
            </a:extLst>
          </p:cNvPr>
          <p:cNvSpPr/>
          <p:nvPr/>
        </p:nvSpPr>
        <p:spPr bwMode="gray">
          <a:xfrm>
            <a:off x="10780631" y="289615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red circle to indicate that figure for Catholic (40%) is significantly lower than average (45%).">
            <a:extLst>
              <a:ext uri="{FF2B5EF4-FFF2-40B4-BE49-F238E27FC236}">
                <a16:creationId xmlns:a16="http://schemas.microsoft.com/office/drawing/2014/main" id="{E50E0DD6-EE55-430E-B370-2D5A055A62E6}"/>
              </a:ext>
            </a:extLst>
          </p:cNvPr>
          <p:cNvSpPr/>
          <p:nvPr/>
        </p:nvSpPr>
        <p:spPr bwMode="gray">
          <a:xfrm>
            <a:off x="4811953" y="324623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green circle to indicate that figure for Catholic (25%) is significantly higher than average (19%).">
            <a:extLst>
              <a:ext uri="{FF2B5EF4-FFF2-40B4-BE49-F238E27FC236}">
                <a16:creationId xmlns:a16="http://schemas.microsoft.com/office/drawing/2014/main" id="{731D53A6-36F8-47E8-9928-A44AEAF2171B}"/>
              </a:ext>
            </a:extLst>
          </p:cNvPr>
          <p:cNvSpPr/>
          <p:nvPr/>
        </p:nvSpPr>
        <p:spPr bwMode="gray">
          <a:xfrm>
            <a:off x="10733790" y="3216900"/>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Catholic (25%) is significantly higher than Protestant (15%).">
            <a:extLst>
              <a:ext uri="{FF2B5EF4-FFF2-40B4-BE49-F238E27FC236}">
                <a16:creationId xmlns:a16="http://schemas.microsoft.com/office/drawing/2014/main" id="{0CD614F9-1A9E-4841-B433-343484CF5134}"/>
              </a:ext>
            </a:extLst>
          </p:cNvPr>
          <p:cNvSpPr/>
          <p:nvPr/>
        </p:nvSpPr>
        <p:spPr bwMode="gray">
          <a:xfrm>
            <a:off x="10787690" y="326933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red circle to indicate that figure for living with a disability or illness (29%) is significantly lower than average (45%).">
            <a:extLst>
              <a:ext uri="{FF2B5EF4-FFF2-40B4-BE49-F238E27FC236}">
                <a16:creationId xmlns:a16="http://schemas.microsoft.com/office/drawing/2014/main" id="{67FD0667-45F2-4D67-B776-194E34FCDB98}"/>
              </a:ext>
            </a:extLst>
          </p:cNvPr>
          <p:cNvSpPr/>
          <p:nvPr/>
        </p:nvSpPr>
        <p:spPr bwMode="gray">
          <a:xfrm>
            <a:off x="4801672" y="3623092"/>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living with a disability or illness (29%) is significantly lower than no disability or illness (51%).">
            <a:extLst>
              <a:ext uri="{FF2B5EF4-FFF2-40B4-BE49-F238E27FC236}">
                <a16:creationId xmlns:a16="http://schemas.microsoft.com/office/drawing/2014/main" id="{E45FCF0A-6F09-431D-AF82-079AA587D103}"/>
              </a:ext>
            </a:extLst>
          </p:cNvPr>
          <p:cNvSpPr/>
          <p:nvPr/>
        </p:nvSpPr>
        <p:spPr bwMode="gray">
          <a:xfrm>
            <a:off x="4855573" y="368263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living with disability or illness (29%) is significantly higher than average (19%).">
            <a:extLst>
              <a:ext uri="{FF2B5EF4-FFF2-40B4-BE49-F238E27FC236}">
                <a16:creationId xmlns:a16="http://schemas.microsoft.com/office/drawing/2014/main" id="{AD73A365-F21A-4079-95A5-99768D03DB97}"/>
              </a:ext>
            </a:extLst>
          </p:cNvPr>
          <p:cNvSpPr/>
          <p:nvPr/>
        </p:nvSpPr>
        <p:spPr bwMode="gray">
          <a:xfrm>
            <a:off x="10757213" y="3640463"/>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living with disability or illness (29%) is significantly higher than no disability or illness (16%).">
            <a:extLst>
              <a:ext uri="{FF2B5EF4-FFF2-40B4-BE49-F238E27FC236}">
                <a16:creationId xmlns:a16="http://schemas.microsoft.com/office/drawing/2014/main" id="{536727E2-FCA6-4F13-AD8A-9281D91A0ED7}"/>
              </a:ext>
            </a:extLst>
          </p:cNvPr>
          <p:cNvSpPr/>
          <p:nvPr/>
        </p:nvSpPr>
        <p:spPr bwMode="gray">
          <a:xfrm>
            <a:off x="10811113" y="369289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Solid green circle to indicate that figure for no disability or illness (51%) is significantly higher than average (45%).">
            <a:extLst>
              <a:ext uri="{FF2B5EF4-FFF2-40B4-BE49-F238E27FC236}">
                <a16:creationId xmlns:a16="http://schemas.microsoft.com/office/drawing/2014/main" id="{B1DF6370-5EC8-4D3B-9D0B-165E9B2F4A95}"/>
              </a:ext>
            </a:extLst>
          </p:cNvPr>
          <p:cNvSpPr/>
          <p:nvPr/>
        </p:nvSpPr>
        <p:spPr bwMode="gray">
          <a:xfrm>
            <a:off x="4801672" y="3998309"/>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no disability or illness (51%) is significantly higher than living with disability or illness (29%).">
            <a:extLst>
              <a:ext uri="{FF2B5EF4-FFF2-40B4-BE49-F238E27FC236}">
                <a16:creationId xmlns:a16="http://schemas.microsoft.com/office/drawing/2014/main" id="{058A7FD3-3F6F-4E7A-B40D-5C6843E79DB3}"/>
              </a:ext>
            </a:extLst>
          </p:cNvPr>
          <p:cNvSpPr/>
          <p:nvPr/>
        </p:nvSpPr>
        <p:spPr bwMode="gray">
          <a:xfrm>
            <a:off x="4855573" y="403995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Solid red circle to indicate that figure for no disability or illness (16%) is significantly lower than average (19%).">
            <a:extLst>
              <a:ext uri="{FF2B5EF4-FFF2-40B4-BE49-F238E27FC236}">
                <a16:creationId xmlns:a16="http://schemas.microsoft.com/office/drawing/2014/main" id="{22C1FEC2-8CCE-43A7-A5E6-95CFC211FDD6}"/>
              </a:ext>
            </a:extLst>
          </p:cNvPr>
          <p:cNvSpPr/>
          <p:nvPr/>
        </p:nvSpPr>
        <p:spPr bwMode="gray">
          <a:xfrm>
            <a:off x="10757211" y="4019566"/>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no disability or illness (16%) is significantly lower than living with a disability or illness (29%).">
            <a:extLst>
              <a:ext uri="{FF2B5EF4-FFF2-40B4-BE49-F238E27FC236}">
                <a16:creationId xmlns:a16="http://schemas.microsoft.com/office/drawing/2014/main" id="{30E52B2D-99AD-45DB-952A-4D87F8FA8E98}"/>
              </a:ext>
            </a:extLst>
          </p:cNvPr>
          <p:cNvSpPr/>
          <p:nvPr/>
        </p:nvSpPr>
        <p:spPr bwMode="gray">
          <a:xfrm>
            <a:off x="10811112" y="407292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green circle to indicate that figure for Unionist (38%) is significantly higher than average (30%).">
            <a:extLst>
              <a:ext uri="{FF2B5EF4-FFF2-40B4-BE49-F238E27FC236}">
                <a16:creationId xmlns:a16="http://schemas.microsoft.com/office/drawing/2014/main" id="{DDB41146-CDC2-4739-B804-0A5C16FC578E}"/>
              </a:ext>
            </a:extLst>
          </p:cNvPr>
          <p:cNvSpPr/>
          <p:nvPr/>
        </p:nvSpPr>
        <p:spPr bwMode="gray">
          <a:xfrm>
            <a:off x="8816540" y="438166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Solid red circle to indicate that figure for Unionist (9%) is significantly lower than average (19%).">
            <a:extLst>
              <a:ext uri="{FF2B5EF4-FFF2-40B4-BE49-F238E27FC236}">
                <a16:creationId xmlns:a16="http://schemas.microsoft.com/office/drawing/2014/main" id="{FDCA6683-9EC3-4CAD-A56C-AA4B2D97A99C}"/>
              </a:ext>
            </a:extLst>
          </p:cNvPr>
          <p:cNvSpPr/>
          <p:nvPr/>
        </p:nvSpPr>
        <p:spPr bwMode="gray">
          <a:xfrm>
            <a:off x="10757211" y="437270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Unionist (9%) is significantly lower than Nationalist (26%) or neither (22%).">
            <a:extLst>
              <a:ext uri="{FF2B5EF4-FFF2-40B4-BE49-F238E27FC236}">
                <a16:creationId xmlns:a16="http://schemas.microsoft.com/office/drawing/2014/main" id="{1055F766-EF10-4F7C-8338-3DB8C389DE9A}"/>
              </a:ext>
            </a:extLst>
          </p:cNvPr>
          <p:cNvSpPr/>
          <p:nvPr/>
        </p:nvSpPr>
        <p:spPr bwMode="gray">
          <a:xfrm>
            <a:off x="10811112" y="442328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Nationalist (26%) is significantly higher than Unionist (9%).">
            <a:extLst>
              <a:ext uri="{FF2B5EF4-FFF2-40B4-BE49-F238E27FC236}">
                <a16:creationId xmlns:a16="http://schemas.microsoft.com/office/drawing/2014/main" id="{E42A6772-9FF5-4DC5-BB1B-8837E6883C6C}"/>
              </a:ext>
            </a:extLst>
          </p:cNvPr>
          <p:cNvSpPr/>
          <p:nvPr/>
        </p:nvSpPr>
        <p:spPr bwMode="gray">
          <a:xfrm>
            <a:off x="10801389" y="485995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Solid green circle to indicate that figure for Nationalist (26%) is significantly higher than average (19%).">
            <a:extLst>
              <a:ext uri="{FF2B5EF4-FFF2-40B4-BE49-F238E27FC236}">
                <a16:creationId xmlns:a16="http://schemas.microsoft.com/office/drawing/2014/main" id="{DCB52F4C-3063-4966-9499-ECA72BE3EDD1}"/>
              </a:ext>
            </a:extLst>
          </p:cNvPr>
          <p:cNvSpPr/>
          <p:nvPr/>
        </p:nvSpPr>
        <p:spPr bwMode="gray">
          <a:xfrm>
            <a:off x="10745674" y="480605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neither (22%) is significantly higher than Unionist (9%).">
            <a:extLst>
              <a:ext uri="{FF2B5EF4-FFF2-40B4-BE49-F238E27FC236}">
                <a16:creationId xmlns:a16="http://schemas.microsoft.com/office/drawing/2014/main" id="{7389854F-4FAA-4C6A-A588-87E63DF2A7AC}"/>
              </a:ext>
            </a:extLst>
          </p:cNvPr>
          <p:cNvSpPr/>
          <p:nvPr/>
        </p:nvSpPr>
        <p:spPr bwMode="gray">
          <a:xfrm>
            <a:off x="10801388" y="5237898"/>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53</a:t>
            </a:fld>
            <a:r>
              <a:rPr lang="en-GB" dirty="0"/>
              <a:t>  </a:t>
            </a:r>
          </a:p>
        </p:txBody>
      </p:sp>
    </p:spTree>
    <p:extLst>
      <p:ext uri="{BB962C8B-B14F-4D97-AF65-F5344CB8AC3E}">
        <p14:creationId xmlns:p14="http://schemas.microsoft.com/office/powerpoint/2010/main" val="3199257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Line graph showing net agree and net disagree figures over time in relation to the statement about workplaces, 'They rarely support employees with mental ill-health'. Significant differences are indicated  on basis of change over time.&#10;&#10;Link to view data source:&#10;&#10;In 2018/2019, 35% net agree, 29% net disagree.&#10;In 2019, 39% net agree, 29% net disagree.&#10;In 2020/2021, 40% net agree, 33% net disagree.">
            <a:extLst>
              <a:ext uri="{FF2B5EF4-FFF2-40B4-BE49-F238E27FC236}">
                <a16:creationId xmlns:a16="http://schemas.microsoft.com/office/drawing/2014/main" id="{538B6DAB-D83C-4194-B6DF-7EB5DE58CCD0}"/>
              </a:ext>
            </a:extLst>
          </p:cNvPr>
          <p:cNvGraphicFramePr/>
          <p:nvPr>
            <p:extLst>
              <p:ext uri="{D42A27DB-BD31-4B8C-83A1-F6EECF244321}">
                <p14:modId xmlns:p14="http://schemas.microsoft.com/office/powerpoint/2010/main" val="1362878022"/>
              </p:ext>
            </p:extLst>
          </p:nvPr>
        </p:nvGraphicFramePr>
        <p:xfrm>
          <a:off x="1018959" y="2549646"/>
          <a:ext cx="9710001" cy="336465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(6)</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rarely support employees with mental ill-health” (trend)</a:t>
            </a:r>
            <a:endParaRPr lang="en-GB" dirty="0">
              <a:solidFill>
                <a:schemeClr val="accent1"/>
              </a:solidFill>
              <a:highlight>
                <a:srgbClr val="FFFF00"/>
              </a:highlight>
            </a:endParaRPr>
          </a:p>
        </p:txBody>
      </p:sp>
      <p:grpSp>
        <p:nvGrpSpPr>
          <p:cNvPr id="14" name="Group 13" descr="Key, the green triangle indicates a significant increase, the red triangle indicates a significant decrease.">
            <a:extLst>
              <a:ext uri="{FF2B5EF4-FFF2-40B4-BE49-F238E27FC236}">
                <a16:creationId xmlns:a16="http://schemas.microsoft.com/office/drawing/2014/main" id="{C714556F-844C-4F96-A5AF-2B43FCFD1AC8}"/>
              </a:ext>
            </a:extLst>
          </p:cNvPr>
          <p:cNvGrpSpPr/>
          <p:nvPr/>
        </p:nvGrpSpPr>
        <p:grpSpPr>
          <a:xfrm>
            <a:off x="9845230" y="3569043"/>
            <a:ext cx="1930403" cy="552654"/>
            <a:chOff x="7176001" y="492990"/>
            <a:chExt cx="1930403" cy="552654"/>
          </a:xfrm>
        </p:grpSpPr>
        <p:sp>
          <p:nvSpPr>
            <p:cNvPr id="16" name="Isosceles Triangle 15">
              <a:extLst>
                <a:ext uri="{FF2B5EF4-FFF2-40B4-BE49-F238E27FC236}">
                  <a16:creationId xmlns:a16="http://schemas.microsoft.com/office/drawing/2014/main" id="{21D837E5-D3C8-4CE6-86CC-62968820B532}"/>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7" name="Text Placeholder 9">
              <a:extLst>
                <a:ext uri="{FF2B5EF4-FFF2-40B4-BE49-F238E27FC236}">
                  <a16:creationId xmlns:a16="http://schemas.microsoft.com/office/drawing/2014/main" id="{D01A8A99-FB8D-4438-89C8-59158F724121}"/>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5" name="Isosceles Triangle 14">
              <a:extLst>
                <a:ext uri="{FF2B5EF4-FFF2-40B4-BE49-F238E27FC236}">
                  <a16:creationId xmlns:a16="http://schemas.microsoft.com/office/drawing/2014/main" id="{1B3E99F8-FE32-4069-8153-F7202890855A}"/>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8" name="Text Placeholder 9">
              <a:extLst>
                <a:ext uri="{FF2B5EF4-FFF2-40B4-BE49-F238E27FC236}">
                  <a16:creationId xmlns:a16="http://schemas.microsoft.com/office/drawing/2014/main" id="{B7DC4055-2E9D-4CC6-8E7F-419CCD698B79}"/>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54</a:t>
            </a:fld>
            <a:r>
              <a:rPr lang="en-GB" dirty="0"/>
              <a:t>  </a:t>
            </a:r>
          </a:p>
        </p:txBody>
      </p:sp>
    </p:spTree>
    <p:extLst>
      <p:ext uri="{BB962C8B-B14F-4D97-AF65-F5344CB8AC3E}">
        <p14:creationId xmlns:p14="http://schemas.microsoft.com/office/powerpoint/2010/main" val="3856588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(7)</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669361"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“They rarely support employees with mental ill-health” (by age)</a:t>
            </a:r>
            <a:endParaRPr lang="en-GB" dirty="0">
              <a:solidFill>
                <a:schemeClr val="accent1"/>
              </a:solidFill>
              <a:highlight>
                <a:srgbClr val="FFFF00"/>
              </a:highlight>
            </a:endParaRPr>
          </a:p>
        </p:txBody>
      </p:sp>
      <p:grpSp>
        <p:nvGrpSpPr>
          <p:cNvPr id="19" name="Group 18" descr="Key to explain the indicators of statistically significant differences presented in the bar chart.">
            <a:extLst>
              <a:ext uri="{FF2B5EF4-FFF2-40B4-BE49-F238E27FC236}">
                <a16:creationId xmlns:a16="http://schemas.microsoft.com/office/drawing/2014/main" id="{61BB6EF1-D70D-4FC7-9B1E-969E045B199E}"/>
              </a:ext>
            </a:extLst>
          </p:cNvPr>
          <p:cNvGrpSpPr/>
          <p:nvPr/>
        </p:nvGrpSpPr>
        <p:grpSpPr>
          <a:xfrm>
            <a:off x="10063347" y="205140"/>
            <a:ext cx="1875671" cy="1923311"/>
            <a:chOff x="10231121" y="95222"/>
            <a:chExt cx="1875671" cy="1923311"/>
          </a:xfrm>
        </p:grpSpPr>
        <p:sp>
          <p:nvSpPr>
            <p:cNvPr id="20" name="Rectangle 19">
              <a:extLst>
                <a:ext uri="{FF2B5EF4-FFF2-40B4-BE49-F238E27FC236}">
                  <a16:creationId xmlns:a16="http://schemas.microsoft.com/office/drawing/2014/main" id="{804ACF38-318B-4838-8B5D-D4C47C485F54}"/>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4" name="TextBox 23">
              <a:extLst>
                <a:ext uri="{FF2B5EF4-FFF2-40B4-BE49-F238E27FC236}">
                  <a16:creationId xmlns:a16="http://schemas.microsoft.com/office/drawing/2014/main" id="{4048C947-93F1-4FC2-86CB-6D470A1B6A7A}"/>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5" name="Oval 24" descr="Solid red circle to indicate that figure for Armagh (29%) is significantly lower than average (29%).">
              <a:extLst>
                <a:ext uri="{FF2B5EF4-FFF2-40B4-BE49-F238E27FC236}">
                  <a16:creationId xmlns:a16="http://schemas.microsoft.com/office/drawing/2014/main" id="{819DD161-53FB-4E69-A6F7-ED76525CB27B}"/>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Armagh (29%) is significantly lower than Belfast and Greater Belfast (53% respectively) and Tyrone/Fermanagh (65%).">
              <a:extLst>
                <a:ext uri="{FF2B5EF4-FFF2-40B4-BE49-F238E27FC236}">
                  <a16:creationId xmlns:a16="http://schemas.microsoft.com/office/drawing/2014/main" id="{30B20841-C2C5-41D3-85AB-210E6864CC84}"/>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Greater Belfast (53%) is significantly higher than the average (45%).">
              <a:extLst>
                <a:ext uri="{FF2B5EF4-FFF2-40B4-BE49-F238E27FC236}">
                  <a16:creationId xmlns:a16="http://schemas.microsoft.com/office/drawing/2014/main" id="{867D0930-662B-4388-83BF-0EB71F3592EF}"/>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Greater Belfast (53%) is significantly higher than Armagh (29%).">
              <a:extLst>
                <a:ext uri="{FF2B5EF4-FFF2-40B4-BE49-F238E27FC236}">
                  <a16:creationId xmlns:a16="http://schemas.microsoft.com/office/drawing/2014/main" id="{0D97A35D-38FD-413F-8FF9-72583B4AADF6}"/>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Text Placeholder 2">
              <a:extLst>
                <a:ext uri="{FF2B5EF4-FFF2-40B4-BE49-F238E27FC236}">
                  <a16:creationId xmlns:a16="http://schemas.microsoft.com/office/drawing/2014/main" id="{19C12048-091C-4173-B6AF-1B167C0E8863}"/>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0" name="Text Placeholder 2">
              <a:extLst>
                <a:ext uri="{FF2B5EF4-FFF2-40B4-BE49-F238E27FC236}">
                  <a16:creationId xmlns:a16="http://schemas.microsoft.com/office/drawing/2014/main" id="{1D6C84B5-3640-492B-B6C2-AF9433870AF3}"/>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1" name="Text Placeholder 2">
              <a:extLst>
                <a:ext uri="{FF2B5EF4-FFF2-40B4-BE49-F238E27FC236}">
                  <a16:creationId xmlns:a16="http://schemas.microsoft.com/office/drawing/2014/main" id="{F6E4C8CA-1C9C-46B1-B2CF-1297E329A17D}"/>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2" name="Text Placeholder 2">
              <a:extLst>
                <a:ext uri="{FF2B5EF4-FFF2-40B4-BE49-F238E27FC236}">
                  <a16:creationId xmlns:a16="http://schemas.microsoft.com/office/drawing/2014/main" id="{288A9A4C-301E-4C17-848C-CB5FE2EE82A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5" name="Rectangle 14">
            <a:extLst>
              <a:ext uri="{FF2B5EF4-FFF2-40B4-BE49-F238E27FC236}">
                <a16:creationId xmlns:a16="http://schemas.microsoft.com/office/drawing/2014/main" id="{A08D8DFD-B1AE-4FEC-BF65-D9E60D6C0275}"/>
              </a:ext>
            </a:extLst>
          </p:cNvPr>
          <p:cNvSpPr/>
          <p:nvPr/>
        </p:nvSpPr>
        <p:spPr>
          <a:xfrm>
            <a:off x="437230" y="2544507"/>
            <a:ext cx="10804511" cy="5156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23" name="Rectangle 22">
            <a:extLst>
              <a:ext uri="{FF2B5EF4-FFF2-40B4-BE49-F238E27FC236}">
                <a16:creationId xmlns:a16="http://schemas.microsoft.com/office/drawing/2014/main" id="{BCADD26B-407C-4975-9E11-C79AA8120151}"/>
              </a:ext>
            </a:extLst>
          </p:cNvPr>
          <p:cNvSpPr/>
          <p:nvPr/>
        </p:nvSpPr>
        <p:spPr>
          <a:xfrm>
            <a:off x="437230" y="3227294"/>
            <a:ext cx="1195429" cy="232905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graphicFrame>
        <p:nvGraphicFramePr>
          <p:cNvPr id="13" name="Chart 12" descr="Stacked bar chart showing percentage response to statement about workplaces, 'They rarely support employees with mental ill-health'. Significant differences are highlighted on the basis of age.&#10;&#10;Link to view data source:&#10;&#10;Overall (base 500), 40% net agree, 22% neither agree nor disagree, 6% don't know, 33% net disagree.&#10;Age, 16-29 (base 125), 48% net agree, 21% neither agree nor disagree, 31% net disagree.&#10;Age, 30-44 (base 129), 35% net agree, 25% neither agree nor disagree, 3% don't know, 37% net disagree.&#10;Age, 45-59 (base 120), 39% net agree, 22% neither agree nor disagree, 7% don't know, 33% net disagree.&#10;Age, 60+ (base 124), 36% net agree, 22% neither agree nor disagree, 13% don't know, 29% net disagree.">
            <a:extLst>
              <a:ext uri="{FF2B5EF4-FFF2-40B4-BE49-F238E27FC236}">
                <a16:creationId xmlns:a16="http://schemas.microsoft.com/office/drawing/2014/main" id="{D7D28C8E-DF90-40C4-9B0B-27ECBE6A5D6F}"/>
              </a:ext>
            </a:extLst>
          </p:cNvPr>
          <p:cNvGraphicFramePr/>
          <p:nvPr>
            <p:extLst>
              <p:ext uri="{D42A27DB-BD31-4B8C-83A1-F6EECF244321}">
                <p14:modId xmlns:p14="http://schemas.microsoft.com/office/powerpoint/2010/main" val="1950903382"/>
              </p:ext>
            </p:extLst>
          </p:nvPr>
        </p:nvGraphicFramePr>
        <p:xfrm>
          <a:off x="1686560" y="2346960"/>
          <a:ext cx="9448800" cy="3718559"/>
        </p:xfrm>
        <a:graphic>
          <a:graphicData uri="http://schemas.openxmlformats.org/drawingml/2006/chart">
            <c:chart xmlns:c="http://schemas.openxmlformats.org/drawingml/2006/chart" xmlns:r="http://schemas.openxmlformats.org/officeDocument/2006/relationships" r:id="rId2"/>
          </a:graphicData>
        </a:graphic>
      </p:graphicFrame>
      <p:sp>
        <p:nvSpPr>
          <p:cNvPr id="21" name="Oval 20" descr="Dashed green circle to indicate that figure for 16-29 (48%) is significantly higher than 30-44 (35%).">
            <a:extLst>
              <a:ext uri="{FF2B5EF4-FFF2-40B4-BE49-F238E27FC236}">
                <a16:creationId xmlns:a16="http://schemas.microsoft.com/office/drawing/2014/main" id="{0CD614F9-1A9E-4841-B433-343484CF5134}"/>
              </a:ext>
            </a:extLst>
          </p:cNvPr>
          <p:cNvSpPr/>
          <p:nvPr/>
        </p:nvSpPr>
        <p:spPr bwMode="gray">
          <a:xfrm>
            <a:off x="3653266" y="327362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30-44 (35%) is significantly lower than 16-29 (48%).">
            <a:extLst>
              <a:ext uri="{FF2B5EF4-FFF2-40B4-BE49-F238E27FC236}">
                <a16:creationId xmlns:a16="http://schemas.microsoft.com/office/drawing/2014/main" id="{E9424FE5-FA0F-4F0A-9817-0B857B89C604}"/>
              </a:ext>
            </a:extLst>
          </p:cNvPr>
          <p:cNvSpPr/>
          <p:nvPr/>
        </p:nvSpPr>
        <p:spPr bwMode="gray">
          <a:xfrm>
            <a:off x="3632945" y="387206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30-44 (3%) is significantly lower than 60+ (13%).">
            <a:extLst>
              <a:ext uri="{FF2B5EF4-FFF2-40B4-BE49-F238E27FC236}">
                <a16:creationId xmlns:a16="http://schemas.microsoft.com/office/drawing/2014/main" id="{28E2137C-ECEB-4AE5-AD64-6BF0A067BCC2}"/>
              </a:ext>
            </a:extLst>
          </p:cNvPr>
          <p:cNvSpPr/>
          <p:nvPr/>
        </p:nvSpPr>
        <p:spPr bwMode="gray">
          <a:xfrm>
            <a:off x="8072686" y="387206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green circle to indicate that figure for 60+ (13%) is significantly higher than average (6%).">
            <a:extLst>
              <a:ext uri="{FF2B5EF4-FFF2-40B4-BE49-F238E27FC236}">
                <a16:creationId xmlns:a16="http://schemas.microsoft.com/office/drawing/2014/main" id="{7584347B-CE56-4D24-82F2-16F69F281529}"/>
              </a:ext>
            </a:extLst>
          </p:cNvPr>
          <p:cNvSpPr/>
          <p:nvPr/>
        </p:nvSpPr>
        <p:spPr bwMode="gray">
          <a:xfrm>
            <a:off x="8253023" y="505299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60+ (13%) is significantly higher than 30-44 (3%).">
            <a:extLst>
              <a:ext uri="{FF2B5EF4-FFF2-40B4-BE49-F238E27FC236}">
                <a16:creationId xmlns:a16="http://schemas.microsoft.com/office/drawing/2014/main" id="{A919CB08-4D4F-45DF-AB7A-5914EC834B59}"/>
              </a:ext>
            </a:extLst>
          </p:cNvPr>
          <p:cNvSpPr/>
          <p:nvPr/>
        </p:nvSpPr>
        <p:spPr bwMode="gray">
          <a:xfrm>
            <a:off x="8306923" y="510542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55</a:t>
            </a:fld>
            <a:r>
              <a:rPr lang="en-GB" dirty="0"/>
              <a:t>  </a:t>
            </a:r>
          </a:p>
        </p:txBody>
      </p:sp>
      <p:sp>
        <p:nvSpPr>
          <p:cNvPr id="18" name="Oval 17" descr="Solid green circle to indicate that figure for 16-29 (48%) is significantly higher than average (40%).">
            <a:extLst>
              <a:ext uri="{FF2B5EF4-FFF2-40B4-BE49-F238E27FC236}">
                <a16:creationId xmlns:a16="http://schemas.microsoft.com/office/drawing/2014/main" id="{1BCC8BA3-D054-4FB6-8848-5304F4C00345}"/>
              </a:ext>
            </a:extLst>
          </p:cNvPr>
          <p:cNvSpPr/>
          <p:nvPr/>
        </p:nvSpPr>
        <p:spPr bwMode="gray">
          <a:xfrm>
            <a:off x="3605817" y="321297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Tree>
    <p:extLst>
      <p:ext uri="{BB962C8B-B14F-4D97-AF65-F5344CB8AC3E}">
        <p14:creationId xmlns:p14="http://schemas.microsoft.com/office/powerpoint/2010/main" val="353485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(8)</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“Employers should employ people according to a job being seen as a man’s or a woman’s job” (trend)</a:t>
            </a:r>
            <a:endParaRPr lang="en-GB" dirty="0">
              <a:solidFill>
                <a:schemeClr val="accent1"/>
              </a:solidFill>
              <a:highlight>
                <a:srgbClr val="FFFF00"/>
              </a:highlight>
            </a:endParaRPr>
          </a:p>
        </p:txBody>
      </p:sp>
      <p:graphicFrame>
        <p:nvGraphicFramePr>
          <p:cNvPr id="13" name="Chart 12" descr="Stacked bar chart showing extent of agreement or disagreement over time on statement, 'employers should employ people according to a job being seen as a man's or a woman's job'. Significant differences are highlighted on the basis of change over time.&#10;&#10;Link to view data source:&#10;&#10;2020-2021, 12% net agree, 9% neither agree nor disagree, 1% don't know, 78% net disagree.&#10;2019, 21% net agree, 11% neither agree nor disagree, 2% don't know, 67% net disagree.">
            <a:extLst>
              <a:ext uri="{FF2B5EF4-FFF2-40B4-BE49-F238E27FC236}">
                <a16:creationId xmlns:a16="http://schemas.microsoft.com/office/drawing/2014/main" id="{3D62EB50-F090-429F-B8DD-CC783EE8276D}"/>
              </a:ext>
            </a:extLst>
          </p:cNvPr>
          <p:cNvGraphicFramePr/>
          <p:nvPr>
            <p:extLst>
              <p:ext uri="{D42A27DB-BD31-4B8C-83A1-F6EECF244321}">
                <p14:modId xmlns:p14="http://schemas.microsoft.com/office/powerpoint/2010/main" val="1405567228"/>
              </p:ext>
            </p:extLst>
          </p:nvPr>
        </p:nvGraphicFramePr>
        <p:xfrm>
          <a:off x="338973"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sp>
        <p:nvSpPr>
          <p:cNvPr id="16" name="Isosceles Triangle 15" descr="Solid red triangle to indicate that figure in 2020-21 wave (12%) is significantly lower than in 2019 wave (21%).">
            <a:extLst>
              <a:ext uri="{FF2B5EF4-FFF2-40B4-BE49-F238E27FC236}">
                <a16:creationId xmlns:a16="http://schemas.microsoft.com/office/drawing/2014/main" id="{CABFB36F-95A1-41EC-9BF0-20E8602ABCDA}"/>
              </a:ext>
            </a:extLst>
          </p:cNvPr>
          <p:cNvSpPr/>
          <p:nvPr/>
        </p:nvSpPr>
        <p:spPr bwMode="gray">
          <a:xfrm rot="10800000">
            <a:off x="2366736" y="2792944"/>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4" name="Isosceles Triangle 13" descr="Solid green triangle to indicate that figure in 2020-21 wave (78%) is significantly higher than in 2019 wave (67%).">
            <a:extLst>
              <a:ext uri="{FF2B5EF4-FFF2-40B4-BE49-F238E27FC236}">
                <a16:creationId xmlns:a16="http://schemas.microsoft.com/office/drawing/2014/main" id="{C9FFCFE8-A8A0-479D-B67F-198A4C670432}"/>
              </a:ext>
            </a:extLst>
          </p:cNvPr>
          <p:cNvSpPr/>
          <p:nvPr/>
        </p:nvSpPr>
        <p:spPr bwMode="gray">
          <a:xfrm flipH="1">
            <a:off x="9458700" y="279294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7" name="Group 6" descr="Key, the green triangle indicates a significant increase, the red triangle indicates a significant decrease.">
            <a:extLst>
              <a:ext uri="{FF2B5EF4-FFF2-40B4-BE49-F238E27FC236}">
                <a16:creationId xmlns:a16="http://schemas.microsoft.com/office/drawing/2014/main" id="{3565587D-A8F0-4A2B-BEF3-3438A0079A01}"/>
              </a:ext>
            </a:extLst>
          </p:cNvPr>
          <p:cNvGrpSpPr/>
          <p:nvPr/>
        </p:nvGrpSpPr>
        <p:grpSpPr>
          <a:xfrm>
            <a:off x="10007790" y="3680060"/>
            <a:ext cx="1930403" cy="552654"/>
            <a:chOff x="7176001" y="492990"/>
            <a:chExt cx="1930403" cy="552654"/>
          </a:xfrm>
        </p:grpSpPr>
        <p:sp>
          <p:nvSpPr>
            <p:cNvPr id="10" name="Isosceles Triangle 9">
              <a:extLst>
                <a:ext uri="{FF2B5EF4-FFF2-40B4-BE49-F238E27FC236}">
                  <a16:creationId xmlns:a16="http://schemas.microsoft.com/office/drawing/2014/main" id="{60BC1A25-9DE6-455A-B77D-5BA951B7743D}"/>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Text Placeholder 9">
              <a:extLst>
                <a:ext uri="{FF2B5EF4-FFF2-40B4-BE49-F238E27FC236}">
                  <a16:creationId xmlns:a16="http://schemas.microsoft.com/office/drawing/2014/main" id="{22A5F9E0-9474-4456-8A03-B64FA1FC485C}"/>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9" name="Isosceles Triangle 8">
              <a:extLst>
                <a:ext uri="{FF2B5EF4-FFF2-40B4-BE49-F238E27FC236}">
                  <a16:creationId xmlns:a16="http://schemas.microsoft.com/office/drawing/2014/main" id="{C6C7C176-5EB0-48B6-A372-0A183BFE8E64}"/>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45218539-0505-4185-AA07-BE914DE5DC83}"/>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56</a:t>
            </a:fld>
            <a:r>
              <a:rPr lang="en-GB" dirty="0"/>
              <a:t>  </a:t>
            </a:r>
          </a:p>
        </p:txBody>
      </p:sp>
    </p:spTree>
    <p:extLst>
      <p:ext uri="{BB962C8B-B14F-4D97-AF65-F5344CB8AC3E}">
        <p14:creationId xmlns:p14="http://schemas.microsoft.com/office/powerpoint/2010/main" val="909794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(9a)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738664"/>
          </a:xfrm>
        </p:spPr>
        <p:txBody>
          <a:bodyPr/>
          <a:lstStyle/>
          <a:p>
            <a:r>
              <a:rPr lang="en-GB" sz="1600" dirty="0" smtClean="0"/>
              <a:t>To </a:t>
            </a:r>
            <a:r>
              <a:rPr lang="en-GB" sz="1600" dirty="0"/>
              <a:t>what extent do you agree or disagree with the following statements about </a:t>
            </a:r>
            <a:r>
              <a:rPr lang="en-GB" sz="1600" u="sng" dirty="0"/>
              <a:t>workplaces</a:t>
            </a:r>
            <a:r>
              <a:rPr lang="en-GB" sz="1600" dirty="0"/>
              <a:t> in Northern Ireland? </a:t>
            </a:r>
            <a:r>
              <a:rPr lang="en-GB" sz="1600" dirty="0">
                <a:solidFill>
                  <a:schemeClr val="accent1"/>
                </a:solidFill>
              </a:rPr>
              <a:t>“Employers should employ people according to a job being seen as a man’s or a woman’s job” (by region, age and community background)</a:t>
            </a:r>
            <a:endParaRPr lang="en-GB" sz="1600" dirty="0">
              <a:solidFill>
                <a:schemeClr val="accent1"/>
              </a:solidFill>
              <a:highlight>
                <a:srgbClr val="FFFF00"/>
              </a:highlight>
            </a:endParaRPr>
          </a:p>
        </p:txBody>
      </p:sp>
      <p:grpSp>
        <p:nvGrpSpPr>
          <p:cNvPr id="36" name="Group 35" descr="Key to explain the indicators of statistically significant differences presented in the bar chart.">
            <a:extLst>
              <a:ext uri="{FF2B5EF4-FFF2-40B4-BE49-F238E27FC236}">
                <a16:creationId xmlns:a16="http://schemas.microsoft.com/office/drawing/2014/main" id="{D1719F62-846B-4387-B643-790C51FCB60B}"/>
              </a:ext>
            </a:extLst>
          </p:cNvPr>
          <p:cNvGrpSpPr/>
          <p:nvPr/>
        </p:nvGrpSpPr>
        <p:grpSpPr>
          <a:xfrm>
            <a:off x="10063347" y="205140"/>
            <a:ext cx="1875671" cy="1923311"/>
            <a:chOff x="10231121" y="95222"/>
            <a:chExt cx="1875671" cy="1923311"/>
          </a:xfrm>
        </p:grpSpPr>
        <p:sp>
          <p:nvSpPr>
            <p:cNvPr id="37" name="Rectangle 36">
              <a:extLst>
                <a:ext uri="{FF2B5EF4-FFF2-40B4-BE49-F238E27FC236}">
                  <a16:creationId xmlns:a16="http://schemas.microsoft.com/office/drawing/2014/main" id="{FF21F509-51EB-441A-BD74-9CB668ACA36D}"/>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8" name="TextBox 37">
              <a:extLst>
                <a:ext uri="{FF2B5EF4-FFF2-40B4-BE49-F238E27FC236}">
                  <a16:creationId xmlns:a16="http://schemas.microsoft.com/office/drawing/2014/main" id="{748E631B-1018-4034-833B-FE263850B2D6}"/>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9" name="Oval 38" descr="Solid red circle to indicate that figure for Armagh (29%) is significantly lower than average (29%).">
              <a:extLst>
                <a:ext uri="{FF2B5EF4-FFF2-40B4-BE49-F238E27FC236}">
                  <a16:creationId xmlns:a16="http://schemas.microsoft.com/office/drawing/2014/main" id="{0719519A-243E-472B-AFD7-93FFB2A94F36}"/>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red circle to indicate that figure for Armagh (29%) is significantly lower than Belfast and Greater Belfast (53% respectively) and Tyrone/Fermanagh (65%).">
              <a:extLst>
                <a:ext uri="{FF2B5EF4-FFF2-40B4-BE49-F238E27FC236}">
                  <a16:creationId xmlns:a16="http://schemas.microsoft.com/office/drawing/2014/main" id="{044F1BF5-E53E-4272-810C-9B95A26FAA2F}"/>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Oval 40" descr="Solid green circle to indicate that figure for Greater Belfast (53%) is significantly higher than the average (45%).">
              <a:extLst>
                <a:ext uri="{FF2B5EF4-FFF2-40B4-BE49-F238E27FC236}">
                  <a16:creationId xmlns:a16="http://schemas.microsoft.com/office/drawing/2014/main" id="{6D470ACC-CD54-470E-9215-0A77B002E81C}"/>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Oval 41" descr="Dashed green circle to indicate that figure for Greater Belfast (53%) is significantly higher than Armagh (29%).">
              <a:extLst>
                <a:ext uri="{FF2B5EF4-FFF2-40B4-BE49-F238E27FC236}">
                  <a16:creationId xmlns:a16="http://schemas.microsoft.com/office/drawing/2014/main" id="{AB1E445F-16C6-49AA-9150-3624EC605EBC}"/>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Text Placeholder 2">
              <a:extLst>
                <a:ext uri="{FF2B5EF4-FFF2-40B4-BE49-F238E27FC236}">
                  <a16:creationId xmlns:a16="http://schemas.microsoft.com/office/drawing/2014/main" id="{75D3513F-95F2-40A3-B9D1-FB07EDB7D0CB}"/>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4" name="Text Placeholder 2">
              <a:extLst>
                <a:ext uri="{FF2B5EF4-FFF2-40B4-BE49-F238E27FC236}">
                  <a16:creationId xmlns:a16="http://schemas.microsoft.com/office/drawing/2014/main" id="{3F257B74-A6A0-4914-958C-8A5A542DF208}"/>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5" name="Text Placeholder 2">
              <a:extLst>
                <a:ext uri="{FF2B5EF4-FFF2-40B4-BE49-F238E27FC236}">
                  <a16:creationId xmlns:a16="http://schemas.microsoft.com/office/drawing/2014/main" id="{256E52BB-CAB6-4B58-9FA0-7A15412F1E62}"/>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6" name="Text Placeholder 2">
              <a:extLst>
                <a:ext uri="{FF2B5EF4-FFF2-40B4-BE49-F238E27FC236}">
                  <a16:creationId xmlns:a16="http://schemas.microsoft.com/office/drawing/2014/main" id="{A2BEEFAB-9B8E-49A8-90A4-FC3D187A89D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5" name="Rectangle 34">
            <a:extLst>
              <a:ext uri="{FF2B5EF4-FFF2-40B4-BE49-F238E27FC236}">
                <a16:creationId xmlns:a16="http://schemas.microsoft.com/office/drawing/2014/main" id="{2F91590D-D5E5-4599-9C9C-0618628FA56A}"/>
              </a:ext>
            </a:extLst>
          </p:cNvPr>
          <p:cNvSpPr/>
          <p:nvPr/>
        </p:nvSpPr>
        <p:spPr>
          <a:xfrm>
            <a:off x="437231" y="2177341"/>
            <a:ext cx="10616252" cy="29722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37230" y="2529501"/>
            <a:ext cx="1185761" cy="15388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0" name="Rectangle 9">
            <a:extLst>
              <a:ext uri="{FF2B5EF4-FFF2-40B4-BE49-F238E27FC236}">
                <a16:creationId xmlns:a16="http://schemas.microsoft.com/office/drawing/2014/main" id="{80C74787-8B42-4BF3-9176-3C4694511DBF}"/>
              </a:ext>
            </a:extLst>
          </p:cNvPr>
          <p:cNvSpPr/>
          <p:nvPr/>
        </p:nvSpPr>
        <p:spPr>
          <a:xfrm>
            <a:off x="437230" y="4151623"/>
            <a:ext cx="1185761" cy="82155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11" name="Rectangle 10">
            <a:extLst>
              <a:ext uri="{FF2B5EF4-FFF2-40B4-BE49-F238E27FC236}">
                <a16:creationId xmlns:a16="http://schemas.microsoft.com/office/drawing/2014/main" id="{B56D38AD-2A76-4FEA-B74F-ED34C4714532}"/>
              </a:ext>
            </a:extLst>
          </p:cNvPr>
          <p:cNvSpPr/>
          <p:nvPr/>
        </p:nvSpPr>
        <p:spPr>
          <a:xfrm>
            <a:off x="449999" y="5065400"/>
            <a:ext cx="1185761" cy="5607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graphicFrame>
        <p:nvGraphicFramePr>
          <p:cNvPr id="13" name="Chart 12" descr="Stacked bar chart showing percentage response to statement about workplaces, 'employers should employ people according to a job being seen as a man's or a woman's job'. Significant differences are highlighted on the basis of region, age and community background.&#10;&#10;Link to view data source:&#10;&#10;Overall (base 500), 12% net agree, 9% neither agree nor disagree, 1% don't know, 78% net disagree.&#10;Region, Antrim (base 54), 6% net agree, 19% neither agree nor disagree, 76% net disagree.&#10;Region, Armagh (base 40), 15% net agree, 15% neither agree nor disagree, 70% net disagree.&#10;Region, Belfast (base 81), 11% net agree, 5% neither agree nor disagree, 3% don't know, 82% net disagree.&#10;Region, Derry/Londonderry (base 64), 13% net agree, 2% neither agree nor disagree, 2% don't know, 84% net disagree.&#10;Region, Down (base 78), 17% net agree, 8% neither agree nor disagree, 76% net disagree.&#10;Region, Greater Belfast (base 116), 10% net agree, 8% neither agree nor disagree, 1% don't know, 81% net disagree.&#10;Region, Tyrone/Fermanagh (base 65), 17% net agree, 12% neither agree nor disagree, 5% don't know, 66% net disagree.&#10;Age, 16-29 (base 123), 6% net agree, 9% neither agree nor disagree, 85% net disagree.&#10;Age, 30-44 (base 129), 12% net agree, 4% neither agree nor disagree, 84% net disagree.&#10;Age, 45-59 (base 119), 13% net agree, 12% neither agree nor disagree, 1% don't know, 66% net disagree.&#10;Age, 60+ (base 125), 19% net agree, 11% neither agree nor disagree, 3% don't know, 66% net disagree.&#10;Community background, Catholic (base 217), 10% net agree, 21% neither agree nor disagree, 1% don't know, 83%.&#10;Community background, Protestant (base 234), 14% net agree, 10% neither agree nor disagree, 1% don't know, 75% net disagree.">
            <a:extLst>
              <a:ext uri="{FF2B5EF4-FFF2-40B4-BE49-F238E27FC236}">
                <a16:creationId xmlns:a16="http://schemas.microsoft.com/office/drawing/2014/main" id="{36F66082-4A79-4D83-A54D-33935ABF0B13}"/>
              </a:ext>
            </a:extLst>
          </p:cNvPr>
          <p:cNvGraphicFramePr/>
          <p:nvPr>
            <p:extLst>
              <p:ext uri="{D42A27DB-BD31-4B8C-83A1-F6EECF244321}">
                <p14:modId xmlns:p14="http://schemas.microsoft.com/office/powerpoint/2010/main" val="1146485662"/>
              </p:ext>
            </p:extLst>
          </p:nvPr>
        </p:nvGraphicFramePr>
        <p:xfrm>
          <a:off x="1503680" y="2086544"/>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6" name="Oval 25" descr="Solid green circle to indicate that figure for Antrim (19%) is significantly higher than average (9%).">
            <a:extLst>
              <a:ext uri="{FF2B5EF4-FFF2-40B4-BE49-F238E27FC236}">
                <a16:creationId xmlns:a16="http://schemas.microsoft.com/office/drawing/2014/main" id="{56E09C10-45E0-4D66-9293-667230AE42D4}"/>
              </a:ext>
            </a:extLst>
          </p:cNvPr>
          <p:cNvSpPr/>
          <p:nvPr/>
        </p:nvSpPr>
        <p:spPr bwMode="gray">
          <a:xfrm>
            <a:off x="4646699" y="2434167"/>
            <a:ext cx="349379" cy="34937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Derry/Londonderry (84%) is significantly higher than Tyrone/Fermanagh (66%).">
            <a:extLst>
              <a:ext uri="{FF2B5EF4-FFF2-40B4-BE49-F238E27FC236}">
                <a16:creationId xmlns:a16="http://schemas.microsoft.com/office/drawing/2014/main" id="{1000265B-E441-49C7-B47A-8BADFFAC6871}"/>
              </a:ext>
            </a:extLst>
          </p:cNvPr>
          <p:cNvSpPr/>
          <p:nvPr/>
        </p:nvSpPr>
        <p:spPr bwMode="gray">
          <a:xfrm>
            <a:off x="10618072" y="311669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red circle to indicate that figure for Tyrone/Fermanagh (66%) is significantly lower than average (78%).">
            <a:extLst>
              <a:ext uri="{FF2B5EF4-FFF2-40B4-BE49-F238E27FC236}">
                <a16:creationId xmlns:a16="http://schemas.microsoft.com/office/drawing/2014/main" id="{2B60527A-8068-46D0-9771-981C0156E85B}"/>
              </a:ext>
            </a:extLst>
          </p:cNvPr>
          <p:cNvSpPr/>
          <p:nvPr/>
        </p:nvSpPr>
        <p:spPr bwMode="gray">
          <a:xfrm>
            <a:off x="10606967" y="3832359"/>
            <a:ext cx="334583" cy="34937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Tyrone/Fermanagh (66%) is significantly lower than Derry/Londonderry (84%).">
            <a:extLst>
              <a:ext uri="{FF2B5EF4-FFF2-40B4-BE49-F238E27FC236}">
                <a16:creationId xmlns:a16="http://schemas.microsoft.com/office/drawing/2014/main" id="{BE9E36DB-3CD1-4163-9027-78106B817484}"/>
              </a:ext>
            </a:extLst>
          </p:cNvPr>
          <p:cNvSpPr/>
          <p:nvPr/>
        </p:nvSpPr>
        <p:spPr bwMode="gray">
          <a:xfrm>
            <a:off x="10642068" y="3903347"/>
            <a:ext cx="267543" cy="235488"/>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red circle to indicate that figure for 16-29 (6%) is significantly lower than average (12%).">
            <a:extLst>
              <a:ext uri="{FF2B5EF4-FFF2-40B4-BE49-F238E27FC236}">
                <a16:creationId xmlns:a16="http://schemas.microsoft.com/office/drawing/2014/main" id="{11C1E6FC-720D-4FCC-8F27-6D563CC1AFC8}"/>
              </a:ext>
            </a:extLst>
          </p:cNvPr>
          <p:cNvSpPr/>
          <p:nvPr/>
        </p:nvSpPr>
        <p:spPr bwMode="gray">
          <a:xfrm>
            <a:off x="3653856" y="4074062"/>
            <a:ext cx="349379" cy="34937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red circle to indicate that figure for 16-29 (6%) is significantly lower than 60+ (19%).">
            <a:extLst>
              <a:ext uri="{FF2B5EF4-FFF2-40B4-BE49-F238E27FC236}">
                <a16:creationId xmlns:a16="http://schemas.microsoft.com/office/drawing/2014/main" id="{D41B3ACE-EA2B-4B05-9A11-21E230E927D7}"/>
              </a:ext>
            </a:extLst>
          </p:cNvPr>
          <p:cNvSpPr/>
          <p:nvPr/>
        </p:nvSpPr>
        <p:spPr bwMode="gray">
          <a:xfrm>
            <a:off x="3700551" y="4130407"/>
            <a:ext cx="267543" cy="235488"/>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16-29 (85%) is significantly higher than 60+ (66%).">
            <a:extLst>
              <a:ext uri="{FF2B5EF4-FFF2-40B4-BE49-F238E27FC236}">
                <a16:creationId xmlns:a16="http://schemas.microsoft.com/office/drawing/2014/main" id="{938D9260-BD2F-4EBE-9713-3A7CAAAB520E}"/>
              </a:ext>
            </a:extLst>
          </p:cNvPr>
          <p:cNvSpPr/>
          <p:nvPr/>
        </p:nvSpPr>
        <p:spPr bwMode="gray">
          <a:xfrm>
            <a:off x="10672401" y="4107445"/>
            <a:ext cx="231452" cy="23145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green circle to indicate that figure for 16-29 (85%) is significantly higher than average (78%).">
            <a:extLst>
              <a:ext uri="{FF2B5EF4-FFF2-40B4-BE49-F238E27FC236}">
                <a16:creationId xmlns:a16="http://schemas.microsoft.com/office/drawing/2014/main" id="{D298B5DE-E32C-4E6E-8A41-F88AA8B2F480}"/>
              </a:ext>
            </a:extLst>
          </p:cNvPr>
          <p:cNvSpPr/>
          <p:nvPr/>
        </p:nvSpPr>
        <p:spPr bwMode="gray">
          <a:xfrm>
            <a:off x="10620057" y="4082038"/>
            <a:ext cx="308402" cy="3084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Solid red circle to indicate that figure for 30-44 (4%) is significantly lower than average (9%).">
            <a:extLst>
              <a:ext uri="{FF2B5EF4-FFF2-40B4-BE49-F238E27FC236}">
                <a16:creationId xmlns:a16="http://schemas.microsoft.com/office/drawing/2014/main" id="{90DF83EA-7368-42B5-A29F-7E89BF03C724}"/>
              </a:ext>
            </a:extLst>
          </p:cNvPr>
          <p:cNvSpPr/>
          <p:nvPr/>
        </p:nvSpPr>
        <p:spPr bwMode="gray">
          <a:xfrm>
            <a:off x="4542237" y="4299661"/>
            <a:ext cx="349379" cy="34937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30-44 (6%) is significantly lower than 45-59 (12%) and 60+ (11%).">
            <a:extLst>
              <a:ext uri="{FF2B5EF4-FFF2-40B4-BE49-F238E27FC236}">
                <a16:creationId xmlns:a16="http://schemas.microsoft.com/office/drawing/2014/main" id="{C92443F0-4322-41E4-A2A1-2CAE3017C5FF}"/>
              </a:ext>
            </a:extLst>
          </p:cNvPr>
          <p:cNvSpPr/>
          <p:nvPr/>
        </p:nvSpPr>
        <p:spPr bwMode="gray">
          <a:xfrm>
            <a:off x="4583154" y="4351730"/>
            <a:ext cx="267543" cy="235488"/>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30-44 (84%) is significantly higher than 60+ (66%).">
            <a:extLst>
              <a:ext uri="{FF2B5EF4-FFF2-40B4-BE49-F238E27FC236}">
                <a16:creationId xmlns:a16="http://schemas.microsoft.com/office/drawing/2014/main" id="{AC7A676A-3EC1-445F-B19A-4F7DD9495D34}"/>
              </a:ext>
            </a:extLst>
          </p:cNvPr>
          <p:cNvSpPr/>
          <p:nvPr/>
        </p:nvSpPr>
        <p:spPr bwMode="gray">
          <a:xfrm>
            <a:off x="10585364" y="431931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45-59 (12%) is significantly higher than 30-44 (4%).">
            <a:extLst>
              <a:ext uri="{FF2B5EF4-FFF2-40B4-BE49-F238E27FC236}">
                <a16:creationId xmlns:a16="http://schemas.microsoft.com/office/drawing/2014/main" id="{5F332F73-0979-4AA7-A8E0-438875A1A9F2}"/>
              </a:ext>
            </a:extLst>
          </p:cNvPr>
          <p:cNvSpPr/>
          <p:nvPr/>
        </p:nvSpPr>
        <p:spPr bwMode="gray">
          <a:xfrm>
            <a:off x="5051185" y="4558934"/>
            <a:ext cx="308402" cy="27469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Solid green circle to indicate that figure for 60+ (19%) is significantly higher than average (12%).">
            <a:extLst>
              <a:ext uri="{FF2B5EF4-FFF2-40B4-BE49-F238E27FC236}">
                <a16:creationId xmlns:a16="http://schemas.microsoft.com/office/drawing/2014/main" id="{55367A1C-3648-4B8F-B4E2-885521CD955A}"/>
              </a:ext>
            </a:extLst>
          </p:cNvPr>
          <p:cNvSpPr/>
          <p:nvPr/>
        </p:nvSpPr>
        <p:spPr bwMode="gray">
          <a:xfrm>
            <a:off x="3712820" y="4802767"/>
            <a:ext cx="349379" cy="34937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60+ (19%) is significantly higher than 16-29 (6%).">
            <a:extLst>
              <a:ext uri="{FF2B5EF4-FFF2-40B4-BE49-F238E27FC236}">
                <a16:creationId xmlns:a16="http://schemas.microsoft.com/office/drawing/2014/main" id="{7C7CDCC8-19D5-4180-BAE2-195BAD686EBF}"/>
              </a:ext>
            </a:extLst>
          </p:cNvPr>
          <p:cNvSpPr/>
          <p:nvPr/>
        </p:nvSpPr>
        <p:spPr bwMode="gray">
          <a:xfrm>
            <a:off x="3771783" y="4844917"/>
            <a:ext cx="231452" cy="23145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Dashed green circle to indicate that figure for 60+ (11%) is significantly higher than 30-44 (4%).">
            <a:extLst>
              <a:ext uri="{FF2B5EF4-FFF2-40B4-BE49-F238E27FC236}">
                <a16:creationId xmlns:a16="http://schemas.microsoft.com/office/drawing/2014/main" id="{4D7F7EA7-084C-49E9-A8D3-047862108831}"/>
              </a:ext>
            </a:extLst>
          </p:cNvPr>
          <p:cNvSpPr/>
          <p:nvPr/>
        </p:nvSpPr>
        <p:spPr bwMode="gray">
          <a:xfrm>
            <a:off x="5346176" y="4813562"/>
            <a:ext cx="308402" cy="27469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60+ (66%) is significantly lower than 16-29 (85%) and 30-44 (84%).">
            <a:extLst>
              <a:ext uri="{FF2B5EF4-FFF2-40B4-BE49-F238E27FC236}">
                <a16:creationId xmlns:a16="http://schemas.microsoft.com/office/drawing/2014/main" id="{99F56C8F-9B12-423E-A765-68960C5A1A65}"/>
              </a:ext>
            </a:extLst>
          </p:cNvPr>
          <p:cNvSpPr/>
          <p:nvPr/>
        </p:nvSpPr>
        <p:spPr bwMode="gray">
          <a:xfrm>
            <a:off x="10658532" y="4835183"/>
            <a:ext cx="231452" cy="23145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60+ (66%) is significantly lower than average (78%).">
            <a:extLst>
              <a:ext uri="{FF2B5EF4-FFF2-40B4-BE49-F238E27FC236}">
                <a16:creationId xmlns:a16="http://schemas.microsoft.com/office/drawing/2014/main" id="{120E9583-4BD4-47EA-8F0C-92469078ABC0}"/>
              </a:ext>
            </a:extLst>
          </p:cNvPr>
          <p:cNvSpPr/>
          <p:nvPr/>
        </p:nvSpPr>
        <p:spPr bwMode="gray">
          <a:xfrm>
            <a:off x="10620057" y="4798732"/>
            <a:ext cx="308402" cy="3084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Catholic (83%) is significantly higher than average (78%).">
            <a:extLst>
              <a:ext uri="{FF2B5EF4-FFF2-40B4-BE49-F238E27FC236}">
                <a16:creationId xmlns:a16="http://schemas.microsoft.com/office/drawing/2014/main" id="{F2B73D88-4801-4DA1-8D9D-09CAB3686F8F}"/>
              </a:ext>
            </a:extLst>
          </p:cNvPr>
          <p:cNvSpPr/>
          <p:nvPr/>
        </p:nvSpPr>
        <p:spPr bwMode="gray">
          <a:xfrm>
            <a:off x="10613438" y="5031923"/>
            <a:ext cx="349379" cy="34937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57</a:t>
            </a:fld>
            <a:r>
              <a:rPr lang="en-GB" dirty="0"/>
              <a:t>  </a:t>
            </a:r>
          </a:p>
        </p:txBody>
      </p:sp>
    </p:spTree>
    <p:extLst>
      <p:ext uri="{BB962C8B-B14F-4D97-AF65-F5344CB8AC3E}">
        <p14:creationId xmlns:p14="http://schemas.microsoft.com/office/powerpoint/2010/main" val="21238064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(9b)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To </a:t>
            </a:r>
            <a:r>
              <a:rPr lang="en-GB" dirty="0"/>
              <a:t>what extent do you agree or disagree with the following statements about </a:t>
            </a:r>
            <a:r>
              <a:rPr lang="en-GB" u="sng" dirty="0"/>
              <a:t>workplaces</a:t>
            </a:r>
            <a:r>
              <a:rPr lang="en-GB" dirty="0"/>
              <a:t> in Northern Ireland? </a:t>
            </a:r>
            <a:r>
              <a:rPr lang="en-GB" dirty="0">
                <a:solidFill>
                  <a:schemeClr val="accent1"/>
                </a:solidFill>
              </a:rPr>
              <a:t>“Employers should employ people according to a job being seen as a man’s or a woman’s job” (by SEG, sexual orientation and political position)</a:t>
            </a:r>
            <a:endParaRPr lang="en-GB" dirty="0">
              <a:solidFill>
                <a:schemeClr val="accent1"/>
              </a:solidFill>
              <a:highlight>
                <a:srgbClr val="FFFF00"/>
              </a:highlight>
            </a:endParaRPr>
          </a:p>
        </p:txBody>
      </p:sp>
      <p:grpSp>
        <p:nvGrpSpPr>
          <p:cNvPr id="29" name="Group 28" descr="Key to explain the indicators of statistically significant differences presented in the bar chart.">
            <a:extLst>
              <a:ext uri="{FF2B5EF4-FFF2-40B4-BE49-F238E27FC236}">
                <a16:creationId xmlns:a16="http://schemas.microsoft.com/office/drawing/2014/main" id="{D0F57956-6A1D-49D5-9A84-F07554174A5A}"/>
              </a:ext>
            </a:extLst>
          </p:cNvPr>
          <p:cNvGrpSpPr/>
          <p:nvPr/>
        </p:nvGrpSpPr>
        <p:grpSpPr>
          <a:xfrm>
            <a:off x="10063347" y="205140"/>
            <a:ext cx="1875671" cy="1923311"/>
            <a:chOff x="10231121" y="95222"/>
            <a:chExt cx="1875671" cy="1923311"/>
          </a:xfrm>
        </p:grpSpPr>
        <p:sp>
          <p:nvSpPr>
            <p:cNvPr id="30" name="Rectangle 29">
              <a:extLst>
                <a:ext uri="{FF2B5EF4-FFF2-40B4-BE49-F238E27FC236}">
                  <a16:creationId xmlns:a16="http://schemas.microsoft.com/office/drawing/2014/main" id="{A17414BE-B4F8-4E72-85F9-F0867D9F7DD3}"/>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1" name="TextBox 30">
              <a:extLst>
                <a:ext uri="{FF2B5EF4-FFF2-40B4-BE49-F238E27FC236}">
                  <a16:creationId xmlns:a16="http://schemas.microsoft.com/office/drawing/2014/main" id="{ABE94995-AC7A-450D-B673-0EFF9A66D789}"/>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2" name="Oval 31" descr="Solid red circle to indicate that figure for Armagh (29%) is significantly lower than average (29%).">
              <a:extLst>
                <a:ext uri="{FF2B5EF4-FFF2-40B4-BE49-F238E27FC236}">
                  <a16:creationId xmlns:a16="http://schemas.microsoft.com/office/drawing/2014/main" id="{D99A6C94-CCDA-47E3-B361-EE52A90B5BB7}"/>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red circle to indicate that figure for Armagh (29%) is significantly lower than Belfast and Greater Belfast (53% respectively) and Tyrone/Fermanagh (65%).">
              <a:extLst>
                <a:ext uri="{FF2B5EF4-FFF2-40B4-BE49-F238E27FC236}">
                  <a16:creationId xmlns:a16="http://schemas.microsoft.com/office/drawing/2014/main" id="{1BFBC5C2-B7EF-453A-9B95-C73DD418D5E0}"/>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Solid green circle to indicate that figure for Greater Belfast (53%) is significantly higher than the average (45%).">
              <a:extLst>
                <a:ext uri="{FF2B5EF4-FFF2-40B4-BE49-F238E27FC236}">
                  <a16:creationId xmlns:a16="http://schemas.microsoft.com/office/drawing/2014/main" id="{5A2552F3-6FE0-43BC-B2C3-D3FC7B65B5A0}"/>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Greater Belfast (53%) is significantly higher than Armagh (29%).">
              <a:extLst>
                <a:ext uri="{FF2B5EF4-FFF2-40B4-BE49-F238E27FC236}">
                  <a16:creationId xmlns:a16="http://schemas.microsoft.com/office/drawing/2014/main" id="{6DBCA321-55B4-4499-8B00-B6CD27385689}"/>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Text Placeholder 2">
              <a:extLst>
                <a:ext uri="{FF2B5EF4-FFF2-40B4-BE49-F238E27FC236}">
                  <a16:creationId xmlns:a16="http://schemas.microsoft.com/office/drawing/2014/main" id="{B40A44F0-9617-4DE5-8464-6D6608653ABB}"/>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7" name="Text Placeholder 2">
              <a:extLst>
                <a:ext uri="{FF2B5EF4-FFF2-40B4-BE49-F238E27FC236}">
                  <a16:creationId xmlns:a16="http://schemas.microsoft.com/office/drawing/2014/main" id="{5FF13CE7-2330-47D5-B0CC-F3E137AE767E}"/>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8" name="Text Placeholder 2">
              <a:extLst>
                <a:ext uri="{FF2B5EF4-FFF2-40B4-BE49-F238E27FC236}">
                  <a16:creationId xmlns:a16="http://schemas.microsoft.com/office/drawing/2014/main" id="{7B7B320E-86BB-41B1-A4EE-0CD8020A0567}"/>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9" name="Text Placeholder 2">
              <a:extLst>
                <a:ext uri="{FF2B5EF4-FFF2-40B4-BE49-F238E27FC236}">
                  <a16:creationId xmlns:a16="http://schemas.microsoft.com/office/drawing/2014/main" id="{A4CAC975-CAC2-46B5-9092-1B7DC9D6339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8" name="Rectangle 27">
            <a:extLst>
              <a:ext uri="{FF2B5EF4-FFF2-40B4-BE49-F238E27FC236}">
                <a16:creationId xmlns:a16="http://schemas.microsoft.com/office/drawing/2014/main" id="{5E18F271-793C-4BE5-A1FB-3439ADD84903}"/>
              </a:ext>
            </a:extLst>
          </p:cNvPr>
          <p:cNvSpPr/>
          <p:nvPr/>
        </p:nvSpPr>
        <p:spPr>
          <a:xfrm>
            <a:off x="437231" y="2683033"/>
            <a:ext cx="10616252" cy="3294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3081459"/>
            <a:ext cx="1185761" cy="6626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3823279"/>
            <a:ext cx="1185761" cy="6462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11" name="Rectangle 10">
            <a:extLst>
              <a:ext uri="{FF2B5EF4-FFF2-40B4-BE49-F238E27FC236}">
                <a16:creationId xmlns:a16="http://schemas.microsoft.com/office/drawing/2014/main" id="{B56D38AD-2A76-4FEA-B74F-ED34C4714532}"/>
              </a:ext>
            </a:extLst>
          </p:cNvPr>
          <p:cNvSpPr/>
          <p:nvPr/>
        </p:nvSpPr>
        <p:spPr>
          <a:xfrm>
            <a:off x="449999" y="4554902"/>
            <a:ext cx="1185761" cy="106131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14" name="Chart 13" descr="Stacked bar chart showing percentage response to statement about workplaces, 'employers should employ people according to a job being seen as a man's or a woman's job'. Significant differences are highlighted on the basis of socio-economic group, sexual orientation and political position.&#10;&#10;Link to view data source:&#10;&#10;Overall (base 500), 12% net agree, 9% neither agree nor disagree, 1% don't know, 78% net disagree.&#10;SEG, ABC1 (base 220), 10% net agree, 4% neither agree nor disagree, 1% don't know, 86% net disagree.&#10;SEG, C2DE (base 273), 14% net agree, 13% neither agree nor disagree, 2% don't know, 71% net disagree.&#10;Sexual orientation, Heterosexual (base 457), 13% net agree, 9% neither agree nor disagree, 1% don't know, 77% net disagree.&#10;Sexual orientation, LGB or other, (base 30), 100% net disagree.&#10;Political position, Unionist (base 118), 20% net agree, 9% neither agree nor disagree, 2% don't know, 70% net disagree.&#10;Political position, Nationalist (base 99), 12% net agree, 7% neither agree nor disagree, 1% don't know, 80% net disagree.&#10;Political position, Neither (base 248), 8% net agree, 9% neither agree nor disagree, 2% don't know, 81% net disagree.">
            <a:extLst>
              <a:ext uri="{FF2B5EF4-FFF2-40B4-BE49-F238E27FC236}">
                <a16:creationId xmlns:a16="http://schemas.microsoft.com/office/drawing/2014/main" id="{20E7EBD7-2AE1-4689-A2BD-392E4FA5B92C}"/>
              </a:ext>
            </a:extLst>
          </p:cNvPr>
          <p:cNvGraphicFramePr/>
          <p:nvPr>
            <p:extLst>
              <p:ext uri="{D42A27DB-BD31-4B8C-83A1-F6EECF244321}">
                <p14:modId xmlns:p14="http://schemas.microsoft.com/office/powerpoint/2010/main" val="2801422542"/>
              </p:ext>
            </p:extLst>
          </p:nvPr>
        </p:nvGraphicFramePr>
        <p:xfrm>
          <a:off x="1503680" y="2541901"/>
          <a:ext cx="9448800" cy="3523618"/>
        </p:xfrm>
        <a:graphic>
          <a:graphicData uri="http://schemas.openxmlformats.org/drawingml/2006/chart">
            <c:chart xmlns:c="http://schemas.openxmlformats.org/drawingml/2006/chart" xmlns:r="http://schemas.openxmlformats.org/officeDocument/2006/relationships" r:id="rId2"/>
          </a:graphicData>
        </a:graphic>
      </p:graphicFrame>
      <p:sp>
        <p:nvSpPr>
          <p:cNvPr id="16" name="Oval 15" descr="Solid green circle to indicate that figure for ABC1 (86%) is significantly higher than average (78%).">
            <a:extLst>
              <a:ext uri="{FF2B5EF4-FFF2-40B4-BE49-F238E27FC236}">
                <a16:creationId xmlns:a16="http://schemas.microsoft.com/office/drawing/2014/main" id="{86A8336C-1783-49C4-8831-30562E8CA6E7}"/>
              </a:ext>
            </a:extLst>
          </p:cNvPr>
          <p:cNvSpPr/>
          <p:nvPr/>
        </p:nvSpPr>
        <p:spPr bwMode="gray">
          <a:xfrm>
            <a:off x="10584492" y="299753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ABC1 (86%) is significantly higher than C2DE (71%).">
            <a:extLst>
              <a:ext uri="{FF2B5EF4-FFF2-40B4-BE49-F238E27FC236}">
                <a16:creationId xmlns:a16="http://schemas.microsoft.com/office/drawing/2014/main" id="{6EFA563A-FA7B-432F-95BB-9693309097D8}"/>
              </a:ext>
            </a:extLst>
          </p:cNvPr>
          <p:cNvSpPr/>
          <p:nvPr/>
        </p:nvSpPr>
        <p:spPr bwMode="gray">
          <a:xfrm>
            <a:off x="10628233" y="305345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red circle to indicate that figure for C2DE (71%) is significantly lower than average (78%).">
            <a:extLst>
              <a:ext uri="{FF2B5EF4-FFF2-40B4-BE49-F238E27FC236}">
                <a16:creationId xmlns:a16="http://schemas.microsoft.com/office/drawing/2014/main" id="{297916BF-1E7B-4E05-9CF6-A16FCCE1C04B}"/>
              </a:ext>
            </a:extLst>
          </p:cNvPr>
          <p:cNvSpPr/>
          <p:nvPr/>
        </p:nvSpPr>
        <p:spPr bwMode="gray">
          <a:xfrm>
            <a:off x="10584492" y="336027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C2DE (71%) is significantly lower than ABC1 (86%).">
            <a:extLst>
              <a:ext uri="{FF2B5EF4-FFF2-40B4-BE49-F238E27FC236}">
                <a16:creationId xmlns:a16="http://schemas.microsoft.com/office/drawing/2014/main" id="{DA70C1B4-E25C-4443-9D80-8619155E6C0D}"/>
              </a:ext>
            </a:extLst>
          </p:cNvPr>
          <p:cNvSpPr/>
          <p:nvPr/>
        </p:nvSpPr>
        <p:spPr bwMode="gray">
          <a:xfrm>
            <a:off x="10638393" y="341982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heterosexual (77%) is significantly lower than LGB or other (100%).">
            <a:extLst>
              <a:ext uri="{FF2B5EF4-FFF2-40B4-BE49-F238E27FC236}">
                <a16:creationId xmlns:a16="http://schemas.microsoft.com/office/drawing/2014/main" id="{912B98C4-930D-4318-BED0-B9969DC4D443}"/>
              </a:ext>
            </a:extLst>
          </p:cNvPr>
          <p:cNvSpPr/>
          <p:nvPr/>
        </p:nvSpPr>
        <p:spPr bwMode="gray">
          <a:xfrm>
            <a:off x="10628233" y="380219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green circle to indicate that figure for LGB or other (100%) is significantly higher than average (78%).">
            <a:extLst>
              <a:ext uri="{FF2B5EF4-FFF2-40B4-BE49-F238E27FC236}">
                <a16:creationId xmlns:a16="http://schemas.microsoft.com/office/drawing/2014/main" id="{F599F93F-9335-41E8-B7CB-EC085D5FF0D9}"/>
              </a:ext>
            </a:extLst>
          </p:cNvPr>
          <p:cNvSpPr/>
          <p:nvPr/>
        </p:nvSpPr>
        <p:spPr bwMode="gray">
          <a:xfrm>
            <a:off x="10530592" y="4105771"/>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green circle to indicate that figure for LGB or other (100%) is significantly higher than heterosexual (77%).">
            <a:extLst>
              <a:ext uri="{FF2B5EF4-FFF2-40B4-BE49-F238E27FC236}">
                <a16:creationId xmlns:a16="http://schemas.microsoft.com/office/drawing/2014/main" id="{A3C8AC53-8F6C-4BD5-A4BB-2DF401BC47D8}"/>
              </a:ext>
            </a:extLst>
          </p:cNvPr>
          <p:cNvSpPr/>
          <p:nvPr/>
        </p:nvSpPr>
        <p:spPr bwMode="gray">
          <a:xfrm>
            <a:off x="10574333" y="416169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Unionist (20%) is significantly higher than average (12%).">
            <a:extLst>
              <a:ext uri="{FF2B5EF4-FFF2-40B4-BE49-F238E27FC236}">
                <a16:creationId xmlns:a16="http://schemas.microsoft.com/office/drawing/2014/main" id="{54F62119-81A5-4681-8F07-36F4BB3CAC04}"/>
              </a:ext>
            </a:extLst>
          </p:cNvPr>
          <p:cNvSpPr/>
          <p:nvPr/>
        </p:nvSpPr>
        <p:spPr bwMode="gray">
          <a:xfrm>
            <a:off x="3392158" y="447044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Unionist (20%) is significantly higher than neither (8%).">
            <a:extLst>
              <a:ext uri="{FF2B5EF4-FFF2-40B4-BE49-F238E27FC236}">
                <a16:creationId xmlns:a16="http://schemas.microsoft.com/office/drawing/2014/main" id="{BBC6EE9F-1D4A-484C-B656-22223F954D0F}"/>
              </a:ext>
            </a:extLst>
          </p:cNvPr>
          <p:cNvSpPr/>
          <p:nvPr/>
        </p:nvSpPr>
        <p:spPr bwMode="gray">
          <a:xfrm>
            <a:off x="3446058" y="452764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red circle to indicate that figure for Unionist (70%) is significantly lower than average (78%).">
            <a:extLst>
              <a:ext uri="{FF2B5EF4-FFF2-40B4-BE49-F238E27FC236}">
                <a16:creationId xmlns:a16="http://schemas.microsoft.com/office/drawing/2014/main" id="{6D4EB1A7-C84F-4BEE-9D01-DEFC9C30553D}"/>
              </a:ext>
            </a:extLst>
          </p:cNvPr>
          <p:cNvSpPr/>
          <p:nvPr/>
        </p:nvSpPr>
        <p:spPr bwMode="gray">
          <a:xfrm>
            <a:off x="10533693" y="4469572"/>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Unionist (70%) is significantly lower than neither (81%).">
            <a:extLst>
              <a:ext uri="{FF2B5EF4-FFF2-40B4-BE49-F238E27FC236}">
                <a16:creationId xmlns:a16="http://schemas.microsoft.com/office/drawing/2014/main" id="{85FA9868-B742-4927-B85F-A0CCD5F24115}"/>
              </a:ext>
            </a:extLst>
          </p:cNvPr>
          <p:cNvSpPr/>
          <p:nvPr/>
        </p:nvSpPr>
        <p:spPr bwMode="gray">
          <a:xfrm>
            <a:off x="10584492" y="451673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neither (8%) is significantly lower than Unionist (20%).">
            <a:extLst>
              <a:ext uri="{FF2B5EF4-FFF2-40B4-BE49-F238E27FC236}">
                <a16:creationId xmlns:a16="http://schemas.microsoft.com/office/drawing/2014/main" id="{44C12AB8-3DD0-47CE-BE90-F37A2B634A27}"/>
              </a:ext>
            </a:extLst>
          </p:cNvPr>
          <p:cNvSpPr/>
          <p:nvPr/>
        </p:nvSpPr>
        <p:spPr bwMode="gray">
          <a:xfrm>
            <a:off x="3413521" y="523803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green circle to indicate that figure for neither (81%) is significantly higher than Unionist (70%).">
            <a:extLst>
              <a:ext uri="{FF2B5EF4-FFF2-40B4-BE49-F238E27FC236}">
                <a16:creationId xmlns:a16="http://schemas.microsoft.com/office/drawing/2014/main" id="{4038F5F0-14EB-452D-BCE7-93040F2208D3}"/>
              </a:ext>
            </a:extLst>
          </p:cNvPr>
          <p:cNvSpPr/>
          <p:nvPr/>
        </p:nvSpPr>
        <p:spPr bwMode="gray">
          <a:xfrm>
            <a:off x="10623980" y="523803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58</a:t>
            </a:fld>
            <a:r>
              <a:rPr lang="en-GB" dirty="0"/>
              <a:t>  </a:t>
            </a:r>
          </a:p>
        </p:txBody>
      </p:sp>
    </p:spTree>
    <p:extLst>
      <p:ext uri="{BB962C8B-B14F-4D97-AF65-F5344CB8AC3E}">
        <p14:creationId xmlns:p14="http://schemas.microsoft.com/office/powerpoint/2010/main" val="20092103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(10a)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738664"/>
          </a:xfrm>
        </p:spPr>
        <p:txBody>
          <a:bodyPr/>
          <a:lstStyle/>
          <a:p>
            <a:r>
              <a:rPr lang="en-GB" sz="1600" dirty="0" smtClean="0"/>
              <a:t>To </a:t>
            </a:r>
            <a:r>
              <a:rPr lang="en-GB" sz="1600" dirty="0"/>
              <a:t>what extent do you agree or disagree with the following statements about </a:t>
            </a:r>
            <a:r>
              <a:rPr lang="en-GB" sz="1600" u="sng" dirty="0"/>
              <a:t>workplaces</a:t>
            </a:r>
            <a:r>
              <a:rPr lang="en-GB" sz="1600" dirty="0"/>
              <a:t> in Northern Ireland? </a:t>
            </a:r>
            <a:r>
              <a:rPr lang="en-GB" sz="1600" dirty="0">
                <a:solidFill>
                  <a:schemeClr val="accent1"/>
                </a:solidFill>
              </a:rPr>
              <a:t>“When I meet a new work colleague, knowing their community background doesn’t matter to me” (by region and age)</a:t>
            </a:r>
            <a:endParaRPr lang="en-GB" sz="1600" dirty="0">
              <a:solidFill>
                <a:schemeClr val="accent1"/>
              </a:solidFill>
              <a:highlight>
                <a:srgbClr val="FFFF00"/>
              </a:highlight>
            </a:endParaRPr>
          </a:p>
        </p:txBody>
      </p:sp>
      <p:grpSp>
        <p:nvGrpSpPr>
          <p:cNvPr id="23" name="Group 22" descr="Key to explain the indicators of statistically significant differences presented in the bar chart.">
            <a:extLst>
              <a:ext uri="{FF2B5EF4-FFF2-40B4-BE49-F238E27FC236}">
                <a16:creationId xmlns:a16="http://schemas.microsoft.com/office/drawing/2014/main" id="{B9951815-238C-4E03-899C-C942494E9AD6}"/>
              </a:ext>
            </a:extLst>
          </p:cNvPr>
          <p:cNvGrpSpPr/>
          <p:nvPr/>
        </p:nvGrpSpPr>
        <p:grpSpPr>
          <a:xfrm>
            <a:off x="10063347" y="205140"/>
            <a:ext cx="1875671" cy="1923311"/>
            <a:chOff x="10231121" y="95222"/>
            <a:chExt cx="1875671" cy="1923311"/>
          </a:xfrm>
        </p:grpSpPr>
        <p:sp>
          <p:nvSpPr>
            <p:cNvPr id="25" name="Rectangle 24">
              <a:extLst>
                <a:ext uri="{FF2B5EF4-FFF2-40B4-BE49-F238E27FC236}">
                  <a16:creationId xmlns:a16="http://schemas.microsoft.com/office/drawing/2014/main" id="{7DCCF782-F6AC-4FAD-BC17-2AC03462C623}"/>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6" name="TextBox 25">
              <a:extLst>
                <a:ext uri="{FF2B5EF4-FFF2-40B4-BE49-F238E27FC236}">
                  <a16:creationId xmlns:a16="http://schemas.microsoft.com/office/drawing/2014/main" id="{20EB3A4D-32AC-45CA-8C38-6A46EEC6FD9B}"/>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8" name="Oval 27" descr="Solid red circle to indicate that figure for Armagh (29%) is significantly lower than average (29%).">
              <a:extLst>
                <a:ext uri="{FF2B5EF4-FFF2-40B4-BE49-F238E27FC236}">
                  <a16:creationId xmlns:a16="http://schemas.microsoft.com/office/drawing/2014/main" id="{B28050F8-166F-486D-824F-F6B9B6A8A334}"/>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Armagh (29%) is significantly lower than Belfast and Greater Belfast (53% respectively) and Tyrone/Fermanagh (65%).">
              <a:extLst>
                <a:ext uri="{FF2B5EF4-FFF2-40B4-BE49-F238E27FC236}">
                  <a16:creationId xmlns:a16="http://schemas.microsoft.com/office/drawing/2014/main" id="{356CBA61-5C4F-4B23-BABB-AA8526A89049}"/>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Solid green circle to indicate that figure for Greater Belfast (53%) is significantly higher than the average (45%).">
              <a:extLst>
                <a:ext uri="{FF2B5EF4-FFF2-40B4-BE49-F238E27FC236}">
                  <a16:creationId xmlns:a16="http://schemas.microsoft.com/office/drawing/2014/main" id="{413033E6-83AD-46F2-A738-3E19BF66E881}"/>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Greater Belfast (53%) is significantly higher than Armagh (29%).">
              <a:extLst>
                <a:ext uri="{FF2B5EF4-FFF2-40B4-BE49-F238E27FC236}">
                  <a16:creationId xmlns:a16="http://schemas.microsoft.com/office/drawing/2014/main" id="{7F05834C-1E1E-43E1-97E0-8E303B2AC4AB}"/>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Text Placeholder 2">
              <a:extLst>
                <a:ext uri="{FF2B5EF4-FFF2-40B4-BE49-F238E27FC236}">
                  <a16:creationId xmlns:a16="http://schemas.microsoft.com/office/drawing/2014/main" id="{3F62319A-3DA8-44AD-BA21-C8B4C5EB3465}"/>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0" name="Text Placeholder 2">
              <a:extLst>
                <a:ext uri="{FF2B5EF4-FFF2-40B4-BE49-F238E27FC236}">
                  <a16:creationId xmlns:a16="http://schemas.microsoft.com/office/drawing/2014/main" id="{9CD0C6BB-3CD7-48A3-9564-CC2F1F03BE26}"/>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1" name="Text Placeholder 2">
              <a:extLst>
                <a:ext uri="{FF2B5EF4-FFF2-40B4-BE49-F238E27FC236}">
                  <a16:creationId xmlns:a16="http://schemas.microsoft.com/office/drawing/2014/main" id="{F0AAAB2E-6A61-4FC7-9982-482DE7425E0D}"/>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2" name="Text Placeholder 2">
              <a:extLst>
                <a:ext uri="{FF2B5EF4-FFF2-40B4-BE49-F238E27FC236}">
                  <a16:creationId xmlns:a16="http://schemas.microsoft.com/office/drawing/2014/main" id="{4194B66C-A37C-4C61-9189-B48B0F04CD7B}"/>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1" name="Rectangle 20">
            <a:extLst>
              <a:ext uri="{FF2B5EF4-FFF2-40B4-BE49-F238E27FC236}">
                <a16:creationId xmlns:a16="http://schemas.microsoft.com/office/drawing/2014/main" id="{6E4F5284-AA30-455A-A937-7A0E64B0146D}"/>
              </a:ext>
            </a:extLst>
          </p:cNvPr>
          <p:cNvSpPr/>
          <p:nvPr/>
        </p:nvSpPr>
        <p:spPr>
          <a:xfrm>
            <a:off x="449999" y="2195517"/>
            <a:ext cx="10616252" cy="3294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3" name="Rectangle 12">
            <a:extLst>
              <a:ext uri="{FF2B5EF4-FFF2-40B4-BE49-F238E27FC236}">
                <a16:creationId xmlns:a16="http://schemas.microsoft.com/office/drawing/2014/main" id="{769F56DD-2717-4A3C-9A4E-5910E1191665}"/>
              </a:ext>
            </a:extLst>
          </p:cNvPr>
          <p:cNvSpPr/>
          <p:nvPr/>
        </p:nvSpPr>
        <p:spPr>
          <a:xfrm>
            <a:off x="437230" y="2572870"/>
            <a:ext cx="1185761" cy="179916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4" name="Rectangle 13">
            <a:extLst>
              <a:ext uri="{FF2B5EF4-FFF2-40B4-BE49-F238E27FC236}">
                <a16:creationId xmlns:a16="http://schemas.microsoft.com/office/drawing/2014/main" id="{7721B899-7AC9-4A79-B604-313573FDF45B}"/>
              </a:ext>
            </a:extLst>
          </p:cNvPr>
          <p:cNvSpPr/>
          <p:nvPr/>
        </p:nvSpPr>
        <p:spPr>
          <a:xfrm>
            <a:off x="449999" y="4478133"/>
            <a:ext cx="1185761" cy="113808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graphicFrame>
        <p:nvGraphicFramePr>
          <p:cNvPr id="24" name="Chart 23" descr="Stacked bar chart showing percentage response to statement about workplaces, 'when I meet a new work colleague, knowing their community background doesn't matter to me'. Significant differences are highlighted on the basis of region and age.&#10;&#10;Link to view data source:&#10;&#10;Overall (base 500), 86% net agree, 5% neither agree nor disagree, 2% don't know, 6% net disagree.&#10;Region, Antrim (base 53), 91% net agree, 4% neither agree nor disagree, 2% don't know, 4% net disagree.&#10;Region, Armagh (base 40), 85% net agree, 3% don't know, 13% net disagree.&#10;Region, Belfast (base 81), 85% net agree, 6% neither agree nor disagree, 3% don't know, 6% net disagree.&#10;Region, Derry/Londonderry (base 65), 80% net agree, 11% neither agree nor disagree, 3% don't know, 6% net disagree.&#10;Region, Down (base 80), 84% net agree, 6% neither agree nor disagree, 5% don't know, 5% net disagree.&#10;Region, Greater Belfast (base 113), 94% net agree, 4% neither agree nor disagree, 3% net disagree.&#10;Region, Tyrone/Fermanagh (base 65), 79% net agree, 6% neither agree nor disagree, 3% don't know, 12% net disagree.&#10;Age, 16-29 (base 124), 90% net agree, 4% neither agree nor disagree, 2% don't know, 5% net disagree.&#10;Age, 30-44 (base 128), 91% net agree, 3% neither agree nor disagree, 6% net disagree.&#10;Age, 45-59 (base 119), 87% net agree, 4% neither agree nor disagree, 3% don't know, 6% net disagree.&#10;Age, 60+ (base 125), 78% net agree, 10% neither agree nor disagree, 4% don't know, 9% net disagree.">
            <a:extLst>
              <a:ext uri="{FF2B5EF4-FFF2-40B4-BE49-F238E27FC236}">
                <a16:creationId xmlns:a16="http://schemas.microsoft.com/office/drawing/2014/main" id="{83BC4F27-21CA-44A4-9746-44BC915F02D6}"/>
              </a:ext>
            </a:extLst>
          </p:cNvPr>
          <p:cNvGraphicFramePr/>
          <p:nvPr>
            <p:extLst>
              <p:ext uri="{D42A27DB-BD31-4B8C-83A1-F6EECF244321}">
                <p14:modId xmlns:p14="http://schemas.microsoft.com/office/powerpoint/2010/main" val="3809737228"/>
              </p:ext>
            </p:extLst>
          </p:nvPr>
        </p:nvGraphicFramePr>
        <p:xfrm>
          <a:off x="1503680" y="2086544"/>
          <a:ext cx="9448800" cy="3978975"/>
        </p:xfrm>
        <a:graphic>
          <a:graphicData uri="http://schemas.openxmlformats.org/drawingml/2006/chart">
            <c:chart xmlns:c="http://schemas.openxmlformats.org/drawingml/2006/chart" xmlns:r="http://schemas.openxmlformats.org/officeDocument/2006/relationships" r:id="rId3"/>
          </a:graphicData>
        </a:graphic>
      </p:graphicFrame>
      <p:sp>
        <p:nvSpPr>
          <p:cNvPr id="34" name="Oval 33" descr="Dashed red circle to indicate that figure for Derry/Londonderry (80%) is significantly lower than Greater Belfast (94%).">
            <a:extLst>
              <a:ext uri="{FF2B5EF4-FFF2-40B4-BE49-F238E27FC236}">
                <a16:creationId xmlns:a16="http://schemas.microsoft.com/office/drawing/2014/main" id="{65E3D2B7-A43E-4BE8-A9C1-2461F530FC19}"/>
              </a:ext>
            </a:extLst>
          </p:cNvPr>
          <p:cNvSpPr/>
          <p:nvPr/>
        </p:nvSpPr>
        <p:spPr bwMode="gray">
          <a:xfrm>
            <a:off x="3724250" y="3326176"/>
            <a:ext cx="284616" cy="27333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red circle to indicate that figure for Down (84%) is significantly lower than Greater Belfast (94%).">
            <a:extLst>
              <a:ext uri="{FF2B5EF4-FFF2-40B4-BE49-F238E27FC236}">
                <a16:creationId xmlns:a16="http://schemas.microsoft.com/office/drawing/2014/main" id="{5FCF45D8-7952-40C6-966D-86F5F4964A23}"/>
              </a:ext>
            </a:extLst>
          </p:cNvPr>
          <p:cNvSpPr/>
          <p:nvPr/>
        </p:nvSpPr>
        <p:spPr bwMode="gray">
          <a:xfrm>
            <a:off x="3724250" y="3565724"/>
            <a:ext cx="284616" cy="27333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Greater Belfast (94%) is significantly higher than Derry/Londonderry (80%), Down (84%) and Tyrone/Fermanagh (79%).">
            <a:extLst>
              <a:ext uri="{FF2B5EF4-FFF2-40B4-BE49-F238E27FC236}">
                <a16:creationId xmlns:a16="http://schemas.microsoft.com/office/drawing/2014/main" id="{5672AA56-CCD5-4DF9-8AE3-2AA6729E99D9}"/>
              </a:ext>
            </a:extLst>
          </p:cNvPr>
          <p:cNvSpPr/>
          <p:nvPr/>
        </p:nvSpPr>
        <p:spPr bwMode="gray">
          <a:xfrm>
            <a:off x="3756747" y="3867516"/>
            <a:ext cx="288079" cy="288079"/>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Solid green circle to indicate that figure for Greater Belfast (94%) is significantly higher than average (86%).">
            <a:extLst>
              <a:ext uri="{FF2B5EF4-FFF2-40B4-BE49-F238E27FC236}">
                <a16:creationId xmlns:a16="http://schemas.microsoft.com/office/drawing/2014/main" id="{321EB536-BDBD-4BFB-A816-D209B8112A9E}"/>
              </a:ext>
            </a:extLst>
          </p:cNvPr>
          <p:cNvSpPr/>
          <p:nvPr/>
        </p:nvSpPr>
        <p:spPr bwMode="gray">
          <a:xfrm>
            <a:off x="3722802" y="3820347"/>
            <a:ext cx="383856" cy="383856"/>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Dashed red circle to indicate that figure for Tyrone/Fermanagh (79%) is significantly lower than Greater Belfast (94%).">
            <a:extLst>
              <a:ext uri="{FF2B5EF4-FFF2-40B4-BE49-F238E27FC236}">
                <a16:creationId xmlns:a16="http://schemas.microsoft.com/office/drawing/2014/main" id="{4603D7C1-6A61-4D96-97EC-E0B253DED3B0}"/>
              </a:ext>
            </a:extLst>
          </p:cNvPr>
          <p:cNvSpPr/>
          <p:nvPr/>
        </p:nvSpPr>
        <p:spPr bwMode="gray">
          <a:xfrm>
            <a:off x="3723865" y="4170204"/>
            <a:ext cx="279725" cy="27972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16-20 (90%) is significantly higher than 60+ (78%).">
            <a:extLst>
              <a:ext uri="{FF2B5EF4-FFF2-40B4-BE49-F238E27FC236}">
                <a16:creationId xmlns:a16="http://schemas.microsoft.com/office/drawing/2014/main" id="{DFBFF9B0-58B2-48A0-A3F9-AD32B754A518}"/>
              </a:ext>
            </a:extLst>
          </p:cNvPr>
          <p:cNvSpPr/>
          <p:nvPr/>
        </p:nvSpPr>
        <p:spPr bwMode="gray">
          <a:xfrm>
            <a:off x="3736634" y="4409752"/>
            <a:ext cx="281087" cy="284480"/>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green circle to indicate that figure for 30-44 (91%) is significantly higher than 60+ (78%).">
            <a:extLst>
              <a:ext uri="{FF2B5EF4-FFF2-40B4-BE49-F238E27FC236}">
                <a16:creationId xmlns:a16="http://schemas.microsoft.com/office/drawing/2014/main" id="{A38C0B5E-8D61-45F6-A8FF-329D64DA500D}"/>
              </a:ext>
            </a:extLst>
          </p:cNvPr>
          <p:cNvSpPr/>
          <p:nvPr/>
        </p:nvSpPr>
        <p:spPr bwMode="gray">
          <a:xfrm>
            <a:off x="3748215" y="4683223"/>
            <a:ext cx="281087" cy="284480"/>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red circle to indicate that figure for 30-44 (3%) is significantly lower than 60+ (10%).">
            <a:extLst>
              <a:ext uri="{FF2B5EF4-FFF2-40B4-BE49-F238E27FC236}">
                <a16:creationId xmlns:a16="http://schemas.microsoft.com/office/drawing/2014/main" id="{39436B6B-FDB9-48BE-A6B2-EE84E7946E5C}"/>
              </a:ext>
            </a:extLst>
          </p:cNvPr>
          <p:cNvSpPr/>
          <p:nvPr/>
        </p:nvSpPr>
        <p:spPr bwMode="gray">
          <a:xfrm>
            <a:off x="10296107" y="4722206"/>
            <a:ext cx="231452" cy="23145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60+ (78%) is significantly lower than average (86%).">
            <a:extLst>
              <a:ext uri="{FF2B5EF4-FFF2-40B4-BE49-F238E27FC236}">
                <a16:creationId xmlns:a16="http://schemas.microsoft.com/office/drawing/2014/main" id="{03804839-4010-4EF9-A636-4F655548F6D3}"/>
              </a:ext>
            </a:extLst>
          </p:cNvPr>
          <p:cNvSpPr/>
          <p:nvPr/>
        </p:nvSpPr>
        <p:spPr bwMode="gray">
          <a:xfrm>
            <a:off x="3684693" y="5180951"/>
            <a:ext cx="416507" cy="4109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60+ (78%) is significantly lower than 16-29 (90%) and 30-44 (91%).">
            <a:extLst>
              <a:ext uri="{FF2B5EF4-FFF2-40B4-BE49-F238E27FC236}">
                <a16:creationId xmlns:a16="http://schemas.microsoft.com/office/drawing/2014/main" id="{48D5B43A-0E3F-42F9-BA53-D9E7AEB61A56}"/>
              </a:ext>
            </a:extLst>
          </p:cNvPr>
          <p:cNvSpPr/>
          <p:nvPr/>
        </p:nvSpPr>
        <p:spPr bwMode="gray">
          <a:xfrm>
            <a:off x="3732467" y="5236667"/>
            <a:ext cx="312584" cy="30840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green circle to indicate that figure for 60+ (10%) is significantly higher than 30-44 (3%).">
            <a:extLst>
              <a:ext uri="{FF2B5EF4-FFF2-40B4-BE49-F238E27FC236}">
                <a16:creationId xmlns:a16="http://schemas.microsoft.com/office/drawing/2014/main" id="{DE5A7B65-0731-41C5-88DE-932697824410}"/>
              </a:ext>
            </a:extLst>
          </p:cNvPr>
          <p:cNvSpPr/>
          <p:nvPr/>
        </p:nvSpPr>
        <p:spPr bwMode="gray">
          <a:xfrm>
            <a:off x="9503626" y="5236667"/>
            <a:ext cx="308401" cy="30840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59</a:t>
            </a:fld>
            <a:r>
              <a:rPr lang="en-GB" dirty="0"/>
              <a:t>  </a:t>
            </a:r>
          </a:p>
        </p:txBody>
      </p:sp>
    </p:spTree>
    <p:extLst>
      <p:ext uri="{BB962C8B-B14F-4D97-AF65-F5344CB8AC3E}">
        <p14:creationId xmlns:p14="http://schemas.microsoft.com/office/powerpoint/2010/main" val="91377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b="1" dirty="0"/>
              <a:t>Education</a:t>
            </a:r>
          </a:p>
          <a:p>
            <a:r>
              <a:rPr lang="en-GB" dirty="0"/>
              <a:t>Nine in ten participants agree that pre-school should meet the needs of all children, including those with disabilities or those whose first language is not English (90%).</a:t>
            </a:r>
          </a:p>
          <a:p>
            <a:r>
              <a:rPr lang="en-GB" dirty="0"/>
              <a:t>The government provides funding to schools to meet the needs of some pupils, such as those with disabilities. The majority of participants agree that how this funding is spent should be monitored by government (65%).</a:t>
            </a:r>
          </a:p>
          <a:p>
            <a:r>
              <a:rPr lang="en-GB" dirty="0"/>
              <a:t>In terms of where government funding should go, 62% agree that the focus should be on those groups which do less well at school.</a:t>
            </a:r>
          </a:p>
          <a:p>
            <a:r>
              <a:rPr lang="en-GB" b="1" dirty="0"/>
              <a:t>Local area</a:t>
            </a:r>
          </a:p>
          <a:p>
            <a:r>
              <a:rPr lang="en-GB" dirty="0"/>
              <a:t>Almost three-quarters of participants agree that they would consider participating in voluntary or community work (73%), which marks a significant increase on the previous year (67%).</a:t>
            </a:r>
          </a:p>
          <a:p>
            <a:r>
              <a:rPr lang="en-GB" dirty="0"/>
              <a:t>A smaller proportion say they would consider applying to sit on a public board, such as a school’s board of governors or a board for a publicly funded body (44%).</a:t>
            </a:r>
          </a:p>
          <a:p>
            <a:r>
              <a:rPr lang="en-GB" b="1" dirty="0"/>
              <a:t>Public services</a:t>
            </a:r>
          </a:p>
          <a:p>
            <a:r>
              <a:rPr lang="en-GB" dirty="0"/>
              <a:t>When planning public services, 43% of participants agree that the needs of different groups of people are taken into account, while 28% disagree.</a:t>
            </a:r>
          </a:p>
          <a:p>
            <a:r>
              <a:rPr lang="en-GB" dirty="0"/>
              <a:t>The majority of participants disagree that public figures show leadership on equality matters (51%). Just under a quarter agree that leadership is demonstrated (24%).</a:t>
            </a:r>
          </a:p>
          <a:p>
            <a:endParaRPr lang="en-GB" dirty="0"/>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a:xfrm>
            <a:off x="449999" y="1241781"/>
            <a:ext cx="11040961" cy="307777"/>
          </a:xfrm>
        </p:spPr>
        <p:txBody>
          <a:bodyPr/>
          <a:lstStyle/>
          <a:p>
            <a:r>
              <a:rPr lang="en-GB" dirty="0"/>
              <a:t>Aspects of life in Northern Ireland: education, local area and public services</a:t>
            </a: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6</a:t>
            </a:fld>
            <a:r>
              <a:rPr lang="en-GB" dirty="0"/>
              <a:t>  </a:t>
            </a:r>
          </a:p>
        </p:txBody>
      </p:sp>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Executive summary (3)</a:t>
            </a:r>
          </a:p>
        </p:txBody>
      </p:sp>
    </p:spTree>
    <p:extLst>
      <p:ext uri="{BB962C8B-B14F-4D97-AF65-F5344CB8AC3E}">
        <p14:creationId xmlns:p14="http://schemas.microsoft.com/office/powerpoint/2010/main" val="2731576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(10b)</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738664"/>
          </a:xfrm>
        </p:spPr>
        <p:txBody>
          <a:bodyPr/>
          <a:lstStyle/>
          <a:p>
            <a:r>
              <a:rPr lang="en-GB" sz="1600" dirty="0" smtClean="0"/>
              <a:t>To </a:t>
            </a:r>
            <a:r>
              <a:rPr lang="en-GB" sz="1600" dirty="0"/>
              <a:t>what extent do you agree or disagree with the following statements about </a:t>
            </a:r>
            <a:r>
              <a:rPr lang="en-GB" sz="1600" u="sng" dirty="0"/>
              <a:t>workplaces</a:t>
            </a:r>
            <a:r>
              <a:rPr lang="en-GB" sz="1600" dirty="0"/>
              <a:t> in Northern Ireland? </a:t>
            </a:r>
            <a:r>
              <a:rPr lang="en-GB" sz="1600" dirty="0">
                <a:solidFill>
                  <a:schemeClr val="accent1"/>
                </a:solidFill>
              </a:rPr>
              <a:t>“When I meet a new work colleague, knowing their community background doesn’t matter to me” (by disability status and sexual orientation)</a:t>
            </a:r>
            <a:endParaRPr lang="en-GB" sz="1600" dirty="0">
              <a:solidFill>
                <a:schemeClr val="accent1"/>
              </a:solidFill>
              <a:highlight>
                <a:srgbClr val="FFFF00"/>
              </a:highlight>
            </a:endParaRPr>
          </a:p>
        </p:txBody>
      </p:sp>
      <p:grpSp>
        <p:nvGrpSpPr>
          <p:cNvPr id="14" name="Group 13" descr="Key to explain the indicators of statistically significant differences presented in the bar chart.">
            <a:extLst>
              <a:ext uri="{FF2B5EF4-FFF2-40B4-BE49-F238E27FC236}">
                <a16:creationId xmlns:a16="http://schemas.microsoft.com/office/drawing/2014/main" id="{4FE282B8-224C-4F50-ABC9-531991BE98CA}"/>
              </a:ext>
            </a:extLst>
          </p:cNvPr>
          <p:cNvGrpSpPr/>
          <p:nvPr/>
        </p:nvGrpSpPr>
        <p:grpSpPr>
          <a:xfrm>
            <a:off x="10063347" y="205140"/>
            <a:ext cx="1875671" cy="1923311"/>
            <a:chOff x="10231121" y="95222"/>
            <a:chExt cx="1875671" cy="1923311"/>
          </a:xfrm>
        </p:grpSpPr>
        <p:sp>
          <p:nvSpPr>
            <p:cNvPr id="16" name="Rectangle 15">
              <a:extLst>
                <a:ext uri="{FF2B5EF4-FFF2-40B4-BE49-F238E27FC236}">
                  <a16:creationId xmlns:a16="http://schemas.microsoft.com/office/drawing/2014/main" id="{2CC48770-EE6D-46E6-B777-9D6D2A7C2B4E}"/>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17" name="TextBox 16">
              <a:extLst>
                <a:ext uri="{FF2B5EF4-FFF2-40B4-BE49-F238E27FC236}">
                  <a16:creationId xmlns:a16="http://schemas.microsoft.com/office/drawing/2014/main" id="{B3024F1C-8DEA-499F-9261-69C5C845C6D8}"/>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18" name="Oval 17" descr="Solid red circle to indicate that figure for Armagh (29%) is significantly lower than average (29%).">
              <a:extLst>
                <a:ext uri="{FF2B5EF4-FFF2-40B4-BE49-F238E27FC236}">
                  <a16:creationId xmlns:a16="http://schemas.microsoft.com/office/drawing/2014/main" id="{CEF6117B-8FE5-4350-9286-5E84559939FC}"/>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Armagh (29%) is significantly lower than Belfast and Greater Belfast (53% respectively) and Tyrone/Fermanagh (65%).">
              <a:extLst>
                <a:ext uri="{FF2B5EF4-FFF2-40B4-BE49-F238E27FC236}">
                  <a16:creationId xmlns:a16="http://schemas.microsoft.com/office/drawing/2014/main" id="{51B725E6-423B-47F8-8877-80947FAE0F3E}"/>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green circle to indicate that figure for Greater Belfast (53%) is significantly higher than the average (45%).">
              <a:extLst>
                <a:ext uri="{FF2B5EF4-FFF2-40B4-BE49-F238E27FC236}">
                  <a16:creationId xmlns:a16="http://schemas.microsoft.com/office/drawing/2014/main" id="{1047FDA0-F1D0-475C-900B-862532DF726F}"/>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Greater Belfast (53%) is significantly higher than Armagh (29%).">
              <a:extLst>
                <a:ext uri="{FF2B5EF4-FFF2-40B4-BE49-F238E27FC236}">
                  <a16:creationId xmlns:a16="http://schemas.microsoft.com/office/drawing/2014/main" id="{CD6DD1D1-1751-4381-98BF-B9133857A8AA}"/>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Text Placeholder 2">
              <a:extLst>
                <a:ext uri="{FF2B5EF4-FFF2-40B4-BE49-F238E27FC236}">
                  <a16:creationId xmlns:a16="http://schemas.microsoft.com/office/drawing/2014/main" id="{F24641DD-5B0E-4D0A-842C-C116C10F7B74}"/>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23" name="Text Placeholder 2">
              <a:extLst>
                <a:ext uri="{FF2B5EF4-FFF2-40B4-BE49-F238E27FC236}">
                  <a16:creationId xmlns:a16="http://schemas.microsoft.com/office/drawing/2014/main" id="{850CB892-E8BA-41E8-9A74-F5F14F6AF032}"/>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25" name="Text Placeholder 2">
              <a:extLst>
                <a:ext uri="{FF2B5EF4-FFF2-40B4-BE49-F238E27FC236}">
                  <a16:creationId xmlns:a16="http://schemas.microsoft.com/office/drawing/2014/main" id="{5C9677F9-D306-43B6-B229-4BFB2B4D0EE5}"/>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26" name="Text Placeholder 2">
              <a:extLst>
                <a:ext uri="{FF2B5EF4-FFF2-40B4-BE49-F238E27FC236}">
                  <a16:creationId xmlns:a16="http://schemas.microsoft.com/office/drawing/2014/main" id="{A2D71788-0D62-4F0B-A226-788A37020C91}"/>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2" name="Rectangle 11">
            <a:extLst>
              <a:ext uri="{FF2B5EF4-FFF2-40B4-BE49-F238E27FC236}">
                <a16:creationId xmlns:a16="http://schemas.microsoft.com/office/drawing/2014/main" id="{73D78DC1-984C-4E89-9233-100D3010D998}"/>
              </a:ext>
            </a:extLst>
          </p:cNvPr>
          <p:cNvSpPr/>
          <p:nvPr/>
        </p:nvSpPr>
        <p:spPr>
          <a:xfrm>
            <a:off x="449999" y="2293347"/>
            <a:ext cx="10616252" cy="5854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32" name="Rectangle 31">
            <a:extLst>
              <a:ext uri="{FF2B5EF4-FFF2-40B4-BE49-F238E27FC236}">
                <a16:creationId xmlns:a16="http://schemas.microsoft.com/office/drawing/2014/main" id="{E2E29325-4545-4D16-B833-8086361EAD52}"/>
              </a:ext>
            </a:extLst>
          </p:cNvPr>
          <p:cNvSpPr/>
          <p:nvPr/>
        </p:nvSpPr>
        <p:spPr>
          <a:xfrm>
            <a:off x="437231" y="2984908"/>
            <a:ext cx="1066450" cy="119316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Disability status</a:t>
            </a:r>
          </a:p>
        </p:txBody>
      </p:sp>
      <p:sp>
        <p:nvSpPr>
          <p:cNvPr id="15" name="Rectangle 14">
            <a:extLst>
              <a:ext uri="{FF2B5EF4-FFF2-40B4-BE49-F238E27FC236}">
                <a16:creationId xmlns:a16="http://schemas.microsoft.com/office/drawing/2014/main" id="{96A826D1-740E-4898-87E3-AD8A65CAE07D}"/>
              </a:ext>
            </a:extLst>
          </p:cNvPr>
          <p:cNvSpPr/>
          <p:nvPr/>
        </p:nvSpPr>
        <p:spPr>
          <a:xfrm>
            <a:off x="449999" y="4342248"/>
            <a:ext cx="1053681" cy="128385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graphicFrame>
        <p:nvGraphicFramePr>
          <p:cNvPr id="24" name="Chart 23" descr="Stacked bar chart showing percentage response to statement about workplaces, 'when I meet a new work colleague, knowing their community background doesn't matter to me'. Significant differences are highlighted on the basis of disability status and sexual orientation.&#10;&#10;Link to view data source:&#10;&#10;Overall (base 500), 86% net agree, 5% neither agree nor disagree, 2% don't know, 6% net disagree.&#10;Disability status, Living with a disability or illness (base 142), 82% net agree, 6% neither agree nor disagree, 4% don't know, 8% net disagree.&#10;Disability status, No disability or ilness (base 351), 88% net agree, 5% neither agree nor disagree, 1% don't know, 6% net disagree.&#10;Sexual orientation, Heterosexual (base 458), 86% net agree, 6% neither agree nor disagree, 2% don't know, 7% net disagree.&#10;Sexual orientation, LGB or other (base 30), 97% net agree, 3% net disagree.">
            <a:extLst>
              <a:ext uri="{FF2B5EF4-FFF2-40B4-BE49-F238E27FC236}">
                <a16:creationId xmlns:a16="http://schemas.microsoft.com/office/drawing/2014/main" id="{83BC4F27-21CA-44A4-9746-44BC915F02D6}"/>
              </a:ext>
            </a:extLst>
          </p:cNvPr>
          <p:cNvGraphicFramePr/>
          <p:nvPr>
            <p:extLst>
              <p:ext uri="{D42A27DB-BD31-4B8C-83A1-F6EECF244321}">
                <p14:modId xmlns:p14="http://schemas.microsoft.com/office/powerpoint/2010/main" val="2746955424"/>
              </p:ext>
            </p:extLst>
          </p:nvPr>
        </p:nvGraphicFramePr>
        <p:xfrm>
          <a:off x="1503680" y="2086544"/>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descr="Solid red circle to indicate that figure for living with disability or illness (82%) is significantly lower than average (86%).">
            <a:extLst>
              <a:ext uri="{FF2B5EF4-FFF2-40B4-BE49-F238E27FC236}">
                <a16:creationId xmlns:a16="http://schemas.microsoft.com/office/drawing/2014/main" id="{CA49ABF2-7918-4558-8AD4-CA1565BE951D}"/>
              </a:ext>
            </a:extLst>
          </p:cNvPr>
          <p:cNvSpPr/>
          <p:nvPr/>
        </p:nvSpPr>
        <p:spPr bwMode="gray">
          <a:xfrm>
            <a:off x="3669252" y="301183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red circle to indicate that figure for heterosexual (86%) is significantly lower than LGB or other (97%).">
            <a:extLst>
              <a:ext uri="{FF2B5EF4-FFF2-40B4-BE49-F238E27FC236}">
                <a16:creationId xmlns:a16="http://schemas.microsoft.com/office/drawing/2014/main" id="{ACEEAE8C-328A-4A59-9ECF-68C592C50D35}"/>
              </a:ext>
            </a:extLst>
          </p:cNvPr>
          <p:cNvSpPr/>
          <p:nvPr/>
        </p:nvSpPr>
        <p:spPr bwMode="gray">
          <a:xfrm>
            <a:off x="3695001" y="4342249"/>
            <a:ext cx="355499" cy="355499"/>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green circle to indicate that figure for LGB or other (97%) is significantly higher than heterosexual (86%).">
            <a:extLst>
              <a:ext uri="{FF2B5EF4-FFF2-40B4-BE49-F238E27FC236}">
                <a16:creationId xmlns:a16="http://schemas.microsoft.com/office/drawing/2014/main" id="{AD3DF004-12C6-4428-9348-5AA4F2126DB6}"/>
              </a:ext>
            </a:extLst>
          </p:cNvPr>
          <p:cNvSpPr/>
          <p:nvPr/>
        </p:nvSpPr>
        <p:spPr bwMode="gray">
          <a:xfrm>
            <a:off x="3695000" y="5030615"/>
            <a:ext cx="355499" cy="355499"/>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60</a:t>
            </a:fld>
            <a:r>
              <a:rPr lang="en-GB" dirty="0"/>
              <a:t>  </a:t>
            </a:r>
          </a:p>
        </p:txBody>
      </p:sp>
    </p:spTree>
    <p:extLst>
      <p:ext uri="{BB962C8B-B14F-4D97-AF65-F5344CB8AC3E}">
        <p14:creationId xmlns:p14="http://schemas.microsoft.com/office/powerpoint/2010/main" val="856267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(11)</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 </a:t>
            </a:r>
            <a:r>
              <a:rPr lang="en-GB" dirty="0">
                <a:solidFill>
                  <a:schemeClr val="accent1"/>
                </a:solidFill>
              </a:rPr>
              <a:t>Overall</a:t>
            </a:r>
            <a:endParaRPr lang="en-GB" dirty="0">
              <a:solidFill>
                <a:schemeClr val="accent1"/>
              </a:solidFill>
              <a:highlight>
                <a:srgbClr val="FFFF00"/>
              </a:highlight>
            </a:endParaRPr>
          </a:p>
        </p:txBody>
      </p:sp>
      <p:graphicFrame>
        <p:nvGraphicFramePr>
          <p:cNvPr id="8" name="Chart 7" descr="Stacked bar chart showing extent of agreement or disagreement on various statements relating to education in Northern Ireland.&#10;&#10;Link to view data source:&#10;&#10;Pre-school should meet the needs of all children, including those with disabilities or those whose first language is not English, 72% strongly agree, 18% tend to agree, 6% neither agree nor disagree, 2% tend to disagree, 1% strongly disagree, 1% don't know.&#10;The Government provides funding to schools to meet the needs of, for example, disabled pupils. How the extra funding is spent should be monitored by the Government, 42% strongly agree, 23% tend to agree, 13% neither agree nor disagree, 11% tend to disagree, 10% strongly disagree, 2% don't know.&#10;Government funding should focus on those groups which do less well at school, 35% strongly agree, 28% tend to agree, 19% neither agree nor disagree, 10% tend to disagree, 7% strongly disagree, 1% don't know.&#10;Funding should be targeted towards children whose education was worst affected during school closures due to COVID-19, rather than equally to all children, 25% strongly agree, 22% tend to agree, 20% neither agree nor disagree, 15% tend to disagree, 16% strongly disagree, 2% don't know.">
            <a:extLst>
              <a:ext uri="{FF2B5EF4-FFF2-40B4-BE49-F238E27FC236}">
                <a16:creationId xmlns:a16="http://schemas.microsoft.com/office/drawing/2014/main" id="{28DA8658-C897-4733-A202-6EB416F442FB}"/>
              </a:ext>
            </a:extLst>
          </p:cNvPr>
          <p:cNvGraphicFramePr/>
          <p:nvPr>
            <p:extLst>
              <p:ext uri="{D42A27DB-BD31-4B8C-83A1-F6EECF244321}">
                <p14:modId xmlns:p14="http://schemas.microsoft.com/office/powerpoint/2010/main" val="1566550689"/>
              </p:ext>
            </p:extLst>
          </p:nvPr>
        </p:nvGraphicFramePr>
        <p:xfrm>
          <a:off x="449999" y="2062481"/>
          <a:ext cx="11277975" cy="3972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61</a:t>
            </a:fld>
            <a:r>
              <a:rPr lang="en-GB" dirty="0"/>
              <a:t>  </a:t>
            </a:r>
          </a:p>
        </p:txBody>
      </p:sp>
    </p:spTree>
    <p:extLst>
      <p:ext uri="{BB962C8B-B14F-4D97-AF65-F5344CB8AC3E}">
        <p14:creationId xmlns:p14="http://schemas.microsoft.com/office/powerpoint/2010/main" val="272043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(12)</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a:t>
            </a:r>
            <a:r>
              <a:rPr lang="en-GB" dirty="0" smtClean="0"/>
              <a:t>? </a:t>
            </a:r>
            <a:r>
              <a:rPr lang="en-GB" dirty="0">
                <a:solidFill>
                  <a:schemeClr val="accent1"/>
                </a:solidFill>
              </a:rPr>
              <a:t>“Pre-school should meet the needs of all children, including those with disabilities or those whose first language is not English” (trend)</a:t>
            </a:r>
            <a:endParaRPr lang="en-GB" dirty="0">
              <a:solidFill>
                <a:schemeClr val="accent1"/>
              </a:solidFill>
              <a:highlight>
                <a:srgbClr val="FFFF00"/>
              </a:highlight>
            </a:endParaRPr>
          </a:p>
        </p:txBody>
      </p:sp>
      <p:graphicFrame>
        <p:nvGraphicFramePr>
          <p:cNvPr id="13" name="Chart 12" descr="Stacked bar chart showing extent of agreement or disagreement over time on statement, 'pre-school should meet the needs of all children, including those with disabilities or those whose first language is not English'. Significant differences are highlighted on the basis of change over time.&#10;&#10;Link to view data source:&#10;&#10;2020-2021, 90% net agree, 6% neither agree nor disagree, 1% don't know, 3% net disagree.&#10;2019, 86% net agree, 6% neither agree nor disagree, 1% don't know, 7% net disagree.">
            <a:extLst>
              <a:ext uri="{FF2B5EF4-FFF2-40B4-BE49-F238E27FC236}">
                <a16:creationId xmlns:a16="http://schemas.microsoft.com/office/drawing/2014/main" id="{1FEB313C-6F7F-451C-8800-23DA8D32D0D8}"/>
              </a:ext>
            </a:extLst>
          </p:cNvPr>
          <p:cNvGraphicFramePr/>
          <p:nvPr>
            <p:extLst>
              <p:ext uri="{D42A27DB-BD31-4B8C-83A1-F6EECF244321}">
                <p14:modId xmlns:p14="http://schemas.microsoft.com/office/powerpoint/2010/main" val="689702202"/>
              </p:ext>
            </p:extLst>
          </p:nvPr>
        </p:nvGraphicFramePr>
        <p:xfrm>
          <a:off x="338973"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red triangle to indicate that figure in 2020-21 wave (3%) is significantly lower than in 2019 wave (7%).">
            <a:extLst>
              <a:ext uri="{FF2B5EF4-FFF2-40B4-BE49-F238E27FC236}">
                <a16:creationId xmlns:a16="http://schemas.microsoft.com/office/drawing/2014/main" id="{E35F1A35-ACD8-4327-B6A7-E4C4873D8EED}"/>
              </a:ext>
            </a:extLst>
          </p:cNvPr>
          <p:cNvSpPr/>
          <p:nvPr/>
        </p:nvSpPr>
        <p:spPr bwMode="gray">
          <a:xfrm rot="10800000">
            <a:off x="9574603" y="2811413"/>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7" name="Group 6" descr="Key, the green triangle indicates a significant increase, the red triangle indicates a significant decrease.">
            <a:extLst>
              <a:ext uri="{FF2B5EF4-FFF2-40B4-BE49-F238E27FC236}">
                <a16:creationId xmlns:a16="http://schemas.microsoft.com/office/drawing/2014/main" id="{F455759A-4F57-4096-989D-1CF9E37C0FC4}"/>
              </a:ext>
            </a:extLst>
          </p:cNvPr>
          <p:cNvGrpSpPr/>
          <p:nvPr/>
        </p:nvGrpSpPr>
        <p:grpSpPr>
          <a:xfrm>
            <a:off x="10007790" y="3680060"/>
            <a:ext cx="1930403" cy="552654"/>
            <a:chOff x="7176001" y="492990"/>
            <a:chExt cx="1930403" cy="552654"/>
          </a:xfrm>
        </p:grpSpPr>
        <p:sp>
          <p:nvSpPr>
            <p:cNvPr id="10" name="Isosceles Triangle 9">
              <a:extLst>
                <a:ext uri="{FF2B5EF4-FFF2-40B4-BE49-F238E27FC236}">
                  <a16:creationId xmlns:a16="http://schemas.microsoft.com/office/drawing/2014/main" id="{93551EAD-57F8-4E04-BE59-9E8E2FA498EF}"/>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Text Placeholder 9">
              <a:extLst>
                <a:ext uri="{FF2B5EF4-FFF2-40B4-BE49-F238E27FC236}">
                  <a16:creationId xmlns:a16="http://schemas.microsoft.com/office/drawing/2014/main" id="{8B530DF3-1CD0-47F9-81A2-822F0351BC37}"/>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9" name="Isosceles Triangle 8">
              <a:extLst>
                <a:ext uri="{FF2B5EF4-FFF2-40B4-BE49-F238E27FC236}">
                  <a16:creationId xmlns:a16="http://schemas.microsoft.com/office/drawing/2014/main" id="{BC044B1D-B5EB-4B68-A0D9-E91FEED0B1A8}"/>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7FBAC945-320E-4ADE-B5F9-6F22DCAF64D3}"/>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62</a:t>
            </a:fld>
            <a:r>
              <a:rPr lang="en-GB" dirty="0"/>
              <a:t>  </a:t>
            </a:r>
          </a:p>
        </p:txBody>
      </p:sp>
    </p:spTree>
    <p:extLst>
      <p:ext uri="{BB962C8B-B14F-4D97-AF65-F5344CB8AC3E}">
        <p14:creationId xmlns:p14="http://schemas.microsoft.com/office/powerpoint/2010/main" val="3150468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(13)</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 </a:t>
            </a:r>
            <a:r>
              <a:rPr lang="en-GB" dirty="0">
                <a:solidFill>
                  <a:schemeClr val="accent1"/>
                </a:solidFill>
              </a:rPr>
              <a:t>“Pre-school should meet the needs of all children, including those with disabilities or those whose first language is not English” (by age and SEG)</a:t>
            </a:r>
            <a:endParaRPr lang="en-GB" dirty="0">
              <a:solidFill>
                <a:schemeClr val="accent1"/>
              </a:solidFill>
              <a:highlight>
                <a:srgbClr val="FFFF00"/>
              </a:highlight>
            </a:endParaRPr>
          </a:p>
        </p:txBody>
      </p:sp>
      <p:grpSp>
        <p:nvGrpSpPr>
          <p:cNvPr id="23" name="Group 22" descr="Key to explain the indicators of statistically significant differences presented in the bar chart.">
            <a:extLst>
              <a:ext uri="{FF2B5EF4-FFF2-40B4-BE49-F238E27FC236}">
                <a16:creationId xmlns:a16="http://schemas.microsoft.com/office/drawing/2014/main" id="{7313062B-EE97-4CD1-9E9B-31B10EEB2C46}"/>
              </a:ext>
            </a:extLst>
          </p:cNvPr>
          <p:cNvGrpSpPr/>
          <p:nvPr/>
        </p:nvGrpSpPr>
        <p:grpSpPr>
          <a:xfrm>
            <a:off x="10063347" y="205140"/>
            <a:ext cx="1875671" cy="1923311"/>
            <a:chOff x="10231121" y="95222"/>
            <a:chExt cx="1875671" cy="1923311"/>
          </a:xfrm>
        </p:grpSpPr>
        <p:sp>
          <p:nvSpPr>
            <p:cNvPr id="24" name="Rectangle 23">
              <a:extLst>
                <a:ext uri="{FF2B5EF4-FFF2-40B4-BE49-F238E27FC236}">
                  <a16:creationId xmlns:a16="http://schemas.microsoft.com/office/drawing/2014/main" id="{00E7C714-ECA0-40DA-955D-0DA2BDCFB5F4}"/>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5" name="TextBox 24">
              <a:extLst>
                <a:ext uri="{FF2B5EF4-FFF2-40B4-BE49-F238E27FC236}">
                  <a16:creationId xmlns:a16="http://schemas.microsoft.com/office/drawing/2014/main" id="{D0DC03F3-6C3D-408D-9E6A-D7B85293132D}"/>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6" name="Oval 25" descr="Solid red circle to indicate that figure for Armagh (29%) is significantly lower than average (29%).">
              <a:extLst>
                <a:ext uri="{FF2B5EF4-FFF2-40B4-BE49-F238E27FC236}">
                  <a16:creationId xmlns:a16="http://schemas.microsoft.com/office/drawing/2014/main" id="{879833B9-CCEA-4305-9636-4350CD1B2CEB}"/>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Armagh (29%) is significantly lower than Belfast and Greater Belfast (53% respectively) and Tyrone/Fermanagh (65%).">
              <a:extLst>
                <a:ext uri="{FF2B5EF4-FFF2-40B4-BE49-F238E27FC236}">
                  <a16:creationId xmlns:a16="http://schemas.microsoft.com/office/drawing/2014/main" id="{49E2B302-0D56-436D-93DD-E5B252A957F1}"/>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Solid green circle to indicate that figure for Greater Belfast (53%) is significantly higher than the average (45%).">
              <a:extLst>
                <a:ext uri="{FF2B5EF4-FFF2-40B4-BE49-F238E27FC236}">
                  <a16:creationId xmlns:a16="http://schemas.microsoft.com/office/drawing/2014/main" id="{C14BCADB-FCA2-45F8-BBC5-32550B7B777D}"/>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green circle to indicate that figure for Greater Belfast (53%) is significantly higher than Armagh (29%).">
              <a:extLst>
                <a:ext uri="{FF2B5EF4-FFF2-40B4-BE49-F238E27FC236}">
                  <a16:creationId xmlns:a16="http://schemas.microsoft.com/office/drawing/2014/main" id="{239E7A90-3125-4837-B047-D8EC308B245E}"/>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Text Placeholder 2">
              <a:extLst>
                <a:ext uri="{FF2B5EF4-FFF2-40B4-BE49-F238E27FC236}">
                  <a16:creationId xmlns:a16="http://schemas.microsoft.com/office/drawing/2014/main" id="{0209DFC5-F032-40C9-B1F5-791DFD541971}"/>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1" name="Text Placeholder 2">
              <a:extLst>
                <a:ext uri="{FF2B5EF4-FFF2-40B4-BE49-F238E27FC236}">
                  <a16:creationId xmlns:a16="http://schemas.microsoft.com/office/drawing/2014/main" id="{008D68FB-6EE6-47C8-B6A1-BD05D50217AE}"/>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2" name="Text Placeholder 2">
              <a:extLst>
                <a:ext uri="{FF2B5EF4-FFF2-40B4-BE49-F238E27FC236}">
                  <a16:creationId xmlns:a16="http://schemas.microsoft.com/office/drawing/2014/main" id="{61300835-26A8-4922-923A-579C2582C487}"/>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3" name="Text Placeholder 2">
              <a:extLst>
                <a:ext uri="{FF2B5EF4-FFF2-40B4-BE49-F238E27FC236}">
                  <a16:creationId xmlns:a16="http://schemas.microsoft.com/office/drawing/2014/main" id="{778A58EA-61B6-4F5E-910D-6B1A9AD80555}"/>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9" name="Rectangle 18">
            <a:extLst>
              <a:ext uri="{FF2B5EF4-FFF2-40B4-BE49-F238E27FC236}">
                <a16:creationId xmlns:a16="http://schemas.microsoft.com/office/drawing/2014/main" id="{39040A53-E8A3-428E-8059-AA3735AE921D}"/>
              </a:ext>
            </a:extLst>
          </p:cNvPr>
          <p:cNvSpPr/>
          <p:nvPr/>
        </p:nvSpPr>
        <p:spPr>
          <a:xfrm>
            <a:off x="449999" y="2703500"/>
            <a:ext cx="10616252" cy="50267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3251315"/>
            <a:ext cx="1053681" cy="159951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14" name="Rectangle 13">
            <a:extLst>
              <a:ext uri="{FF2B5EF4-FFF2-40B4-BE49-F238E27FC236}">
                <a16:creationId xmlns:a16="http://schemas.microsoft.com/office/drawing/2014/main" id="{3C0F29FE-4ECA-4152-988F-437019789F61}"/>
              </a:ext>
            </a:extLst>
          </p:cNvPr>
          <p:cNvSpPr/>
          <p:nvPr/>
        </p:nvSpPr>
        <p:spPr>
          <a:xfrm>
            <a:off x="437230" y="4912224"/>
            <a:ext cx="1053681" cy="77388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graphicFrame>
        <p:nvGraphicFramePr>
          <p:cNvPr id="13" name="Chart 12" descr="Stacked bar chart showing percentage response to statement about education, 'pre-school should meet the needs of all children, including those with disabilities or those whose first language is not English'. Significant differences are highlighted on the basis of age and socio-economic group.&#10;&#10;Link to view data source:&#10;&#10;Overall (base 500), 90% net agree, 6% neither agree nor disagree, 1% don't know, 3% net disagree.&#10;Age, 16-29 (base 125), 96% net agree, 4% neither agree nor disagree.&#10;Age, 30-44 (base 130), 90% net agree, 7% neither agree nor disagree, 1% don't know, 2% net disagree.&#10;Age, 45-59 (base 120), 87% net agree, 9% neither agree nor disagree, 2% don't know, 3% net disagree.&#10;Age, 60+ (base 126), 86% net agree, 6% neither agree nor disagree, 2% don't know, 6% net disagree.&#10;SEG, ABC1 (base 220), 93% net agree, 6% neither agree nor disagree, 1% don't know, 1% net disagree.&#10;SEG, C2DE (base 275), 88% net agree, 7% neither agree nor disagree, 1% don't know, 4% net disagree.">
            <a:extLst>
              <a:ext uri="{FF2B5EF4-FFF2-40B4-BE49-F238E27FC236}">
                <a16:creationId xmlns:a16="http://schemas.microsoft.com/office/drawing/2014/main" id="{347E1910-10D4-448C-8640-9B51139DDE9F}"/>
              </a:ext>
            </a:extLst>
          </p:cNvPr>
          <p:cNvGraphicFramePr/>
          <p:nvPr>
            <p:extLst>
              <p:ext uri="{D42A27DB-BD31-4B8C-83A1-F6EECF244321}">
                <p14:modId xmlns:p14="http://schemas.microsoft.com/office/powerpoint/2010/main" val="590582449"/>
              </p:ext>
            </p:extLst>
          </p:nvPr>
        </p:nvGraphicFramePr>
        <p:xfrm>
          <a:off x="1167633" y="2621278"/>
          <a:ext cx="9784848" cy="3657749"/>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descr="Solid green circle to indicate that figure for 16-29 (96%) is significantly higher than average (90%).">
            <a:extLst>
              <a:ext uri="{FF2B5EF4-FFF2-40B4-BE49-F238E27FC236}">
                <a16:creationId xmlns:a16="http://schemas.microsoft.com/office/drawing/2014/main" id="{A7A82A49-8AA0-480A-8729-759C1D3B0C4C}"/>
              </a:ext>
            </a:extLst>
          </p:cNvPr>
          <p:cNvSpPr/>
          <p:nvPr/>
        </p:nvSpPr>
        <p:spPr bwMode="gray">
          <a:xfrm>
            <a:off x="4482849" y="319539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16-29 (96%) is significantly higher than 45-59 (87%) and 60+ (86%).">
            <a:extLst>
              <a:ext uri="{FF2B5EF4-FFF2-40B4-BE49-F238E27FC236}">
                <a16:creationId xmlns:a16="http://schemas.microsoft.com/office/drawing/2014/main" id="{7A176D43-72AB-4727-846C-6D28CF8CF4DD}"/>
              </a:ext>
            </a:extLst>
          </p:cNvPr>
          <p:cNvSpPr/>
          <p:nvPr/>
        </p:nvSpPr>
        <p:spPr bwMode="gray">
          <a:xfrm>
            <a:off x="4526590" y="325131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red circle to indicate that figure for 45-59 (87%) is significantly lower than 16-29 (96%).">
            <a:extLst>
              <a:ext uri="{FF2B5EF4-FFF2-40B4-BE49-F238E27FC236}">
                <a16:creationId xmlns:a16="http://schemas.microsoft.com/office/drawing/2014/main" id="{041FA4A5-6717-4584-BA83-10C451833781}"/>
              </a:ext>
            </a:extLst>
          </p:cNvPr>
          <p:cNvSpPr/>
          <p:nvPr/>
        </p:nvSpPr>
        <p:spPr bwMode="gray">
          <a:xfrm>
            <a:off x="4526590" y="408711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60+ (86%) is significantly lower than 16-29 (96%).">
            <a:extLst>
              <a:ext uri="{FF2B5EF4-FFF2-40B4-BE49-F238E27FC236}">
                <a16:creationId xmlns:a16="http://schemas.microsoft.com/office/drawing/2014/main" id="{E3EEB608-71BC-44DD-8335-96CF644D7ECA}"/>
              </a:ext>
            </a:extLst>
          </p:cNvPr>
          <p:cNvSpPr/>
          <p:nvPr/>
        </p:nvSpPr>
        <p:spPr bwMode="gray">
          <a:xfrm>
            <a:off x="4526590" y="452658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green circle to indicate that figure for 60+ (6%) is significantly higher than average (3%).">
            <a:extLst>
              <a:ext uri="{FF2B5EF4-FFF2-40B4-BE49-F238E27FC236}">
                <a16:creationId xmlns:a16="http://schemas.microsoft.com/office/drawing/2014/main" id="{D0332CA6-5B86-4D8B-BE1A-2D82F60E9ACA}"/>
              </a:ext>
            </a:extLst>
          </p:cNvPr>
          <p:cNvSpPr/>
          <p:nvPr/>
        </p:nvSpPr>
        <p:spPr bwMode="gray">
          <a:xfrm>
            <a:off x="10592319" y="4498501"/>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ABC1 (1%) is significantly lower than C2DE (4%).">
            <a:extLst>
              <a:ext uri="{FF2B5EF4-FFF2-40B4-BE49-F238E27FC236}">
                <a16:creationId xmlns:a16="http://schemas.microsoft.com/office/drawing/2014/main" id="{9614D74E-86EE-4B99-99EF-8AD95AF8120D}"/>
              </a:ext>
            </a:extLst>
          </p:cNvPr>
          <p:cNvSpPr/>
          <p:nvPr/>
        </p:nvSpPr>
        <p:spPr bwMode="gray">
          <a:xfrm>
            <a:off x="10664177" y="496673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C2DE (4%) is significantly higher than ABC1 (1%).">
            <a:extLst>
              <a:ext uri="{FF2B5EF4-FFF2-40B4-BE49-F238E27FC236}">
                <a16:creationId xmlns:a16="http://schemas.microsoft.com/office/drawing/2014/main" id="{14D95236-2ABC-4FCD-A746-DCCBB8EC0BC3}"/>
              </a:ext>
            </a:extLst>
          </p:cNvPr>
          <p:cNvSpPr/>
          <p:nvPr/>
        </p:nvSpPr>
        <p:spPr bwMode="gray">
          <a:xfrm>
            <a:off x="10664176" y="535345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green circle to indicate that figure for C2DE (4%) is significantly higher than average (3%).">
            <a:extLst>
              <a:ext uri="{FF2B5EF4-FFF2-40B4-BE49-F238E27FC236}">
                <a16:creationId xmlns:a16="http://schemas.microsoft.com/office/drawing/2014/main" id="{B4EF7768-5A9E-430B-92B7-88A54A889918}"/>
              </a:ext>
            </a:extLst>
          </p:cNvPr>
          <p:cNvSpPr/>
          <p:nvPr/>
        </p:nvSpPr>
        <p:spPr bwMode="gray">
          <a:xfrm>
            <a:off x="10610275" y="5299166"/>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63</a:t>
            </a:fld>
            <a:r>
              <a:rPr lang="en-GB" dirty="0"/>
              <a:t>  </a:t>
            </a:r>
          </a:p>
        </p:txBody>
      </p:sp>
    </p:spTree>
    <p:extLst>
      <p:ext uri="{BB962C8B-B14F-4D97-AF65-F5344CB8AC3E}">
        <p14:creationId xmlns:p14="http://schemas.microsoft.com/office/powerpoint/2010/main" val="2413323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(14)</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a:t>
            </a:r>
            <a:r>
              <a:rPr lang="en-GB" dirty="0" smtClean="0"/>
              <a:t>? </a:t>
            </a:r>
            <a:r>
              <a:rPr lang="en-GB" dirty="0">
                <a:solidFill>
                  <a:schemeClr val="accent1"/>
                </a:solidFill>
              </a:rPr>
              <a:t>“The Government provides funding to schools to meet the needs of, for example, disabled pupils. How the extra funding is spent should be monitored by Government” (trend)</a:t>
            </a:r>
            <a:endParaRPr lang="en-GB" dirty="0">
              <a:solidFill>
                <a:schemeClr val="accent1"/>
              </a:solidFill>
              <a:highlight>
                <a:srgbClr val="FFFF00"/>
              </a:highlight>
            </a:endParaRPr>
          </a:p>
        </p:txBody>
      </p:sp>
      <p:graphicFrame>
        <p:nvGraphicFramePr>
          <p:cNvPr id="13" name="Chart 12" descr="Stacked bar chart showing extent of agreement or disagreement over time on statement, 'The government provides funding to schools to meet the needs of, for example, disabled pupils. How the extra funding is spent should be monitored by government'. Significant differences are highlighted on the basis of change over time.&#10;&#10;Link to view data source:&#10;&#10;2020-2021, 65% net agree, 13% neither agree nor disagree, 2% don't know, 20% net disagree.&#10;2019, 66% net agree, 11% neither agree nor disagree, 4% don't know, 19% net disagree.">
            <a:extLst>
              <a:ext uri="{FF2B5EF4-FFF2-40B4-BE49-F238E27FC236}">
                <a16:creationId xmlns:a16="http://schemas.microsoft.com/office/drawing/2014/main" id="{AD19767C-1252-4245-AD31-E04FFB407C41}"/>
              </a:ext>
            </a:extLst>
          </p:cNvPr>
          <p:cNvGraphicFramePr/>
          <p:nvPr>
            <p:extLst>
              <p:ext uri="{D42A27DB-BD31-4B8C-83A1-F6EECF244321}">
                <p14:modId xmlns:p14="http://schemas.microsoft.com/office/powerpoint/2010/main" val="180302657"/>
              </p:ext>
            </p:extLst>
          </p:nvPr>
        </p:nvGraphicFramePr>
        <p:xfrm>
          <a:off x="338973"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descr="Key, the green triangle indicates a significant increase, the red triangle indicates a significant decrease.">
            <a:extLst>
              <a:ext uri="{FF2B5EF4-FFF2-40B4-BE49-F238E27FC236}">
                <a16:creationId xmlns:a16="http://schemas.microsoft.com/office/drawing/2014/main" id="{38567550-58E4-4A85-94E8-19FBAB4C4372}"/>
              </a:ext>
            </a:extLst>
          </p:cNvPr>
          <p:cNvGrpSpPr/>
          <p:nvPr/>
        </p:nvGrpSpPr>
        <p:grpSpPr>
          <a:xfrm>
            <a:off x="10007790" y="3680060"/>
            <a:ext cx="1930403" cy="552654"/>
            <a:chOff x="7176001" y="492990"/>
            <a:chExt cx="1930403" cy="552654"/>
          </a:xfrm>
        </p:grpSpPr>
        <p:sp>
          <p:nvSpPr>
            <p:cNvPr id="10" name="Isosceles Triangle 9">
              <a:extLst>
                <a:ext uri="{FF2B5EF4-FFF2-40B4-BE49-F238E27FC236}">
                  <a16:creationId xmlns:a16="http://schemas.microsoft.com/office/drawing/2014/main" id="{76E7F12A-245C-4BBA-9173-7235695732BA}"/>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1" name="Text Placeholder 9">
              <a:extLst>
                <a:ext uri="{FF2B5EF4-FFF2-40B4-BE49-F238E27FC236}">
                  <a16:creationId xmlns:a16="http://schemas.microsoft.com/office/drawing/2014/main" id="{05FDBE36-3BF8-419D-9918-B9008D77FA23}"/>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9" name="Isosceles Triangle 8">
              <a:extLst>
                <a:ext uri="{FF2B5EF4-FFF2-40B4-BE49-F238E27FC236}">
                  <a16:creationId xmlns:a16="http://schemas.microsoft.com/office/drawing/2014/main" id="{EF94644A-B3E0-4F41-8894-F911781F24A5}"/>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88924247-982B-4ACF-8CFB-ABF99880334E}"/>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64</a:t>
            </a:fld>
            <a:r>
              <a:rPr lang="en-GB" dirty="0"/>
              <a:t>  </a:t>
            </a:r>
          </a:p>
        </p:txBody>
      </p:sp>
    </p:spTree>
    <p:extLst>
      <p:ext uri="{BB962C8B-B14F-4D97-AF65-F5344CB8AC3E}">
        <p14:creationId xmlns:p14="http://schemas.microsoft.com/office/powerpoint/2010/main" val="1053173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(15)</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231106"/>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 </a:t>
            </a:r>
            <a:r>
              <a:rPr lang="en-GB" dirty="0">
                <a:solidFill>
                  <a:schemeClr val="accent1"/>
                </a:solidFill>
              </a:rPr>
              <a:t>“The Government provides funding to schools to meet the needs of, for example, disabled pupils. How the extra funding is spent should be monitored by Government” (by gender)</a:t>
            </a:r>
            <a:endParaRPr lang="en-GB" dirty="0">
              <a:solidFill>
                <a:schemeClr val="accent1"/>
              </a:solidFill>
              <a:highlight>
                <a:srgbClr val="FFFF00"/>
              </a:highlight>
            </a:endParaRPr>
          </a:p>
        </p:txBody>
      </p:sp>
      <p:grpSp>
        <p:nvGrpSpPr>
          <p:cNvPr id="25" name="Group 24" descr="Key to explain the indicators of statistically significant differences presented in the bar chart.">
            <a:extLst>
              <a:ext uri="{FF2B5EF4-FFF2-40B4-BE49-F238E27FC236}">
                <a16:creationId xmlns:a16="http://schemas.microsoft.com/office/drawing/2014/main" id="{1141AFCB-DDAD-45C6-B9C6-46726278F811}"/>
              </a:ext>
            </a:extLst>
          </p:cNvPr>
          <p:cNvGrpSpPr/>
          <p:nvPr/>
        </p:nvGrpSpPr>
        <p:grpSpPr>
          <a:xfrm>
            <a:off x="10063347" y="205140"/>
            <a:ext cx="1875671" cy="1923311"/>
            <a:chOff x="10231121" y="95222"/>
            <a:chExt cx="1875671" cy="1923311"/>
          </a:xfrm>
        </p:grpSpPr>
        <p:sp>
          <p:nvSpPr>
            <p:cNvPr id="26" name="Rectangle 25">
              <a:extLst>
                <a:ext uri="{FF2B5EF4-FFF2-40B4-BE49-F238E27FC236}">
                  <a16:creationId xmlns:a16="http://schemas.microsoft.com/office/drawing/2014/main" id="{513BF9F5-8A09-469C-8F03-012A96EC06C6}"/>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7" name="TextBox 26">
              <a:extLst>
                <a:ext uri="{FF2B5EF4-FFF2-40B4-BE49-F238E27FC236}">
                  <a16:creationId xmlns:a16="http://schemas.microsoft.com/office/drawing/2014/main" id="{87743AB1-E30E-4C98-B5B7-F8D523814D3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8" name="Oval 27" descr="Solid red circle to indicate that figure for Armagh (29%) is significantly lower than average (29%).">
              <a:extLst>
                <a:ext uri="{FF2B5EF4-FFF2-40B4-BE49-F238E27FC236}">
                  <a16:creationId xmlns:a16="http://schemas.microsoft.com/office/drawing/2014/main" id="{3C4322F8-43B8-414B-B5F5-2564A2635AE9}"/>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Armagh (29%) is significantly lower than Belfast and Greater Belfast (53% respectively) and Tyrone/Fermanagh (65%).">
              <a:extLst>
                <a:ext uri="{FF2B5EF4-FFF2-40B4-BE49-F238E27FC236}">
                  <a16:creationId xmlns:a16="http://schemas.microsoft.com/office/drawing/2014/main" id="{FC3A4B03-1A4F-44D9-A92B-88582BF52B31}"/>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Solid green circle to indicate that figure for Greater Belfast (53%) is significantly higher than the average (45%).">
              <a:extLst>
                <a:ext uri="{FF2B5EF4-FFF2-40B4-BE49-F238E27FC236}">
                  <a16:creationId xmlns:a16="http://schemas.microsoft.com/office/drawing/2014/main" id="{344B8B7A-AAF3-4FDB-9FD2-F74E32768888}"/>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Greater Belfast (53%) is significantly higher than Armagh (29%).">
              <a:extLst>
                <a:ext uri="{FF2B5EF4-FFF2-40B4-BE49-F238E27FC236}">
                  <a16:creationId xmlns:a16="http://schemas.microsoft.com/office/drawing/2014/main" id="{699AD34E-78B1-4969-9849-C8A18882260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Text Placeholder 2">
              <a:extLst>
                <a:ext uri="{FF2B5EF4-FFF2-40B4-BE49-F238E27FC236}">
                  <a16:creationId xmlns:a16="http://schemas.microsoft.com/office/drawing/2014/main" id="{1126A4D0-A40D-4850-AB3D-4ED8A09B2DA5}"/>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3" name="Text Placeholder 2">
              <a:extLst>
                <a:ext uri="{FF2B5EF4-FFF2-40B4-BE49-F238E27FC236}">
                  <a16:creationId xmlns:a16="http://schemas.microsoft.com/office/drawing/2014/main" id="{881B8411-1869-4B91-98A2-CAE5FE4F2EA6}"/>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4" name="Text Placeholder 2">
              <a:extLst>
                <a:ext uri="{FF2B5EF4-FFF2-40B4-BE49-F238E27FC236}">
                  <a16:creationId xmlns:a16="http://schemas.microsoft.com/office/drawing/2014/main" id="{7542DF55-E3AE-4E95-845A-49472C8EF4FF}"/>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5" name="Text Placeholder 2">
              <a:extLst>
                <a:ext uri="{FF2B5EF4-FFF2-40B4-BE49-F238E27FC236}">
                  <a16:creationId xmlns:a16="http://schemas.microsoft.com/office/drawing/2014/main" id="{9BFF0CFC-4A4A-4F0F-9D1D-0218E112DCF4}"/>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2" name="Rectangle 21">
            <a:extLst>
              <a:ext uri="{FF2B5EF4-FFF2-40B4-BE49-F238E27FC236}">
                <a16:creationId xmlns:a16="http://schemas.microsoft.com/office/drawing/2014/main" id="{24DDF910-F489-4053-8B9B-ECDA4F4A55E2}"/>
              </a:ext>
            </a:extLst>
          </p:cNvPr>
          <p:cNvSpPr/>
          <p:nvPr/>
        </p:nvSpPr>
        <p:spPr>
          <a:xfrm>
            <a:off x="380344" y="2976554"/>
            <a:ext cx="10171115" cy="5854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380344" y="3639671"/>
            <a:ext cx="1110567" cy="197654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Gender</a:t>
            </a:r>
          </a:p>
        </p:txBody>
      </p:sp>
      <p:graphicFrame>
        <p:nvGraphicFramePr>
          <p:cNvPr id="13" name="Chart 12" descr="Stacked bar chart showing percentage response to statement about education, 'The government provides funding to schools to meet the needs of, for example, disabled pupils. How the extra funding is spent should be monitored by government'. Significant differences are highlighted on the basis of gender.&#10;&#10;Link to view data source:&#10;&#10;Overall (base 500), 65% net agree, 13% neither agree nor disagree, 2% don't know, 20% net disagree.&#10;Gender, Male (base 240), 74% net agree, 9% neither agree nor disagree,17% net disagree.&#10;Gender, Female (base 261), 56% net agree, 17% neither agree nor disagree, 3% don't know, 23% net disagree.">
            <a:extLst>
              <a:ext uri="{FF2B5EF4-FFF2-40B4-BE49-F238E27FC236}">
                <a16:creationId xmlns:a16="http://schemas.microsoft.com/office/drawing/2014/main" id="{FB3BE68B-7740-41B5-B128-7C8724732402}"/>
              </a:ext>
            </a:extLst>
          </p:cNvPr>
          <p:cNvGraphicFramePr/>
          <p:nvPr>
            <p:extLst>
              <p:ext uri="{D42A27DB-BD31-4B8C-83A1-F6EECF244321}">
                <p14:modId xmlns:p14="http://schemas.microsoft.com/office/powerpoint/2010/main" val="267996878"/>
              </p:ext>
            </p:extLst>
          </p:nvPr>
        </p:nvGraphicFramePr>
        <p:xfrm>
          <a:off x="964070" y="2653837"/>
          <a:ext cx="9448800" cy="3444240"/>
        </p:xfrm>
        <a:graphic>
          <a:graphicData uri="http://schemas.openxmlformats.org/drawingml/2006/chart">
            <c:chart xmlns:c="http://schemas.openxmlformats.org/drawingml/2006/chart" xmlns:r="http://schemas.openxmlformats.org/officeDocument/2006/relationships" r:id="rId2"/>
          </a:graphicData>
        </a:graphic>
      </p:graphicFrame>
      <p:sp>
        <p:nvSpPr>
          <p:cNvPr id="15" name="Oval 14" descr="Solid green circle to indicate that figure for male (74%) is significantly higher than average (65%).">
            <a:extLst>
              <a:ext uri="{FF2B5EF4-FFF2-40B4-BE49-F238E27FC236}">
                <a16:creationId xmlns:a16="http://schemas.microsoft.com/office/drawing/2014/main" id="{5C5658F3-5432-4A55-A8BE-088CF30F4279}"/>
              </a:ext>
            </a:extLst>
          </p:cNvPr>
          <p:cNvSpPr/>
          <p:nvPr/>
        </p:nvSpPr>
        <p:spPr bwMode="gray">
          <a:xfrm>
            <a:off x="3134233" y="4001608"/>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male (74%) is significantly higher than female (56%).">
            <a:extLst>
              <a:ext uri="{FF2B5EF4-FFF2-40B4-BE49-F238E27FC236}">
                <a16:creationId xmlns:a16="http://schemas.microsoft.com/office/drawing/2014/main" id="{BA79E18C-7447-47D9-BA13-5FA50B65B8FC}"/>
              </a:ext>
            </a:extLst>
          </p:cNvPr>
          <p:cNvSpPr/>
          <p:nvPr/>
        </p:nvSpPr>
        <p:spPr bwMode="gray">
          <a:xfrm>
            <a:off x="3177974" y="405753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red circle to indicate that figure for male (9%) is significantly lower than female (17%).">
            <a:extLst>
              <a:ext uri="{FF2B5EF4-FFF2-40B4-BE49-F238E27FC236}">
                <a16:creationId xmlns:a16="http://schemas.microsoft.com/office/drawing/2014/main" id="{080DD1E0-A67C-4D28-9C77-998809B3412E}"/>
              </a:ext>
            </a:extLst>
          </p:cNvPr>
          <p:cNvSpPr/>
          <p:nvPr/>
        </p:nvSpPr>
        <p:spPr bwMode="gray">
          <a:xfrm>
            <a:off x="8706176" y="403904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male (17%) is significantly lower than average (20%).">
            <a:extLst>
              <a:ext uri="{FF2B5EF4-FFF2-40B4-BE49-F238E27FC236}">
                <a16:creationId xmlns:a16="http://schemas.microsoft.com/office/drawing/2014/main" id="{01F301EF-34A2-4A88-BAEA-3BFC90464340}"/>
              </a:ext>
            </a:extLst>
          </p:cNvPr>
          <p:cNvSpPr/>
          <p:nvPr/>
        </p:nvSpPr>
        <p:spPr bwMode="gray">
          <a:xfrm>
            <a:off x="10014911" y="3979494"/>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male (17%) is significantly lower than female (23%).">
            <a:extLst>
              <a:ext uri="{FF2B5EF4-FFF2-40B4-BE49-F238E27FC236}">
                <a16:creationId xmlns:a16="http://schemas.microsoft.com/office/drawing/2014/main" id="{46C13666-2D21-455B-AD80-501D0F4954CB}"/>
              </a:ext>
            </a:extLst>
          </p:cNvPr>
          <p:cNvSpPr/>
          <p:nvPr/>
        </p:nvSpPr>
        <p:spPr bwMode="gray">
          <a:xfrm>
            <a:off x="10068812" y="403904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red circle to indicate that figure for female (56%) is significantly lower than average (65%).">
            <a:extLst>
              <a:ext uri="{FF2B5EF4-FFF2-40B4-BE49-F238E27FC236}">
                <a16:creationId xmlns:a16="http://schemas.microsoft.com/office/drawing/2014/main" id="{D0CD1363-47D1-4B4F-ACF4-0CEAC03BB3A5}"/>
              </a:ext>
            </a:extLst>
          </p:cNvPr>
          <p:cNvSpPr/>
          <p:nvPr/>
        </p:nvSpPr>
        <p:spPr bwMode="gray">
          <a:xfrm>
            <a:off x="3124073" y="492659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female (56%) is significantly lower than male (74%).">
            <a:extLst>
              <a:ext uri="{FF2B5EF4-FFF2-40B4-BE49-F238E27FC236}">
                <a16:creationId xmlns:a16="http://schemas.microsoft.com/office/drawing/2014/main" id="{8776AC25-5044-48FD-B163-0EBBD537A80C}"/>
              </a:ext>
            </a:extLst>
          </p:cNvPr>
          <p:cNvSpPr/>
          <p:nvPr/>
        </p:nvSpPr>
        <p:spPr bwMode="gray">
          <a:xfrm>
            <a:off x="3177974" y="498614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green circle to indicate that figure for female (17%) is significantly higher than average (13%).">
            <a:extLst>
              <a:ext uri="{FF2B5EF4-FFF2-40B4-BE49-F238E27FC236}">
                <a16:creationId xmlns:a16="http://schemas.microsoft.com/office/drawing/2014/main" id="{1AA3203F-35C5-413A-AF4E-4BCCBD53BBEF}"/>
              </a:ext>
            </a:extLst>
          </p:cNvPr>
          <p:cNvSpPr/>
          <p:nvPr/>
        </p:nvSpPr>
        <p:spPr bwMode="gray">
          <a:xfrm>
            <a:off x="7675905" y="493556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female (17%) is significantly higher than male (9%).">
            <a:extLst>
              <a:ext uri="{FF2B5EF4-FFF2-40B4-BE49-F238E27FC236}">
                <a16:creationId xmlns:a16="http://schemas.microsoft.com/office/drawing/2014/main" id="{377D9E94-CD8C-4C79-A822-0CA8E98F9057}"/>
              </a:ext>
            </a:extLst>
          </p:cNvPr>
          <p:cNvSpPr/>
          <p:nvPr/>
        </p:nvSpPr>
        <p:spPr bwMode="gray">
          <a:xfrm>
            <a:off x="7719646" y="499148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female (23%) is significantly higher than male (17%).">
            <a:extLst>
              <a:ext uri="{FF2B5EF4-FFF2-40B4-BE49-F238E27FC236}">
                <a16:creationId xmlns:a16="http://schemas.microsoft.com/office/drawing/2014/main" id="{E9A8B82F-55B4-4F9E-A05E-2E6274743E69}"/>
              </a:ext>
            </a:extLst>
          </p:cNvPr>
          <p:cNvSpPr/>
          <p:nvPr/>
        </p:nvSpPr>
        <p:spPr bwMode="gray">
          <a:xfrm>
            <a:off x="10061001" y="500180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65</a:t>
            </a:fld>
            <a:r>
              <a:rPr lang="en-GB" dirty="0"/>
              <a:t>  </a:t>
            </a:r>
          </a:p>
        </p:txBody>
      </p:sp>
    </p:spTree>
    <p:extLst>
      <p:ext uri="{BB962C8B-B14F-4D97-AF65-F5344CB8AC3E}">
        <p14:creationId xmlns:p14="http://schemas.microsoft.com/office/powerpoint/2010/main" val="385021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(16)</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a:t>
            </a:r>
            <a:r>
              <a:rPr lang="en-GB" dirty="0" smtClean="0"/>
              <a:t>? </a:t>
            </a:r>
            <a:r>
              <a:rPr lang="en-GB" dirty="0">
                <a:solidFill>
                  <a:schemeClr val="accent1"/>
                </a:solidFill>
              </a:rPr>
              <a:t>“Government funding should focus on those groups which do less well at school” (trend)</a:t>
            </a:r>
            <a:endParaRPr lang="en-GB" dirty="0">
              <a:solidFill>
                <a:schemeClr val="accent1"/>
              </a:solidFill>
              <a:highlight>
                <a:srgbClr val="FFFF00"/>
              </a:highlight>
            </a:endParaRPr>
          </a:p>
        </p:txBody>
      </p:sp>
      <p:graphicFrame>
        <p:nvGraphicFramePr>
          <p:cNvPr id="7" name="Chart 6" descr="Stacked bar chart showing extent of agreement or disagreement over time on statement, 'Government funding should focus on those groups which do less well at school'. Significant differences are highlighted on the basis of change over time.&#10;&#10;Link to view data source:&#10;&#10;2020-2021, 62% net agree, 19% neither agree nor disagree, 1% don't know, 17% net disagree.&#10;2019, 59% net agree, 18% neither agree nor disagree, 2% don't know, 21% net disagree.">
            <a:extLst>
              <a:ext uri="{FF2B5EF4-FFF2-40B4-BE49-F238E27FC236}">
                <a16:creationId xmlns:a16="http://schemas.microsoft.com/office/drawing/2014/main" id="{7C2CC955-30AB-46C5-9B1F-7308332D2DC9}"/>
              </a:ext>
            </a:extLst>
          </p:cNvPr>
          <p:cNvGraphicFramePr/>
          <p:nvPr>
            <p:extLst>
              <p:ext uri="{D42A27DB-BD31-4B8C-83A1-F6EECF244321}">
                <p14:modId xmlns:p14="http://schemas.microsoft.com/office/powerpoint/2010/main" val="4080649512"/>
              </p:ext>
            </p:extLst>
          </p:nvPr>
        </p:nvGraphicFramePr>
        <p:xfrm>
          <a:off x="338973"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descr="Key, the green triangle indicates a significant increase, the red triangle indicates a significant decrease.">
            <a:extLst>
              <a:ext uri="{FF2B5EF4-FFF2-40B4-BE49-F238E27FC236}">
                <a16:creationId xmlns:a16="http://schemas.microsoft.com/office/drawing/2014/main" id="{9CA5673E-2DF1-4CED-8F39-E3BBCB68F12E}"/>
              </a:ext>
            </a:extLst>
          </p:cNvPr>
          <p:cNvGrpSpPr/>
          <p:nvPr/>
        </p:nvGrpSpPr>
        <p:grpSpPr>
          <a:xfrm>
            <a:off x="10007790" y="3680060"/>
            <a:ext cx="1930403" cy="552654"/>
            <a:chOff x="7176001" y="492990"/>
            <a:chExt cx="1930403" cy="552654"/>
          </a:xfrm>
        </p:grpSpPr>
        <p:sp>
          <p:nvSpPr>
            <p:cNvPr id="11" name="Isosceles Triangle 10">
              <a:extLst>
                <a:ext uri="{FF2B5EF4-FFF2-40B4-BE49-F238E27FC236}">
                  <a16:creationId xmlns:a16="http://schemas.microsoft.com/office/drawing/2014/main" id="{C84F82FA-D730-4EA8-BB75-79F501246B54}"/>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B258EB2A-186D-493B-8E82-CBDA3F206B52}"/>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913806C5-0E93-4ED7-B461-3DF8AD2AFD12}"/>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8FA97B00-3A87-4235-98C2-B9329BEB8510}"/>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66</a:t>
            </a:fld>
            <a:r>
              <a:rPr lang="en-GB" dirty="0"/>
              <a:t>  </a:t>
            </a:r>
          </a:p>
        </p:txBody>
      </p:sp>
    </p:spTree>
    <p:extLst>
      <p:ext uri="{BB962C8B-B14F-4D97-AF65-F5344CB8AC3E}">
        <p14:creationId xmlns:p14="http://schemas.microsoft.com/office/powerpoint/2010/main" val="2734629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(17a)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education</a:t>
            </a:r>
            <a:r>
              <a:rPr lang="en-GB" dirty="0"/>
              <a:t> in Northern Ireland? </a:t>
            </a:r>
            <a:r>
              <a:rPr lang="en-GB" dirty="0">
                <a:solidFill>
                  <a:schemeClr val="accent1"/>
                </a:solidFill>
              </a:rPr>
              <a:t>“Government funding should focus on those groups which do less well at school” (by region and age)</a:t>
            </a:r>
            <a:endParaRPr lang="en-GB" dirty="0">
              <a:solidFill>
                <a:schemeClr val="accent1"/>
              </a:solidFill>
              <a:highlight>
                <a:srgbClr val="FFFF00"/>
              </a:highlight>
            </a:endParaRPr>
          </a:p>
        </p:txBody>
      </p:sp>
      <p:grpSp>
        <p:nvGrpSpPr>
          <p:cNvPr id="20" name="Group 19" descr="Key to explain the indicators of statistically significant differences presented in the bar chart.">
            <a:extLst>
              <a:ext uri="{FF2B5EF4-FFF2-40B4-BE49-F238E27FC236}">
                <a16:creationId xmlns:a16="http://schemas.microsoft.com/office/drawing/2014/main" id="{5B82ACA4-ED69-4D91-8747-366DBB9DFF27}"/>
              </a:ext>
            </a:extLst>
          </p:cNvPr>
          <p:cNvGrpSpPr/>
          <p:nvPr/>
        </p:nvGrpSpPr>
        <p:grpSpPr>
          <a:xfrm>
            <a:off x="10063347" y="205140"/>
            <a:ext cx="1875671" cy="1923311"/>
            <a:chOff x="10231121" y="95222"/>
            <a:chExt cx="1875671" cy="1923311"/>
          </a:xfrm>
        </p:grpSpPr>
        <p:sp>
          <p:nvSpPr>
            <p:cNvPr id="21" name="Rectangle 20">
              <a:extLst>
                <a:ext uri="{FF2B5EF4-FFF2-40B4-BE49-F238E27FC236}">
                  <a16:creationId xmlns:a16="http://schemas.microsoft.com/office/drawing/2014/main" id="{FFB8DAF9-7353-4AF7-80C6-7F6BC0239098}"/>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2" name="TextBox 21">
              <a:extLst>
                <a:ext uri="{FF2B5EF4-FFF2-40B4-BE49-F238E27FC236}">
                  <a16:creationId xmlns:a16="http://schemas.microsoft.com/office/drawing/2014/main" id="{7C47C276-C3F8-4C44-B201-ADF5DED8C1E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3" name="Oval 22" descr="Solid red circle to indicate that figure for Armagh (29%) is significantly lower than average (29%).">
              <a:extLst>
                <a:ext uri="{FF2B5EF4-FFF2-40B4-BE49-F238E27FC236}">
                  <a16:creationId xmlns:a16="http://schemas.microsoft.com/office/drawing/2014/main" id="{7B1DA9F5-B297-412C-8B5F-EC5CC74A52CA}"/>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Armagh (29%) is significantly lower than Belfast and Greater Belfast (53% respectively) and Tyrone/Fermanagh (65%).">
              <a:extLst>
                <a:ext uri="{FF2B5EF4-FFF2-40B4-BE49-F238E27FC236}">
                  <a16:creationId xmlns:a16="http://schemas.microsoft.com/office/drawing/2014/main" id="{C5883C04-5E7E-4130-8F2C-30E6EDB7AA6E}"/>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green circle to indicate that figure for Greater Belfast (53%) is significantly higher than the average (45%).">
              <a:extLst>
                <a:ext uri="{FF2B5EF4-FFF2-40B4-BE49-F238E27FC236}">
                  <a16:creationId xmlns:a16="http://schemas.microsoft.com/office/drawing/2014/main" id="{22DC7453-B771-471A-BF05-F0FA8663BD22}"/>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Greater Belfast (53%) is significantly higher than Armagh (29%).">
              <a:extLst>
                <a:ext uri="{FF2B5EF4-FFF2-40B4-BE49-F238E27FC236}">
                  <a16:creationId xmlns:a16="http://schemas.microsoft.com/office/drawing/2014/main" id="{99CB5B92-50D0-4A68-B723-CE3C6C4F816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Text Placeholder 2">
              <a:extLst>
                <a:ext uri="{FF2B5EF4-FFF2-40B4-BE49-F238E27FC236}">
                  <a16:creationId xmlns:a16="http://schemas.microsoft.com/office/drawing/2014/main" id="{E3E7C662-3164-4559-84B1-EA43B8DE1C07}"/>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5" name="Text Placeholder 2">
              <a:extLst>
                <a:ext uri="{FF2B5EF4-FFF2-40B4-BE49-F238E27FC236}">
                  <a16:creationId xmlns:a16="http://schemas.microsoft.com/office/drawing/2014/main" id="{B438F06F-F9E5-4E31-8B25-5E05D43F29A7}"/>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6" name="Text Placeholder 2">
              <a:extLst>
                <a:ext uri="{FF2B5EF4-FFF2-40B4-BE49-F238E27FC236}">
                  <a16:creationId xmlns:a16="http://schemas.microsoft.com/office/drawing/2014/main" id="{0D8671F7-FB2F-4BB9-A4EC-50DF2029F99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7" name="Text Placeholder 2">
              <a:extLst>
                <a:ext uri="{FF2B5EF4-FFF2-40B4-BE49-F238E27FC236}">
                  <a16:creationId xmlns:a16="http://schemas.microsoft.com/office/drawing/2014/main" id="{9DBCD397-5783-487C-89A0-F486B40AED57}"/>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6" name="Rectangle 15">
            <a:extLst>
              <a:ext uri="{FF2B5EF4-FFF2-40B4-BE49-F238E27FC236}">
                <a16:creationId xmlns:a16="http://schemas.microsoft.com/office/drawing/2014/main" id="{E7BDE6AB-2736-4FC6-BD40-351AE0FB22A7}"/>
              </a:ext>
            </a:extLst>
          </p:cNvPr>
          <p:cNvSpPr/>
          <p:nvPr/>
        </p:nvSpPr>
        <p:spPr>
          <a:xfrm>
            <a:off x="449999" y="2446110"/>
            <a:ext cx="10616252" cy="32633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8" name="Rectangle 17">
            <a:extLst>
              <a:ext uri="{FF2B5EF4-FFF2-40B4-BE49-F238E27FC236}">
                <a16:creationId xmlns:a16="http://schemas.microsoft.com/office/drawing/2014/main" id="{94988F86-90F4-4129-A9E9-DBEAB50AAC76}"/>
              </a:ext>
            </a:extLst>
          </p:cNvPr>
          <p:cNvSpPr/>
          <p:nvPr/>
        </p:nvSpPr>
        <p:spPr>
          <a:xfrm>
            <a:off x="437230" y="2870077"/>
            <a:ext cx="1185761" cy="17473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9" name="Rectangle 18">
            <a:extLst>
              <a:ext uri="{FF2B5EF4-FFF2-40B4-BE49-F238E27FC236}">
                <a16:creationId xmlns:a16="http://schemas.microsoft.com/office/drawing/2014/main" id="{01F1DD53-3403-41C5-8D4D-569C55083904}"/>
              </a:ext>
            </a:extLst>
          </p:cNvPr>
          <p:cNvSpPr/>
          <p:nvPr/>
        </p:nvSpPr>
        <p:spPr>
          <a:xfrm>
            <a:off x="449999" y="4742329"/>
            <a:ext cx="1185761" cy="100557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graphicFrame>
        <p:nvGraphicFramePr>
          <p:cNvPr id="17" name="Chart 16" descr="Stacked bar chart showing percentage response to statement about education, 'Government funding should focus on those groups which do less well at school'. Significant differences are highlighted on the basis of region and age.&#10;&#10;Link to view data source:&#10;&#10;Overall (base 500), 62% net agree, 19% neither agree nor disagree, 1% don't know, 17% net disagree.&#10;Region, Antrim (base 55), 55% net agree, 20% neither agree nor disagree, 2% don't know, 24% net disagree.&#10;Region, Armagh (base 40), 48% net agree, 25% neither agree nor disagree, 5% don't know, 23% net disagree.&#10;Region, Belfast (base 81), 64% net agree, 17% neither agree nor disagree, 3% don't know, 16% net disagree.&#10;Region, Derry/Londonderry (base 64), 67% net agree, 14% neither agree nor disagree, 2% don't know, 17% net disagree.&#10;Region, Down (base 78), 72% net agree, 23% neither agree nor disagree, 5% net disagree.&#10;Region, Greater Belfast (base 115), 57% net agree, 21% neither agree nor disagree, 1% don't know, 21% net disagree.&#10;Region, Tyrone/Fermanagh (base 65), 66% net agree, 17% neither agree nor disagree, 17% net disagree.&#10;Age, 16-29 (base 124), 66% net agree, 20% neither agree nor disagree, 1% don't know, 13% net disagree.&#10;Age, 30-44 (base 129), 60% net agree, 20% neither agree nor disagree, 2% don't know, 18% net disagree.&#10;Age, 45-59 (base 119), 55% net agree, 23% neither agree nor disagree, 1% don't know, 22% net disagree.&#10;Age, 60+ (base 124), 69% net agree, 14% neither agree nor disagree, 2% don't know, 16% net disagree.">
            <a:extLst>
              <a:ext uri="{FF2B5EF4-FFF2-40B4-BE49-F238E27FC236}">
                <a16:creationId xmlns:a16="http://schemas.microsoft.com/office/drawing/2014/main" id="{281680F9-5675-4614-88F9-07C2A8800463}"/>
              </a:ext>
            </a:extLst>
          </p:cNvPr>
          <p:cNvGraphicFramePr/>
          <p:nvPr>
            <p:extLst>
              <p:ext uri="{D42A27DB-BD31-4B8C-83A1-F6EECF244321}">
                <p14:modId xmlns:p14="http://schemas.microsoft.com/office/powerpoint/2010/main" val="4248808757"/>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6" name="Oval 25" descr="Solid red circle to indicate that figure for Armagh (48%) is significantly lower than average (62%).">
            <a:extLst>
              <a:ext uri="{FF2B5EF4-FFF2-40B4-BE49-F238E27FC236}">
                <a16:creationId xmlns:a16="http://schemas.microsoft.com/office/drawing/2014/main" id="{A48F40CD-4F4A-4005-BB43-8381A2335CE6}"/>
              </a:ext>
            </a:extLst>
          </p:cNvPr>
          <p:cNvSpPr/>
          <p:nvPr/>
        </p:nvSpPr>
        <p:spPr bwMode="gray">
          <a:xfrm>
            <a:off x="3676659" y="2944976"/>
            <a:ext cx="410934" cy="41093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Armagh (48%) is significantly lower than Derry/Londonderry (67%) and Down (72%).">
            <a:extLst>
              <a:ext uri="{FF2B5EF4-FFF2-40B4-BE49-F238E27FC236}">
                <a16:creationId xmlns:a16="http://schemas.microsoft.com/office/drawing/2014/main" id="{D1854788-0E6B-4846-AF5F-5A76EB82FDE8}"/>
              </a:ext>
            </a:extLst>
          </p:cNvPr>
          <p:cNvSpPr/>
          <p:nvPr/>
        </p:nvSpPr>
        <p:spPr bwMode="gray">
          <a:xfrm>
            <a:off x="3715133" y="2983996"/>
            <a:ext cx="308401" cy="30840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Derry/Londonderry (67%) is significantly higher than Armagh (48%).">
            <a:extLst>
              <a:ext uri="{FF2B5EF4-FFF2-40B4-BE49-F238E27FC236}">
                <a16:creationId xmlns:a16="http://schemas.microsoft.com/office/drawing/2014/main" id="{493A7A04-D60B-4211-BB58-6AD68E08527B}"/>
              </a:ext>
            </a:extLst>
          </p:cNvPr>
          <p:cNvSpPr/>
          <p:nvPr/>
        </p:nvSpPr>
        <p:spPr bwMode="gray">
          <a:xfrm>
            <a:off x="3705875" y="3502091"/>
            <a:ext cx="345929" cy="30805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green circle to indicate that figure for Down (72%) is significantly higher than Armagh (48%).">
            <a:extLst>
              <a:ext uri="{FF2B5EF4-FFF2-40B4-BE49-F238E27FC236}">
                <a16:creationId xmlns:a16="http://schemas.microsoft.com/office/drawing/2014/main" id="{EDE5370F-3A8C-473C-A434-9D3D07741AA0}"/>
              </a:ext>
            </a:extLst>
          </p:cNvPr>
          <p:cNvSpPr/>
          <p:nvPr/>
        </p:nvSpPr>
        <p:spPr bwMode="gray">
          <a:xfrm>
            <a:off x="3705876" y="3748443"/>
            <a:ext cx="345930" cy="33851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Solid red circle to indicate that figure for 45-59 (55%) is significantly lower than average (62%).">
            <a:extLst>
              <a:ext uri="{FF2B5EF4-FFF2-40B4-BE49-F238E27FC236}">
                <a16:creationId xmlns:a16="http://schemas.microsoft.com/office/drawing/2014/main" id="{46488244-8291-4BE9-882C-8E7AE2DCCAAA}"/>
              </a:ext>
            </a:extLst>
          </p:cNvPr>
          <p:cNvSpPr/>
          <p:nvPr/>
        </p:nvSpPr>
        <p:spPr bwMode="gray">
          <a:xfrm>
            <a:off x="3698588" y="5136203"/>
            <a:ext cx="381713" cy="3817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45-59 (55%) is significantly lower than 60+ (69%).">
            <a:extLst>
              <a:ext uri="{FF2B5EF4-FFF2-40B4-BE49-F238E27FC236}">
                <a16:creationId xmlns:a16="http://schemas.microsoft.com/office/drawing/2014/main" id="{691214FB-872E-436B-AA5E-C859177AE51B}"/>
              </a:ext>
            </a:extLst>
          </p:cNvPr>
          <p:cNvSpPr/>
          <p:nvPr/>
        </p:nvSpPr>
        <p:spPr bwMode="gray">
          <a:xfrm>
            <a:off x="3726858" y="5183202"/>
            <a:ext cx="286471" cy="28647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60+ (69%) is significantly higher than 45-59 (55%).">
            <a:extLst>
              <a:ext uri="{FF2B5EF4-FFF2-40B4-BE49-F238E27FC236}">
                <a16:creationId xmlns:a16="http://schemas.microsoft.com/office/drawing/2014/main" id="{CC122E1A-96E0-4EA9-B877-6E154057E3A5}"/>
              </a:ext>
            </a:extLst>
          </p:cNvPr>
          <p:cNvSpPr/>
          <p:nvPr/>
        </p:nvSpPr>
        <p:spPr bwMode="gray">
          <a:xfrm>
            <a:off x="3737063" y="5456928"/>
            <a:ext cx="286471" cy="28647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67</a:t>
            </a:fld>
            <a:r>
              <a:rPr lang="en-GB" dirty="0"/>
              <a:t>  </a:t>
            </a:r>
          </a:p>
        </p:txBody>
      </p:sp>
    </p:spTree>
    <p:extLst>
      <p:ext uri="{BB962C8B-B14F-4D97-AF65-F5344CB8AC3E}">
        <p14:creationId xmlns:p14="http://schemas.microsoft.com/office/powerpoint/2010/main" val="4113021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(17b)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830997"/>
          </a:xfrm>
        </p:spPr>
        <p:txBody>
          <a:bodyPr/>
          <a:lstStyle/>
          <a:p>
            <a:r>
              <a:rPr lang="en-GB" sz="1800" dirty="0" smtClean="0"/>
              <a:t>To </a:t>
            </a:r>
            <a:r>
              <a:rPr lang="en-GB" sz="1800" dirty="0"/>
              <a:t>what extent do you agree or disagree with the following statements about </a:t>
            </a:r>
            <a:r>
              <a:rPr lang="en-GB" sz="1800" u="sng" dirty="0"/>
              <a:t>education</a:t>
            </a:r>
            <a:r>
              <a:rPr lang="en-GB" sz="1800" dirty="0"/>
              <a:t> in Northern Ireland? </a:t>
            </a:r>
            <a:r>
              <a:rPr lang="en-GB" sz="1800" dirty="0">
                <a:solidFill>
                  <a:schemeClr val="accent1"/>
                </a:solidFill>
              </a:rPr>
              <a:t>“Government funding should focus on those groups which do less well at school” (by community background and sexual orientation)</a:t>
            </a:r>
            <a:endParaRPr lang="en-GB" sz="1800" dirty="0">
              <a:solidFill>
                <a:schemeClr val="accent1"/>
              </a:solidFill>
              <a:highlight>
                <a:srgbClr val="FFFF00"/>
              </a:highlight>
            </a:endParaRPr>
          </a:p>
        </p:txBody>
      </p:sp>
      <p:grpSp>
        <p:nvGrpSpPr>
          <p:cNvPr id="16" name="Group 15" descr="Key to explain the indicators of statistically significant differences presented in the bar chart.">
            <a:extLst>
              <a:ext uri="{FF2B5EF4-FFF2-40B4-BE49-F238E27FC236}">
                <a16:creationId xmlns:a16="http://schemas.microsoft.com/office/drawing/2014/main" id="{F62C6F37-F79A-4BC5-B6E5-FF288FFB7CA1}"/>
              </a:ext>
            </a:extLst>
          </p:cNvPr>
          <p:cNvGrpSpPr/>
          <p:nvPr/>
        </p:nvGrpSpPr>
        <p:grpSpPr>
          <a:xfrm>
            <a:off x="10063347" y="205140"/>
            <a:ext cx="1875671" cy="1923311"/>
            <a:chOff x="10231121" y="95222"/>
            <a:chExt cx="1875671" cy="1923311"/>
          </a:xfrm>
        </p:grpSpPr>
        <p:sp>
          <p:nvSpPr>
            <p:cNvPr id="17" name="Rectangle 16">
              <a:extLst>
                <a:ext uri="{FF2B5EF4-FFF2-40B4-BE49-F238E27FC236}">
                  <a16:creationId xmlns:a16="http://schemas.microsoft.com/office/drawing/2014/main" id="{102BC969-E07C-410A-8CFE-4D05653DDDF7}"/>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0" name="TextBox 19">
              <a:extLst>
                <a:ext uri="{FF2B5EF4-FFF2-40B4-BE49-F238E27FC236}">
                  <a16:creationId xmlns:a16="http://schemas.microsoft.com/office/drawing/2014/main" id="{0B542450-A887-4809-8641-54162E99651F}"/>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3" name="Oval 22" descr="Solid red circle to indicate that figure for Armagh (29%) is significantly lower than average (29%).">
              <a:extLst>
                <a:ext uri="{FF2B5EF4-FFF2-40B4-BE49-F238E27FC236}">
                  <a16:creationId xmlns:a16="http://schemas.microsoft.com/office/drawing/2014/main" id="{77DF741E-9659-4451-A04F-AF37057F8010}"/>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Armagh (29%) is significantly lower than Belfast and Greater Belfast (53% respectively) and Tyrone/Fermanagh (65%).">
              <a:extLst>
                <a:ext uri="{FF2B5EF4-FFF2-40B4-BE49-F238E27FC236}">
                  <a16:creationId xmlns:a16="http://schemas.microsoft.com/office/drawing/2014/main" id="{B0664E1F-01C1-4F2C-ADC8-3147BB94AFB5}"/>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Solid green circle to indicate that figure for Greater Belfast (53%) is significantly higher than the average (45%).">
              <a:extLst>
                <a:ext uri="{FF2B5EF4-FFF2-40B4-BE49-F238E27FC236}">
                  <a16:creationId xmlns:a16="http://schemas.microsoft.com/office/drawing/2014/main" id="{346ABEC8-9A7A-4FC6-A60E-CF4B611524E7}"/>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Greater Belfast (53%) is significantly higher than Armagh (29%).">
              <a:extLst>
                <a:ext uri="{FF2B5EF4-FFF2-40B4-BE49-F238E27FC236}">
                  <a16:creationId xmlns:a16="http://schemas.microsoft.com/office/drawing/2014/main" id="{31019448-9208-4E2D-8D8D-BA221A708DC2}"/>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 Placeholder 2">
              <a:extLst>
                <a:ext uri="{FF2B5EF4-FFF2-40B4-BE49-F238E27FC236}">
                  <a16:creationId xmlns:a16="http://schemas.microsoft.com/office/drawing/2014/main" id="{5A84DB58-0805-4D57-AA77-80B91507C099}"/>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28" name="Text Placeholder 2">
              <a:extLst>
                <a:ext uri="{FF2B5EF4-FFF2-40B4-BE49-F238E27FC236}">
                  <a16:creationId xmlns:a16="http://schemas.microsoft.com/office/drawing/2014/main" id="{BCEBE2DB-47C3-4BA9-A29E-54EC05B95DDC}"/>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29" name="Text Placeholder 2">
              <a:extLst>
                <a:ext uri="{FF2B5EF4-FFF2-40B4-BE49-F238E27FC236}">
                  <a16:creationId xmlns:a16="http://schemas.microsoft.com/office/drawing/2014/main" id="{E02A37EE-B854-4D81-A1AA-64943E34EE81}"/>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0" name="Text Placeholder 2">
              <a:extLst>
                <a:ext uri="{FF2B5EF4-FFF2-40B4-BE49-F238E27FC236}">
                  <a16:creationId xmlns:a16="http://schemas.microsoft.com/office/drawing/2014/main" id="{412D5E7E-FEAB-4DF1-8BDD-E4F620D04750}"/>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3" name="Rectangle 12">
            <a:extLst>
              <a:ext uri="{FF2B5EF4-FFF2-40B4-BE49-F238E27FC236}">
                <a16:creationId xmlns:a16="http://schemas.microsoft.com/office/drawing/2014/main" id="{DECAC6BA-8680-4E37-A83A-3ECA82177923}"/>
              </a:ext>
            </a:extLst>
          </p:cNvPr>
          <p:cNvSpPr/>
          <p:nvPr/>
        </p:nvSpPr>
        <p:spPr>
          <a:xfrm>
            <a:off x="449999" y="2617531"/>
            <a:ext cx="10616252" cy="58546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8" name="Rectangle 17">
            <a:extLst>
              <a:ext uri="{FF2B5EF4-FFF2-40B4-BE49-F238E27FC236}">
                <a16:creationId xmlns:a16="http://schemas.microsoft.com/office/drawing/2014/main" id="{94988F86-90F4-4129-A9E9-DBEAB50AAC76}"/>
              </a:ext>
            </a:extLst>
          </p:cNvPr>
          <p:cNvSpPr/>
          <p:nvPr/>
        </p:nvSpPr>
        <p:spPr>
          <a:xfrm>
            <a:off x="437230" y="3256719"/>
            <a:ext cx="1185761" cy="108160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sp>
        <p:nvSpPr>
          <p:cNvPr id="19" name="Rectangle 18">
            <a:extLst>
              <a:ext uri="{FF2B5EF4-FFF2-40B4-BE49-F238E27FC236}">
                <a16:creationId xmlns:a16="http://schemas.microsoft.com/office/drawing/2014/main" id="{01F1DD53-3403-41C5-8D4D-569C55083904}"/>
              </a:ext>
            </a:extLst>
          </p:cNvPr>
          <p:cNvSpPr/>
          <p:nvPr/>
        </p:nvSpPr>
        <p:spPr>
          <a:xfrm>
            <a:off x="449999" y="4419145"/>
            <a:ext cx="1185761" cy="119707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graphicFrame>
        <p:nvGraphicFramePr>
          <p:cNvPr id="10" name="Chart 9" descr="Stacked bar chart showing percentage response to statement about education, 'Government funding should focus on those groups which do less well at school'. Significant differences are highlighted on the basis of community background and sexual orientation.&#10;&#10;Link to view data source:&#10;&#10;Overall (base 500), 62% net agree, 19% neither agree nor disagree, 1% don't know, 17% net disagree.&#10;Community background, Protestant (base 234), 57% net agree, 21% neither agree nor disagree, 2% don't know, 21% net disagree.&#10;Community background, Catholic (base 220), 67% net agree, 17% neither agree nor disagree, 1% don't know, 15% net disagree.&#10;Sexual orientation, Heterosexual (base 459), 61% net agree, 20% neither agree nor disagree, 1% don't know, 18% net disagree.&#10;Sexual orientation, LGB or other (base 30), 77% net agree, 10% neither agree nor disagree, 3% don't know, 10% net disagree.&#10;">
            <a:extLst>
              <a:ext uri="{FF2B5EF4-FFF2-40B4-BE49-F238E27FC236}">
                <a16:creationId xmlns:a16="http://schemas.microsoft.com/office/drawing/2014/main" id="{EA361A0E-5C0C-4100-8418-169C4DF8ED0D}"/>
              </a:ext>
            </a:extLst>
          </p:cNvPr>
          <p:cNvGraphicFramePr/>
          <p:nvPr>
            <p:extLst>
              <p:ext uri="{D42A27DB-BD31-4B8C-83A1-F6EECF244321}">
                <p14:modId xmlns:p14="http://schemas.microsoft.com/office/powerpoint/2010/main" val="263924261"/>
              </p:ext>
            </p:extLst>
          </p:nvPr>
        </p:nvGraphicFramePr>
        <p:xfrm>
          <a:off x="1286719" y="2453783"/>
          <a:ext cx="9448800" cy="3444240"/>
        </p:xfrm>
        <a:graphic>
          <a:graphicData uri="http://schemas.openxmlformats.org/drawingml/2006/chart">
            <c:chart xmlns:c="http://schemas.openxmlformats.org/drawingml/2006/chart" xmlns:r="http://schemas.openxmlformats.org/officeDocument/2006/relationships" r:id="rId2"/>
          </a:graphicData>
        </a:graphic>
      </p:graphicFrame>
      <p:sp>
        <p:nvSpPr>
          <p:cNvPr id="14" name="Oval 13" descr="Dashed red circle to indicate that figure for Protestant (57%) is significantly lower than Catholic (67%).">
            <a:extLst>
              <a:ext uri="{FF2B5EF4-FFF2-40B4-BE49-F238E27FC236}">
                <a16:creationId xmlns:a16="http://schemas.microsoft.com/office/drawing/2014/main" id="{793316AD-D0E3-4D28-85C3-FEAE39A38E6C}"/>
              </a:ext>
            </a:extLst>
          </p:cNvPr>
          <p:cNvSpPr/>
          <p:nvPr/>
        </p:nvSpPr>
        <p:spPr bwMode="gray">
          <a:xfrm>
            <a:off x="3489652" y="325671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Catholic (67%) is significantly higher than Protestant (57%).">
            <a:extLst>
              <a:ext uri="{FF2B5EF4-FFF2-40B4-BE49-F238E27FC236}">
                <a16:creationId xmlns:a16="http://schemas.microsoft.com/office/drawing/2014/main" id="{87E549C7-9583-48EC-BAC1-1850961648A7}"/>
              </a:ext>
            </a:extLst>
          </p:cNvPr>
          <p:cNvSpPr/>
          <p:nvPr/>
        </p:nvSpPr>
        <p:spPr bwMode="gray">
          <a:xfrm>
            <a:off x="3489653" y="3845388"/>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heterosexual (61%) is significantly lower than LGB or other (77%).">
            <a:extLst>
              <a:ext uri="{FF2B5EF4-FFF2-40B4-BE49-F238E27FC236}">
                <a16:creationId xmlns:a16="http://schemas.microsoft.com/office/drawing/2014/main" id="{237B53B8-CF95-43AA-A7B3-3E35C6BEAD2F}"/>
              </a:ext>
            </a:extLst>
          </p:cNvPr>
          <p:cNvSpPr/>
          <p:nvPr/>
        </p:nvSpPr>
        <p:spPr bwMode="gray">
          <a:xfrm>
            <a:off x="3489653" y="441914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LGB or other (77%) is significantly higher than heterosexual (61%).">
            <a:extLst>
              <a:ext uri="{FF2B5EF4-FFF2-40B4-BE49-F238E27FC236}">
                <a16:creationId xmlns:a16="http://schemas.microsoft.com/office/drawing/2014/main" id="{A142CA12-3B8E-42E7-AF0F-9421FB43A70F}"/>
              </a:ext>
            </a:extLst>
          </p:cNvPr>
          <p:cNvSpPr/>
          <p:nvPr/>
        </p:nvSpPr>
        <p:spPr bwMode="gray">
          <a:xfrm>
            <a:off x="3479493" y="498988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68</a:t>
            </a:fld>
            <a:r>
              <a:rPr lang="en-GB" dirty="0"/>
              <a:t>  </a:t>
            </a:r>
          </a:p>
        </p:txBody>
      </p:sp>
    </p:spTree>
    <p:extLst>
      <p:ext uri="{BB962C8B-B14F-4D97-AF65-F5344CB8AC3E}">
        <p14:creationId xmlns:p14="http://schemas.microsoft.com/office/powerpoint/2010/main" val="1935428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50000" y="397170"/>
            <a:ext cx="9341700" cy="775597"/>
          </a:xfrm>
        </p:spPr>
        <p:txBody>
          <a:bodyPr/>
          <a:lstStyle/>
          <a:p>
            <a:r>
              <a:rPr lang="en-GB" dirty="0"/>
              <a:t>Aspects of life in Northern Ireland (18)</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1107996"/>
          </a:xfrm>
        </p:spPr>
        <p:txBody>
          <a:bodyPr/>
          <a:lstStyle/>
          <a:p>
            <a:r>
              <a:rPr lang="en-GB" sz="1800" dirty="0" smtClean="0"/>
              <a:t>To </a:t>
            </a:r>
            <a:r>
              <a:rPr lang="en-GB" sz="1800" dirty="0"/>
              <a:t>what extent do you agree or disagree with the following statements about </a:t>
            </a:r>
            <a:r>
              <a:rPr lang="en-GB" sz="1800" u="sng" dirty="0"/>
              <a:t>education</a:t>
            </a:r>
            <a:r>
              <a:rPr lang="en-GB" sz="1800" dirty="0"/>
              <a:t> in Northern Ireland? </a:t>
            </a:r>
            <a:r>
              <a:rPr lang="en-GB" sz="1800" dirty="0">
                <a:solidFill>
                  <a:schemeClr val="accent1"/>
                </a:solidFill>
              </a:rPr>
              <a:t>“Funding should be targeted towards children whose education was worst affected during school closures due to COVID-19, rather than equally to all children” (by region)</a:t>
            </a:r>
            <a:endParaRPr lang="en-GB" sz="1800" dirty="0">
              <a:solidFill>
                <a:schemeClr val="accent1"/>
              </a:solidFill>
              <a:highlight>
                <a:srgbClr val="FFFF00"/>
              </a:highlight>
            </a:endParaRPr>
          </a:p>
        </p:txBody>
      </p:sp>
      <p:grpSp>
        <p:nvGrpSpPr>
          <p:cNvPr id="32" name="Group 31" descr="Key to explain the indicators of statistically significant differences presented in the bar chart.">
            <a:extLst>
              <a:ext uri="{FF2B5EF4-FFF2-40B4-BE49-F238E27FC236}">
                <a16:creationId xmlns:a16="http://schemas.microsoft.com/office/drawing/2014/main" id="{20A0994D-1C35-48B0-BB26-A6EA959D833F}"/>
              </a:ext>
            </a:extLst>
          </p:cNvPr>
          <p:cNvGrpSpPr/>
          <p:nvPr/>
        </p:nvGrpSpPr>
        <p:grpSpPr>
          <a:xfrm>
            <a:off x="10063347" y="205140"/>
            <a:ext cx="1875671" cy="1923311"/>
            <a:chOff x="10231121" y="95222"/>
            <a:chExt cx="1875671" cy="1923311"/>
          </a:xfrm>
        </p:grpSpPr>
        <p:sp>
          <p:nvSpPr>
            <p:cNvPr id="33" name="Rectangle 32">
              <a:extLst>
                <a:ext uri="{FF2B5EF4-FFF2-40B4-BE49-F238E27FC236}">
                  <a16:creationId xmlns:a16="http://schemas.microsoft.com/office/drawing/2014/main" id="{57B79437-B2B2-4D4C-BB92-72891257E092}"/>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4" name="TextBox 33">
              <a:extLst>
                <a:ext uri="{FF2B5EF4-FFF2-40B4-BE49-F238E27FC236}">
                  <a16:creationId xmlns:a16="http://schemas.microsoft.com/office/drawing/2014/main" id="{E7C37A1C-ABC7-4C27-9CCC-339932B04EC5}"/>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5" name="Oval 34" descr="Solid red circle to indicate that figure for Armagh (29%) is significantly lower than average (29%).">
              <a:extLst>
                <a:ext uri="{FF2B5EF4-FFF2-40B4-BE49-F238E27FC236}">
                  <a16:creationId xmlns:a16="http://schemas.microsoft.com/office/drawing/2014/main" id="{BA7D206C-7697-4769-8466-3A0045E925D9}"/>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Dashed red circle to indicate that figure for Armagh (29%) is significantly lower than Belfast and Greater Belfast (53% respectively) and Tyrone/Fermanagh (65%).">
              <a:extLst>
                <a:ext uri="{FF2B5EF4-FFF2-40B4-BE49-F238E27FC236}">
                  <a16:creationId xmlns:a16="http://schemas.microsoft.com/office/drawing/2014/main" id="{6B9D87F7-7FC4-462F-A490-FAB2CB697B18}"/>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Solid green circle to indicate that figure for Greater Belfast (53%) is significantly higher than the average (45%).">
              <a:extLst>
                <a:ext uri="{FF2B5EF4-FFF2-40B4-BE49-F238E27FC236}">
                  <a16:creationId xmlns:a16="http://schemas.microsoft.com/office/drawing/2014/main" id="{0ABF115B-F657-48F3-93A7-BC90186B7FD2}"/>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green circle to indicate that figure for Greater Belfast (53%) is significantly higher than Armagh (29%).">
              <a:extLst>
                <a:ext uri="{FF2B5EF4-FFF2-40B4-BE49-F238E27FC236}">
                  <a16:creationId xmlns:a16="http://schemas.microsoft.com/office/drawing/2014/main" id="{AA0C34BD-28EE-4C83-9D59-5CF9A9684205}"/>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Text Placeholder 2">
              <a:extLst>
                <a:ext uri="{FF2B5EF4-FFF2-40B4-BE49-F238E27FC236}">
                  <a16:creationId xmlns:a16="http://schemas.microsoft.com/office/drawing/2014/main" id="{BA3A9740-655D-459E-91DC-0CE791829C03}"/>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0" name="Text Placeholder 2">
              <a:extLst>
                <a:ext uri="{FF2B5EF4-FFF2-40B4-BE49-F238E27FC236}">
                  <a16:creationId xmlns:a16="http://schemas.microsoft.com/office/drawing/2014/main" id="{F3744B32-E01B-415B-8024-4561CD4621E6}"/>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1" name="Text Placeholder 2">
              <a:extLst>
                <a:ext uri="{FF2B5EF4-FFF2-40B4-BE49-F238E27FC236}">
                  <a16:creationId xmlns:a16="http://schemas.microsoft.com/office/drawing/2014/main" id="{820801BE-0E44-49E1-AE39-4DBE53E76ED6}"/>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2" name="Text Placeholder 2">
              <a:extLst>
                <a:ext uri="{FF2B5EF4-FFF2-40B4-BE49-F238E27FC236}">
                  <a16:creationId xmlns:a16="http://schemas.microsoft.com/office/drawing/2014/main" id="{6C1A2A9A-D806-4C9E-9052-25F6A6582A96}"/>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1" name="Rectangle 30">
            <a:extLst>
              <a:ext uri="{FF2B5EF4-FFF2-40B4-BE49-F238E27FC236}">
                <a16:creationId xmlns:a16="http://schemas.microsoft.com/office/drawing/2014/main" id="{7328CC8B-6917-4263-9E28-C1698A28B934}"/>
              </a:ext>
            </a:extLst>
          </p:cNvPr>
          <p:cNvSpPr/>
          <p:nvPr/>
        </p:nvSpPr>
        <p:spPr>
          <a:xfrm>
            <a:off x="449999" y="2478989"/>
            <a:ext cx="10616252" cy="40477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4" name="Rectangle 13">
            <a:extLst>
              <a:ext uri="{FF2B5EF4-FFF2-40B4-BE49-F238E27FC236}">
                <a16:creationId xmlns:a16="http://schemas.microsoft.com/office/drawing/2014/main" id="{E972C428-467C-4AF9-8042-9F0E792C1433}"/>
              </a:ext>
            </a:extLst>
          </p:cNvPr>
          <p:cNvSpPr/>
          <p:nvPr/>
        </p:nvSpPr>
        <p:spPr>
          <a:xfrm>
            <a:off x="437231" y="2961341"/>
            <a:ext cx="1066450" cy="273841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graphicFrame>
        <p:nvGraphicFramePr>
          <p:cNvPr id="13" name="Chart 12" descr="Stacked bar chart showing percentage response to statement about education, 'Funding should be targeted towards children whose education was worst affected during school closures due to COVID-19, rather than equally to all children'. Significant differences are highlighted on the basis of region.&#10;&#10;Link to view data source:&#10;&#10;&#10;Overall (base 500), 47% net agree, 20% neither agree nor disagree, 2% don't know, 31% net disagree.&#10;Region, Antrim (base 55), 46% net agree, 22% neither agree nor disagree, 33% net disagree.&#10;Region, Armagh (base 40), 33% net agree, 23% neither agree nor disagree, 3% don't know, 43% net disagree.&#10;Region, Belfast (base 80), 45% net agree, 23% neither agree nor disagree, 4% don't know, 29% net disagree.&#10;Region, Derry/Londonderry (base 65), 62% net agree, 8% neither agree nor disagree, 3% don't know, 28% net disagree.&#10;Region, Down (base 77), 51% net agree, 25% neither agree nor disagree, 3% don't know, 22% net disagree.&#10;Region, Greater Belfast (base 115), 45% net agree, 22% neither agree nor disagree, 3% don't know, 30% net disagree.&#10;Region, Tyrone/Fermanagh (base 65), 43% net agree, 19% neither agree nor disagree, 39% net disagree.">
            <a:extLst>
              <a:ext uri="{FF2B5EF4-FFF2-40B4-BE49-F238E27FC236}">
                <a16:creationId xmlns:a16="http://schemas.microsoft.com/office/drawing/2014/main" id="{0743D6C1-B5B8-44AA-BA53-6AC2FDC603F4}"/>
              </a:ext>
            </a:extLst>
          </p:cNvPr>
          <p:cNvGraphicFramePr/>
          <p:nvPr>
            <p:extLst>
              <p:ext uri="{D42A27DB-BD31-4B8C-83A1-F6EECF244321}">
                <p14:modId xmlns:p14="http://schemas.microsoft.com/office/powerpoint/2010/main" val="2789657204"/>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7" name="Oval 26" descr="Dashed green circle to indicate that figure for Antrim (22%) is significantly higher than Derry/Londonderry (8%).">
            <a:extLst>
              <a:ext uri="{FF2B5EF4-FFF2-40B4-BE49-F238E27FC236}">
                <a16:creationId xmlns:a16="http://schemas.microsoft.com/office/drawing/2014/main" id="{865D84C9-74BF-445C-B151-C6BBAD09DFA6}"/>
              </a:ext>
            </a:extLst>
          </p:cNvPr>
          <p:cNvSpPr/>
          <p:nvPr/>
        </p:nvSpPr>
        <p:spPr bwMode="gray">
          <a:xfrm>
            <a:off x="7605618" y="292136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Armagh (33%) is significantly lower than Derry/Londonderry (62%).">
            <a:extLst>
              <a:ext uri="{FF2B5EF4-FFF2-40B4-BE49-F238E27FC236}">
                <a16:creationId xmlns:a16="http://schemas.microsoft.com/office/drawing/2014/main" id="{E7763B6F-F9B5-48A0-A2E1-120F9AB0F033}"/>
              </a:ext>
            </a:extLst>
          </p:cNvPr>
          <p:cNvSpPr/>
          <p:nvPr/>
        </p:nvSpPr>
        <p:spPr bwMode="gray">
          <a:xfrm>
            <a:off x="3713082" y="334206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Armagh (23%) is significantly higher than Derry/Londonderry (8%).">
            <a:extLst>
              <a:ext uri="{FF2B5EF4-FFF2-40B4-BE49-F238E27FC236}">
                <a16:creationId xmlns:a16="http://schemas.microsoft.com/office/drawing/2014/main" id="{044B72BE-E224-4E0A-B105-66FB42233D0C}"/>
              </a:ext>
            </a:extLst>
          </p:cNvPr>
          <p:cNvSpPr/>
          <p:nvPr/>
        </p:nvSpPr>
        <p:spPr bwMode="gray">
          <a:xfrm>
            <a:off x="6701378" y="332713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Armagh (43%) is significantly higher than Down (22%).">
            <a:extLst>
              <a:ext uri="{FF2B5EF4-FFF2-40B4-BE49-F238E27FC236}">
                <a16:creationId xmlns:a16="http://schemas.microsoft.com/office/drawing/2014/main" id="{F8A1ED53-10B6-40E9-AA7F-5B9CCEA31CDD}"/>
              </a:ext>
            </a:extLst>
          </p:cNvPr>
          <p:cNvSpPr/>
          <p:nvPr/>
        </p:nvSpPr>
        <p:spPr bwMode="gray">
          <a:xfrm>
            <a:off x="10606650" y="336298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Belfast (23%) is significantly higher than Derry/Londonderry (8%).">
            <a:extLst>
              <a:ext uri="{FF2B5EF4-FFF2-40B4-BE49-F238E27FC236}">
                <a16:creationId xmlns:a16="http://schemas.microsoft.com/office/drawing/2014/main" id="{1E558BF0-2B08-4954-A38F-523B2FBF6370}"/>
              </a:ext>
            </a:extLst>
          </p:cNvPr>
          <p:cNvSpPr/>
          <p:nvPr/>
        </p:nvSpPr>
        <p:spPr bwMode="gray">
          <a:xfrm>
            <a:off x="7605618" y="372695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green circle to indicate that figure for Derry/Londonderry (62%) is significantly higher than average (47%).">
            <a:extLst>
              <a:ext uri="{FF2B5EF4-FFF2-40B4-BE49-F238E27FC236}">
                <a16:creationId xmlns:a16="http://schemas.microsoft.com/office/drawing/2014/main" id="{81D98ABD-9A22-46C9-9D7D-A3E94FE868E1}"/>
              </a:ext>
            </a:extLst>
          </p:cNvPr>
          <p:cNvSpPr/>
          <p:nvPr/>
        </p:nvSpPr>
        <p:spPr bwMode="gray">
          <a:xfrm>
            <a:off x="3669342" y="4086520"/>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Derry/Londonderry (62%) is significantly higher than Armagh (33%), Greater Belfast (45%) and Tyrone/Fermanagh (43%).">
            <a:extLst>
              <a:ext uri="{FF2B5EF4-FFF2-40B4-BE49-F238E27FC236}">
                <a16:creationId xmlns:a16="http://schemas.microsoft.com/office/drawing/2014/main" id="{23D147D2-DC09-497B-B77B-7C3A48FE77B1}"/>
              </a:ext>
            </a:extLst>
          </p:cNvPr>
          <p:cNvSpPr/>
          <p:nvPr/>
        </p:nvSpPr>
        <p:spPr bwMode="gray">
          <a:xfrm>
            <a:off x="3713083" y="414244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Derry/Londonderry (8%) is significantly lower than all regions but Tyrone/Fermanagh.">
            <a:extLst>
              <a:ext uri="{FF2B5EF4-FFF2-40B4-BE49-F238E27FC236}">
                <a16:creationId xmlns:a16="http://schemas.microsoft.com/office/drawing/2014/main" id="{79C6DD56-81EC-41A0-82ED-0EA38CB7B543}"/>
              </a:ext>
            </a:extLst>
          </p:cNvPr>
          <p:cNvSpPr/>
          <p:nvPr/>
        </p:nvSpPr>
        <p:spPr bwMode="gray">
          <a:xfrm>
            <a:off x="8264762" y="413510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red circle to indicate that figure for Derry/Londonderry (8%) is significantly lower than average (20%).">
            <a:extLst>
              <a:ext uri="{FF2B5EF4-FFF2-40B4-BE49-F238E27FC236}">
                <a16:creationId xmlns:a16="http://schemas.microsoft.com/office/drawing/2014/main" id="{75710198-F836-4AE2-94F1-B10228A22E73}"/>
              </a:ext>
            </a:extLst>
          </p:cNvPr>
          <p:cNvSpPr/>
          <p:nvPr/>
        </p:nvSpPr>
        <p:spPr bwMode="gray">
          <a:xfrm>
            <a:off x="8210862" y="4064901"/>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green circle to indicate that figure for Down (25%) is significantly higher than Derry/Londonderry (8%).">
            <a:extLst>
              <a:ext uri="{FF2B5EF4-FFF2-40B4-BE49-F238E27FC236}">
                <a16:creationId xmlns:a16="http://schemas.microsoft.com/office/drawing/2014/main" id="{BAA835AB-0382-4EAB-937D-92B1A9244889}"/>
              </a:ext>
            </a:extLst>
          </p:cNvPr>
          <p:cNvSpPr/>
          <p:nvPr/>
        </p:nvSpPr>
        <p:spPr bwMode="gray">
          <a:xfrm>
            <a:off x="8102638" y="4546028"/>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Oval 42" descr="Dashed red circle to indicate that figure for Down (22%) is significantly lower than Armagh (43%) and Tyrone/Fermanagh (39%).">
            <a:extLst>
              <a:ext uri="{FF2B5EF4-FFF2-40B4-BE49-F238E27FC236}">
                <a16:creationId xmlns:a16="http://schemas.microsoft.com/office/drawing/2014/main" id="{3F27090F-505C-414F-8501-6BC3C267ED24}"/>
              </a:ext>
            </a:extLst>
          </p:cNvPr>
          <p:cNvSpPr/>
          <p:nvPr/>
        </p:nvSpPr>
        <p:spPr bwMode="gray">
          <a:xfrm>
            <a:off x="10606649" y="457560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Greater Belfast (45%) is significantly lower than Derry/Londonderry (62%).">
            <a:extLst>
              <a:ext uri="{FF2B5EF4-FFF2-40B4-BE49-F238E27FC236}">
                <a16:creationId xmlns:a16="http://schemas.microsoft.com/office/drawing/2014/main" id="{C6980FA7-2243-46C1-B7A8-92BD2BE07753}"/>
              </a:ext>
            </a:extLst>
          </p:cNvPr>
          <p:cNvSpPr/>
          <p:nvPr/>
        </p:nvSpPr>
        <p:spPr bwMode="gray">
          <a:xfrm>
            <a:off x="3713082" y="496094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Greater Belfast (22%) is significantly higher than Derry/Londonderry (8%).">
            <a:extLst>
              <a:ext uri="{FF2B5EF4-FFF2-40B4-BE49-F238E27FC236}">
                <a16:creationId xmlns:a16="http://schemas.microsoft.com/office/drawing/2014/main" id="{22115FD9-C9E5-4E5A-B5BE-F76B4B5947F4}"/>
              </a:ext>
            </a:extLst>
          </p:cNvPr>
          <p:cNvSpPr/>
          <p:nvPr/>
        </p:nvSpPr>
        <p:spPr bwMode="gray">
          <a:xfrm>
            <a:off x="7605617" y="498396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Tyrone/Fermanagh (43%) is significantly lower than Derry/Londonderry (62%).">
            <a:extLst>
              <a:ext uri="{FF2B5EF4-FFF2-40B4-BE49-F238E27FC236}">
                <a16:creationId xmlns:a16="http://schemas.microsoft.com/office/drawing/2014/main" id="{0F7523C7-D835-43D1-8DEF-6CA34EC7411D}"/>
              </a:ext>
            </a:extLst>
          </p:cNvPr>
          <p:cNvSpPr/>
          <p:nvPr/>
        </p:nvSpPr>
        <p:spPr bwMode="gray">
          <a:xfrm>
            <a:off x="3723242" y="537907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green circle to indicate that figure for Tyrone/Fermanagh (39%) is significantly higher than Down (22%).">
            <a:extLst>
              <a:ext uri="{FF2B5EF4-FFF2-40B4-BE49-F238E27FC236}">
                <a16:creationId xmlns:a16="http://schemas.microsoft.com/office/drawing/2014/main" id="{B5922E4B-4180-471E-BF28-448992CE6568}"/>
              </a:ext>
            </a:extLst>
          </p:cNvPr>
          <p:cNvSpPr/>
          <p:nvPr/>
        </p:nvSpPr>
        <p:spPr bwMode="gray">
          <a:xfrm>
            <a:off x="10628233" y="537907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69</a:t>
            </a:fld>
            <a:r>
              <a:rPr lang="en-GB" dirty="0"/>
              <a:t>  </a:t>
            </a:r>
          </a:p>
        </p:txBody>
      </p:sp>
    </p:spTree>
    <p:extLst>
      <p:ext uri="{BB962C8B-B14F-4D97-AF65-F5344CB8AC3E}">
        <p14:creationId xmlns:p14="http://schemas.microsoft.com/office/powerpoint/2010/main" val="2558945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2.</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1661993"/>
          </a:xfrm>
        </p:spPr>
        <p:txBody>
          <a:bodyPr/>
          <a:lstStyle/>
          <a:p>
            <a:r>
              <a:rPr lang="en-GB" dirty="0"/>
              <a:t>Background to the research</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7</a:t>
            </a:fld>
            <a:r>
              <a:rPr lang="en-GB" dirty="0"/>
              <a:t> </a:t>
            </a:r>
          </a:p>
        </p:txBody>
      </p:sp>
    </p:spTree>
    <p:extLst>
      <p:ext uri="{BB962C8B-B14F-4D97-AF65-F5344CB8AC3E}">
        <p14:creationId xmlns:p14="http://schemas.microsoft.com/office/powerpoint/2010/main" val="12946187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(19)</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Overall</a:t>
            </a:r>
            <a:endParaRPr lang="en-GB" dirty="0">
              <a:solidFill>
                <a:schemeClr val="accent1"/>
              </a:solidFill>
              <a:highlight>
                <a:srgbClr val="FFFF00"/>
              </a:highlight>
            </a:endParaRPr>
          </a:p>
        </p:txBody>
      </p:sp>
      <p:graphicFrame>
        <p:nvGraphicFramePr>
          <p:cNvPr id="8" name="Chart 7" descr="Stacked bar chart showing extent of agreement or disagreement on various statements relating to the local area in Northern Ireland.&#10;&#10;Link to view data source:&#10;&#10;&#10;I would consider participating in voluntary or community work, 48% strongly agree, 25% tend to agree, 10% neither agree nor disagree, 6% tend to disagree, 10% strongly disagree.&#10;I would consider applying to sit on a public board, 25% strongly agree, 19% tend to agree, 11% neither agree nor disagree, 15% tend to disagree, 30% strongly disagree, 1% don't know.">
            <a:extLst>
              <a:ext uri="{FF2B5EF4-FFF2-40B4-BE49-F238E27FC236}">
                <a16:creationId xmlns:a16="http://schemas.microsoft.com/office/drawing/2014/main" id="{28DA8658-C897-4733-A202-6EB416F442FB}"/>
              </a:ext>
            </a:extLst>
          </p:cNvPr>
          <p:cNvGraphicFramePr/>
          <p:nvPr>
            <p:extLst>
              <p:ext uri="{D42A27DB-BD31-4B8C-83A1-F6EECF244321}">
                <p14:modId xmlns:p14="http://schemas.microsoft.com/office/powerpoint/2010/main" val="3052535605"/>
              </p:ext>
            </p:extLst>
          </p:nvPr>
        </p:nvGraphicFramePr>
        <p:xfrm>
          <a:off x="449999" y="2062481"/>
          <a:ext cx="11277975" cy="3972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70</a:t>
            </a:fld>
            <a:r>
              <a:rPr lang="en-GB" dirty="0"/>
              <a:t>  </a:t>
            </a:r>
          </a:p>
        </p:txBody>
      </p:sp>
    </p:spTree>
    <p:extLst>
      <p:ext uri="{BB962C8B-B14F-4D97-AF65-F5344CB8AC3E}">
        <p14:creationId xmlns:p14="http://schemas.microsoft.com/office/powerpoint/2010/main" val="3472759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(20)</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smtClean="0">
                <a:solidFill>
                  <a:schemeClr val="accent1"/>
                </a:solidFill>
              </a:rPr>
              <a:t>“</a:t>
            </a:r>
            <a:r>
              <a:rPr lang="en-GB" dirty="0">
                <a:solidFill>
                  <a:schemeClr val="accent1"/>
                </a:solidFill>
              </a:rPr>
              <a:t>I would consider participating in voluntary or community work” (trend)</a:t>
            </a:r>
            <a:endParaRPr lang="en-GB" dirty="0">
              <a:solidFill>
                <a:schemeClr val="accent1"/>
              </a:solidFill>
              <a:highlight>
                <a:srgbClr val="FFFF00"/>
              </a:highlight>
            </a:endParaRPr>
          </a:p>
        </p:txBody>
      </p:sp>
      <p:graphicFrame>
        <p:nvGraphicFramePr>
          <p:cNvPr id="7" name="Chart 6" descr="Stacked bar chart showing extent of agreement or disagreement over time on statement, 'I would consider participating in voluntary or community work'. Significant differences are highlighted on the basis of change over time.&#10;&#10;Link to view data source:&#10;&#10;2020-2021, 73% net agree, 10% neither agree nor disagree,17% net disagree.&#10;2019, 67% net agree, 11% neither agree nor disagree, 1% don't know, 21% net disagree.">
            <a:extLst>
              <a:ext uri="{FF2B5EF4-FFF2-40B4-BE49-F238E27FC236}">
                <a16:creationId xmlns:a16="http://schemas.microsoft.com/office/drawing/2014/main" id="{F7E6F6F6-71F0-42F6-869B-9A1BD82DAE04}"/>
              </a:ext>
            </a:extLst>
          </p:cNvPr>
          <p:cNvGraphicFramePr/>
          <p:nvPr>
            <p:extLst>
              <p:ext uri="{D42A27DB-BD31-4B8C-83A1-F6EECF244321}">
                <p14:modId xmlns:p14="http://schemas.microsoft.com/office/powerpoint/2010/main" val="2268758963"/>
              </p:ext>
            </p:extLst>
          </p:nvPr>
        </p:nvGraphicFramePr>
        <p:xfrm>
          <a:off x="342898"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sp>
        <p:nvSpPr>
          <p:cNvPr id="14" name="Isosceles Triangle 13" descr="Solid green triangle to indicate that figure in 2020-21 wave (73%) is significantly higher than in 2019 wave (67%).">
            <a:extLst>
              <a:ext uri="{FF2B5EF4-FFF2-40B4-BE49-F238E27FC236}">
                <a16:creationId xmlns:a16="http://schemas.microsoft.com/office/drawing/2014/main" id="{6DB92798-E1FF-4094-A79A-9FB7AC8B53B8}"/>
              </a:ext>
            </a:extLst>
          </p:cNvPr>
          <p:cNvSpPr/>
          <p:nvPr/>
        </p:nvSpPr>
        <p:spPr bwMode="gray">
          <a:xfrm flipH="1">
            <a:off x="2376896" y="279385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grpSp>
        <p:nvGrpSpPr>
          <p:cNvPr id="9" name="Group 8" descr="Key, the green triangle indicates a significant increase, the red triangle indicates a significant decrease.">
            <a:extLst>
              <a:ext uri="{FF2B5EF4-FFF2-40B4-BE49-F238E27FC236}">
                <a16:creationId xmlns:a16="http://schemas.microsoft.com/office/drawing/2014/main" id="{E455347E-F5D8-4CA4-B393-1063D647AFBF}"/>
              </a:ext>
            </a:extLst>
          </p:cNvPr>
          <p:cNvGrpSpPr/>
          <p:nvPr/>
        </p:nvGrpSpPr>
        <p:grpSpPr>
          <a:xfrm>
            <a:off x="10011715" y="3680060"/>
            <a:ext cx="1930403" cy="552654"/>
            <a:chOff x="7176001" y="492990"/>
            <a:chExt cx="1930403" cy="552654"/>
          </a:xfrm>
        </p:grpSpPr>
        <p:sp>
          <p:nvSpPr>
            <p:cNvPr id="11" name="Isosceles Triangle 10">
              <a:extLst>
                <a:ext uri="{FF2B5EF4-FFF2-40B4-BE49-F238E27FC236}">
                  <a16:creationId xmlns:a16="http://schemas.microsoft.com/office/drawing/2014/main" id="{01BB6AB2-3159-47C5-B7BF-381E6ECE794B}"/>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0467DA4A-0536-45DF-8312-4A6CCFD8AD02}"/>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2CD63759-8840-4D53-A18C-33D7228AC436}"/>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FE0E8697-A9A5-47C7-9A85-82B988AAE638}"/>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71</a:t>
            </a:fld>
            <a:r>
              <a:rPr lang="en-GB" dirty="0"/>
              <a:t>  </a:t>
            </a:r>
          </a:p>
        </p:txBody>
      </p:sp>
    </p:spTree>
    <p:extLst>
      <p:ext uri="{BB962C8B-B14F-4D97-AF65-F5344CB8AC3E}">
        <p14:creationId xmlns:p14="http://schemas.microsoft.com/office/powerpoint/2010/main" val="2183140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(21a)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“I would consider participating in voluntary or community work” (by region and gender)</a:t>
            </a:r>
            <a:endParaRPr lang="en-GB" dirty="0">
              <a:solidFill>
                <a:schemeClr val="accent1"/>
              </a:solidFill>
              <a:highlight>
                <a:srgbClr val="FFFF00"/>
              </a:highlight>
            </a:endParaRPr>
          </a:p>
        </p:txBody>
      </p:sp>
      <p:grpSp>
        <p:nvGrpSpPr>
          <p:cNvPr id="25" name="Group 24" descr="Key to explain the indicators of statistically significant differences presented in the bar chart.">
            <a:extLst>
              <a:ext uri="{FF2B5EF4-FFF2-40B4-BE49-F238E27FC236}">
                <a16:creationId xmlns:a16="http://schemas.microsoft.com/office/drawing/2014/main" id="{F4B768AD-2EC0-43A5-8187-18DCEF28ABD2}"/>
              </a:ext>
            </a:extLst>
          </p:cNvPr>
          <p:cNvGrpSpPr/>
          <p:nvPr/>
        </p:nvGrpSpPr>
        <p:grpSpPr>
          <a:xfrm>
            <a:off x="10063347" y="205140"/>
            <a:ext cx="1875671" cy="1923311"/>
            <a:chOff x="10231121" y="95222"/>
            <a:chExt cx="1875671" cy="1923311"/>
          </a:xfrm>
        </p:grpSpPr>
        <p:sp>
          <p:nvSpPr>
            <p:cNvPr id="30" name="Rectangle 29">
              <a:extLst>
                <a:ext uri="{FF2B5EF4-FFF2-40B4-BE49-F238E27FC236}">
                  <a16:creationId xmlns:a16="http://schemas.microsoft.com/office/drawing/2014/main" id="{05040312-9AE7-42ED-BC37-F53070C3BB2F}"/>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3" name="TextBox 32">
              <a:extLst>
                <a:ext uri="{FF2B5EF4-FFF2-40B4-BE49-F238E27FC236}">
                  <a16:creationId xmlns:a16="http://schemas.microsoft.com/office/drawing/2014/main" id="{DE95C54A-8141-4AA4-970F-2B2EBECBC602}"/>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4" name="Oval 33" descr="Solid red circle to indicate that figure for Armagh (29%) is significantly lower than average (29%).">
              <a:extLst>
                <a:ext uri="{FF2B5EF4-FFF2-40B4-BE49-F238E27FC236}">
                  <a16:creationId xmlns:a16="http://schemas.microsoft.com/office/drawing/2014/main" id="{B57C8C6F-7DD4-4B35-A9FE-753D3BBF7EB4}"/>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red circle to indicate that figure for Armagh (29%) is significantly lower than Belfast and Greater Belfast (53% respectively) and Tyrone/Fermanagh (65%).">
              <a:extLst>
                <a:ext uri="{FF2B5EF4-FFF2-40B4-BE49-F238E27FC236}">
                  <a16:creationId xmlns:a16="http://schemas.microsoft.com/office/drawing/2014/main" id="{BD7B7758-E0A0-4C29-B427-E3AADE443030}"/>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Solid green circle to indicate that figure for Greater Belfast (53%) is significantly higher than the average (45%).">
              <a:extLst>
                <a:ext uri="{FF2B5EF4-FFF2-40B4-BE49-F238E27FC236}">
                  <a16:creationId xmlns:a16="http://schemas.microsoft.com/office/drawing/2014/main" id="{39E5BAD2-2016-4526-9003-CDE97FEAC5BC}"/>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green circle to indicate that figure for Greater Belfast (53%) is significantly higher than Armagh (29%).">
              <a:extLst>
                <a:ext uri="{FF2B5EF4-FFF2-40B4-BE49-F238E27FC236}">
                  <a16:creationId xmlns:a16="http://schemas.microsoft.com/office/drawing/2014/main" id="{C53F21C8-5499-453C-99D9-6028010B7EC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Text Placeholder 2">
              <a:extLst>
                <a:ext uri="{FF2B5EF4-FFF2-40B4-BE49-F238E27FC236}">
                  <a16:creationId xmlns:a16="http://schemas.microsoft.com/office/drawing/2014/main" id="{F0312F36-90C0-4021-A5D2-E9CC1E92FAFC}"/>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9" name="Text Placeholder 2">
              <a:extLst>
                <a:ext uri="{FF2B5EF4-FFF2-40B4-BE49-F238E27FC236}">
                  <a16:creationId xmlns:a16="http://schemas.microsoft.com/office/drawing/2014/main" id="{5C7DDE24-4FB1-486B-BB3F-096FE22FBC90}"/>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0" name="Text Placeholder 2">
              <a:extLst>
                <a:ext uri="{FF2B5EF4-FFF2-40B4-BE49-F238E27FC236}">
                  <a16:creationId xmlns:a16="http://schemas.microsoft.com/office/drawing/2014/main" id="{E3B48DAA-9255-485A-99F1-D5C1CB3CB1E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1" name="Text Placeholder 2">
              <a:extLst>
                <a:ext uri="{FF2B5EF4-FFF2-40B4-BE49-F238E27FC236}">
                  <a16:creationId xmlns:a16="http://schemas.microsoft.com/office/drawing/2014/main" id="{9C2E89C5-8D02-4C7D-A9D6-38780A35D8F8}"/>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4" name="Rectangle 23">
            <a:extLst>
              <a:ext uri="{FF2B5EF4-FFF2-40B4-BE49-F238E27FC236}">
                <a16:creationId xmlns:a16="http://schemas.microsoft.com/office/drawing/2014/main" id="{36066223-F2D8-4635-AA1D-E2E146B47D97}"/>
              </a:ext>
            </a:extLst>
          </p:cNvPr>
          <p:cNvSpPr/>
          <p:nvPr/>
        </p:nvSpPr>
        <p:spPr>
          <a:xfrm>
            <a:off x="449999" y="2481721"/>
            <a:ext cx="10616252" cy="28856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4" name="Rectangle 13">
            <a:extLst>
              <a:ext uri="{FF2B5EF4-FFF2-40B4-BE49-F238E27FC236}">
                <a16:creationId xmlns:a16="http://schemas.microsoft.com/office/drawing/2014/main" id="{67662C4F-59D8-40D2-86DF-C5B0080E44A3}"/>
              </a:ext>
            </a:extLst>
          </p:cNvPr>
          <p:cNvSpPr/>
          <p:nvPr/>
        </p:nvSpPr>
        <p:spPr>
          <a:xfrm>
            <a:off x="437230" y="2848823"/>
            <a:ext cx="1185761" cy="215662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5" name="Rectangle 14">
            <a:extLst>
              <a:ext uri="{FF2B5EF4-FFF2-40B4-BE49-F238E27FC236}">
                <a16:creationId xmlns:a16="http://schemas.microsoft.com/office/drawing/2014/main" id="{D9E760AF-D35C-4076-8D6F-A95F2DF0AADE}"/>
              </a:ext>
            </a:extLst>
          </p:cNvPr>
          <p:cNvSpPr/>
          <p:nvPr/>
        </p:nvSpPr>
        <p:spPr>
          <a:xfrm>
            <a:off x="449999" y="5079999"/>
            <a:ext cx="1185761" cy="66790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Gender</a:t>
            </a:r>
          </a:p>
        </p:txBody>
      </p:sp>
      <p:graphicFrame>
        <p:nvGraphicFramePr>
          <p:cNvPr id="13" name="Chart 12" descr="Stacked bar chart showing percentage response to statement about the local area, 'I would consider participating in voluntary or community work'. Significant differences are highlighted on the basis of region and gender.&#10;&#10;Link to view data source:&#10;&#10;Overall (base 500), 73% net agree, 10% neither agree nor disagree,17% net disagree.&#10;Region, Antrim (base 54), 78% net agree, 9% neither agree nor disagree, 13% net disagree.&#10;Region, Armagh (base 40), 85% net agree, 5% neither agree nor disagree, 10% net disagree.&#10;Region, Belfast (base 79), 63% net agree, 11% neither agree nor disagree, 25% net disagree.&#10;Region, Derry/Londonderry (base 65), 74% net agree, 8% neither agree nor disagree, 19% net disagree.&#10;Region, Down (base 80), 75% net agree, 8% neither agree nor disagree,, 18% net disagree.&#10;Region, Greater Belfast (base 115), 76% net agree, 13% neither agree nor disagree, 1% don't know, 10% net disagree.&#10;Region, Tyrone/Fermanagh (base 65), 69% net agree, 12% neither agree nor disagree, 2% don't know, 17% net disagree.&#10;Gender, Male (base 240), 71% net agree, 8% neither agree nor disagree, 21% net disagree.&#10;Gender, Female (base 261), 75% net agree, 12% neither agree nor disagree, 1% don't know, 13% net disagree.">
            <a:extLst>
              <a:ext uri="{FF2B5EF4-FFF2-40B4-BE49-F238E27FC236}">
                <a16:creationId xmlns:a16="http://schemas.microsoft.com/office/drawing/2014/main" id="{1DE05653-425E-4350-A6DA-C88D83AB9C1A}"/>
              </a:ext>
            </a:extLst>
          </p:cNvPr>
          <p:cNvGraphicFramePr/>
          <p:nvPr>
            <p:extLst>
              <p:ext uri="{D42A27DB-BD31-4B8C-83A1-F6EECF244321}">
                <p14:modId xmlns:p14="http://schemas.microsoft.com/office/powerpoint/2010/main" val="3990398918"/>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3" name="Oval 22" descr="Dashed green circle to indicate that figure for Armagh (85%) is significantly higher than Belfast (63%) and Tyrone/Fermanagh (69%).">
            <a:extLst>
              <a:ext uri="{FF2B5EF4-FFF2-40B4-BE49-F238E27FC236}">
                <a16:creationId xmlns:a16="http://schemas.microsoft.com/office/drawing/2014/main" id="{0AE9278B-19D4-4DD2-A8CB-33ABD310E7D5}"/>
              </a:ext>
            </a:extLst>
          </p:cNvPr>
          <p:cNvSpPr/>
          <p:nvPr/>
        </p:nvSpPr>
        <p:spPr bwMode="gray">
          <a:xfrm>
            <a:off x="3735082" y="3118816"/>
            <a:ext cx="308402" cy="288564"/>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Armagh (10%) is significantly lower than Belfast (21%).">
            <a:extLst>
              <a:ext uri="{FF2B5EF4-FFF2-40B4-BE49-F238E27FC236}">
                <a16:creationId xmlns:a16="http://schemas.microsoft.com/office/drawing/2014/main" id="{47388109-80CF-4BBB-B9CE-B3598AEDD490}"/>
              </a:ext>
            </a:extLst>
          </p:cNvPr>
          <p:cNvSpPr/>
          <p:nvPr/>
        </p:nvSpPr>
        <p:spPr bwMode="gray">
          <a:xfrm>
            <a:off x="10633083" y="3110776"/>
            <a:ext cx="318224" cy="31822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red circle to indicate that figure for Belfast (63%) is significantly lower than average (73%).">
            <a:extLst>
              <a:ext uri="{FF2B5EF4-FFF2-40B4-BE49-F238E27FC236}">
                <a16:creationId xmlns:a16="http://schemas.microsoft.com/office/drawing/2014/main" id="{DAEC0B70-71A6-4B37-B97F-43CA2DA165BF}"/>
              </a:ext>
            </a:extLst>
          </p:cNvPr>
          <p:cNvSpPr/>
          <p:nvPr/>
        </p:nvSpPr>
        <p:spPr bwMode="gray">
          <a:xfrm>
            <a:off x="3706768" y="3395250"/>
            <a:ext cx="384500" cy="3845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Belfast (63%) is significantly lower than Armagh (85%).">
            <a:extLst>
              <a:ext uri="{FF2B5EF4-FFF2-40B4-BE49-F238E27FC236}">
                <a16:creationId xmlns:a16="http://schemas.microsoft.com/office/drawing/2014/main" id="{DE56DEF2-9683-43AD-9D84-5B10B9DC506D}"/>
              </a:ext>
            </a:extLst>
          </p:cNvPr>
          <p:cNvSpPr/>
          <p:nvPr/>
        </p:nvSpPr>
        <p:spPr bwMode="gray">
          <a:xfrm>
            <a:off x="3755402" y="3439246"/>
            <a:ext cx="288563" cy="288563"/>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green circle to indicate that figure for Belfast (25%) is significantly higher than average (17%).">
            <a:extLst>
              <a:ext uri="{FF2B5EF4-FFF2-40B4-BE49-F238E27FC236}">
                <a16:creationId xmlns:a16="http://schemas.microsoft.com/office/drawing/2014/main" id="{F56BEEEB-08BD-4337-A96D-FC7656D27BF5}"/>
              </a:ext>
            </a:extLst>
          </p:cNvPr>
          <p:cNvSpPr/>
          <p:nvPr/>
        </p:nvSpPr>
        <p:spPr bwMode="gray">
          <a:xfrm>
            <a:off x="10605133" y="3422645"/>
            <a:ext cx="364099" cy="364099"/>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Belfast (25%) is significantly higher than Armagh (10%) and Greater Belfast (10%).">
            <a:extLst>
              <a:ext uri="{FF2B5EF4-FFF2-40B4-BE49-F238E27FC236}">
                <a16:creationId xmlns:a16="http://schemas.microsoft.com/office/drawing/2014/main" id="{7E466E40-D813-42B9-B6BA-1826170E0C82}"/>
              </a:ext>
            </a:extLst>
          </p:cNvPr>
          <p:cNvSpPr/>
          <p:nvPr/>
        </p:nvSpPr>
        <p:spPr bwMode="gray">
          <a:xfrm>
            <a:off x="10652979" y="3475919"/>
            <a:ext cx="273252" cy="27325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red circle to indicate that figure for Greater Belfast (10%) is significantly lower than Belfast (21%).">
            <a:extLst>
              <a:ext uri="{FF2B5EF4-FFF2-40B4-BE49-F238E27FC236}">
                <a16:creationId xmlns:a16="http://schemas.microsoft.com/office/drawing/2014/main" id="{963C9603-8158-46C6-89FA-5B8C2AF72FA9}"/>
              </a:ext>
            </a:extLst>
          </p:cNvPr>
          <p:cNvSpPr/>
          <p:nvPr/>
        </p:nvSpPr>
        <p:spPr bwMode="gray">
          <a:xfrm>
            <a:off x="10642819" y="4433357"/>
            <a:ext cx="316253" cy="333939"/>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Tyrone/Fermanagh (69%) is significantly lower than Armagh (85%).">
            <a:extLst>
              <a:ext uri="{FF2B5EF4-FFF2-40B4-BE49-F238E27FC236}">
                <a16:creationId xmlns:a16="http://schemas.microsoft.com/office/drawing/2014/main" id="{91437BD7-512D-4714-95DD-74DFDC73FC7B}"/>
              </a:ext>
            </a:extLst>
          </p:cNvPr>
          <p:cNvSpPr/>
          <p:nvPr/>
        </p:nvSpPr>
        <p:spPr bwMode="gray">
          <a:xfrm>
            <a:off x="3706768" y="4767296"/>
            <a:ext cx="308402" cy="30840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Solid green circle to indicate that figure for male (21%) is significantly higher than average (17%).">
            <a:extLst>
              <a:ext uri="{FF2B5EF4-FFF2-40B4-BE49-F238E27FC236}">
                <a16:creationId xmlns:a16="http://schemas.microsoft.com/office/drawing/2014/main" id="{D2CA1F5E-A558-4DEA-898D-DF053C885B01}"/>
              </a:ext>
            </a:extLst>
          </p:cNvPr>
          <p:cNvSpPr/>
          <p:nvPr/>
        </p:nvSpPr>
        <p:spPr bwMode="gray">
          <a:xfrm>
            <a:off x="10596388" y="5047878"/>
            <a:ext cx="395588" cy="39558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green circle to indicate that figure for male (21%) is significantly higher than female (13%).">
            <a:extLst>
              <a:ext uri="{FF2B5EF4-FFF2-40B4-BE49-F238E27FC236}">
                <a16:creationId xmlns:a16="http://schemas.microsoft.com/office/drawing/2014/main" id="{8189C031-260B-4B20-B884-FF97A4873D60}"/>
              </a:ext>
            </a:extLst>
          </p:cNvPr>
          <p:cNvSpPr/>
          <p:nvPr/>
        </p:nvSpPr>
        <p:spPr bwMode="gray">
          <a:xfrm>
            <a:off x="10629993" y="5086353"/>
            <a:ext cx="296884" cy="296884"/>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Solid red circle to indicate that figure for female (13%) is significantly lower than average (17%).">
            <a:extLst>
              <a:ext uri="{FF2B5EF4-FFF2-40B4-BE49-F238E27FC236}">
                <a16:creationId xmlns:a16="http://schemas.microsoft.com/office/drawing/2014/main" id="{7ADA81B8-491D-4AC9-ABF1-4D3E4E6C1EC8}"/>
              </a:ext>
            </a:extLst>
          </p:cNvPr>
          <p:cNvSpPr/>
          <p:nvPr/>
        </p:nvSpPr>
        <p:spPr bwMode="gray">
          <a:xfrm>
            <a:off x="10584814" y="5393629"/>
            <a:ext cx="395588" cy="39558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female (13%) is significantly lower than male (21%).">
            <a:extLst>
              <a:ext uri="{FF2B5EF4-FFF2-40B4-BE49-F238E27FC236}">
                <a16:creationId xmlns:a16="http://schemas.microsoft.com/office/drawing/2014/main" id="{D62F6833-3D4D-4191-A8E6-6074638E4202}"/>
              </a:ext>
            </a:extLst>
          </p:cNvPr>
          <p:cNvSpPr/>
          <p:nvPr/>
        </p:nvSpPr>
        <p:spPr bwMode="gray">
          <a:xfrm>
            <a:off x="10631708" y="5432270"/>
            <a:ext cx="296884" cy="29688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72</a:t>
            </a:fld>
            <a:r>
              <a:rPr lang="en-GB" dirty="0"/>
              <a:t>  </a:t>
            </a:r>
          </a:p>
        </p:txBody>
      </p:sp>
    </p:spTree>
    <p:extLst>
      <p:ext uri="{BB962C8B-B14F-4D97-AF65-F5344CB8AC3E}">
        <p14:creationId xmlns:p14="http://schemas.microsoft.com/office/powerpoint/2010/main" val="36640118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a:xfrm>
            <a:off x="449999" y="365597"/>
            <a:ext cx="9341700" cy="775597"/>
          </a:xfrm>
        </p:spPr>
        <p:txBody>
          <a:bodyPr/>
          <a:lstStyle/>
          <a:p>
            <a:r>
              <a:rPr lang="en-GB" dirty="0"/>
              <a:t>Aspects of life in Northern Ireland (21b)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448801" cy="830997"/>
          </a:xfrm>
        </p:spPr>
        <p:txBody>
          <a:bodyPr/>
          <a:lstStyle/>
          <a:p>
            <a:r>
              <a:rPr lang="en-GB" sz="1800" dirty="0" smtClean="0"/>
              <a:t>To </a:t>
            </a:r>
            <a:r>
              <a:rPr lang="en-GB" sz="1800" dirty="0"/>
              <a:t>what extent do you agree or disagree with the following statements about </a:t>
            </a:r>
            <a:r>
              <a:rPr lang="en-GB" sz="1800" u="sng" dirty="0"/>
              <a:t>your local area</a:t>
            </a:r>
            <a:r>
              <a:rPr lang="en-GB" sz="1800" dirty="0"/>
              <a:t> in Northern Ireland? </a:t>
            </a:r>
            <a:r>
              <a:rPr lang="en-GB" sz="1800" dirty="0">
                <a:solidFill>
                  <a:schemeClr val="accent1"/>
                </a:solidFill>
              </a:rPr>
              <a:t>“I would consider participating in voluntary or community work” (by age, SEG, disability status and sexual orientation)</a:t>
            </a:r>
            <a:endParaRPr lang="en-GB" sz="1800" dirty="0">
              <a:solidFill>
                <a:schemeClr val="accent1"/>
              </a:solidFill>
              <a:highlight>
                <a:srgbClr val="FFFF00"/>
              </a:highlight>
            </a:endParaRPr>
          </a:p>
        </p:txBody>
      </p:sp>
      <p:grpSp>
        <p:nvGrpSpPr>
          <p:cNvPr id="37" name="Group 36" descr="Key to explain the indicators of statistically significant differences presented in the bar chart.">
            <a:extLst>
              <a:ext uri="{FF2B5EF4-FFF2-40B4-BE49-F238E27FC236}">
                <a16:creationId xmlns:a16="http://schemas.microsoft.com/office/drawing/2014/main" id="{7E158DB8-1E6D-436C-8ECB-250A2117CF29}"/>
              </a:ext>
            </a:extLst>
          </p:cNvPr>
          <p:cNvGrpSpPr/>
          <p:nvPr/>
        </p:nvGrpSpPr>
        <p:grpSpPr>
          <a:xfrm>
            <a:off x="10063347" y="205140"/>
            <a:ext cx="1875671" cy="1923311"/>
            <a:chOff x="10231121" y="95222"/>
            <a:chExt cx="1875671" cy="1923311"/>
          </a:xfrm>
        </p:grpSpPr>
        <p:sp>
          <p:nvSpPr>
            <p:cNvPr id="41" name="Rectangle 40">
              <a:extLst>
                <a:ext uri="{FF2B5EF4-FFF2-40B4-BE49-F238E27FC236}">
                  <a16:creationId xmlns:a16="http://schemas.microsoft.com/office/drawing/2014/main" id="{27149860-1CAD-44C0-85BD-586601FE8A86}"/>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42" name="TextBox 41">
              <a:extLst>
                <a:ext uri="{FF2B5EF4-FFF2-40B4-BE49-F238E27FC236}">
                  <a16:creationId xmlns:a16="http://schemas.microsoft.com/office/drawing/2014/main" id="{389A7675-0A2A-416D-B4BA-71F653BFF9A1}"/>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43" name="Oval 42" descr="Solid red circle to indicate that figure for Armagh (29%) is significantly lower than average (29%).">
              <a:extLst>
                <a:ext uri="{FF2B5EF4-FFF2-40B4-BE49-F238E27FC236}">
                  <a16:creationId xmlns:a16="http://schemas.microsoft.com/office/drawing/2014/main" id="{8D1B0C6F-3F22-454A-9CEB-0E23ACB4C312}"/>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4" name="Oval 43" descr="Dashed red circle to indicate that figure for Armagh (29%) is significantly lower than Belfast and Greater Belfast (53% respectively) and Tyrone/Fermanagh (65%).">
              <a:extLst>
                <a:ext uri="{FF2B5EF4-FFF2-40B4-BE49-F238E27FC236}">
                  <a16:creationId xmlns:a16="http://schemas.microsoft.com/office/drawing/2014/main" id="{D9EB8E45-921E-41BF-809C-E2C5A275B766}"/>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5" name="Oval 44" descr="Solid green circle to indicate that figure for Greater Belfast (53%) is significantly higher than the average (45%).">
              <a:extLst>
                <a:ext uri="{FF2B5EF4-FFF2-40B4-BE49-F238E27FC236}">
                  <a16:creationId xmlns:a16="http://schemas.microsoft.com/office/drawing/2014/main" id="{905812A7-A841-4D94-9023-3AD2554F17EC}"/>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Oval 45" descr="Dashed green circle to indicate that figure for Greater Belfast (53%) is significantly higher than Armagh (29%).">
              <a:extLst>
                <a:ext uri="{FF2B5EF4-FFF2-40B4-BE49-F238E27FC236}">
                  <a16:creationId xmlns:a16="http://schemas.microsoft.com/office/drawing/2014/main" id="{0F6BC99A-7310-4EB6-8D54-6A3873C9A871}"/>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Text Placeholder 2">
              <a:extLst>
                <a:ext uri="{FF2B5EF4-FFF2-40B4-BE49-F238E27FC236}">
                  <a16:creationId xmlns:a16="http://schemas.microsoft.com/office/drawing/2014/main" id="{7B60F1FC-AD13-471B-9DA1-F619CDECC0B8}"/>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8" name="Text Placeholder 2">
              <a:extLst>
                <a:ext uri="{FF2B5EF4-FFF2-40B4-BE49-F238E27FC236}">
                  <a16:creationId xmlns:a16="http://schemas.microsoft.com/office/drawing/2014/main" id="{CBFF162E-1F35-47D0-B76D-6D9AE6909157}"/>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9" name="Text Placeholder 2">
              <a:extLst>
                <a:ext uri="{FF2B5EF4-FFF2-40B4-BE49-F238E27FC236}">
                  <a16:creationId xmlns:a16="http://schemas.microsoft.com/office/drawing/2014/main" id="{6AC998B8-CE89-4E06-BD52-C107932B5FC5}"/>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50" name="Text Placeholder 2">
              <a:extLst>
                <a:ext uri="{FF2B5EF4-FFF2-40B4-BE49-F238E27FC236}">
                  <a16:creationId xmlns:a16="http://schemas.microsoft.com/office/drawing/2014/main" id="{7CF2A41A-1832-4FA8-B0DA-B5CC880C2421}"/>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6" name="Rectangle 35">
            <a:extLst>
              <a:ext uri="{FF2B5EF4-FFF2-40B4-BE49-F238E27FC236}">
                <a16:creationId xmlns:a16="http://schemas.microsoft.com/office/drawing/2014/main" id="{3CCA6223-2B3C-4942-A8D1-FB59EB570ED0}"/>
              </a:ext>
            </a:extLst>
          </p:cNvPr>
          <p:cNvSpPr/>
          <p:nvPr/>
        </p:nvSpPr>
        <p:spPr>
          <a:xfrm>
            <a:off x="437230" y="2419474"/>
            <a:ext cx="10616252" cy="36277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14" name="Rectangle 13">
            <a:extLst>
              <a:ext uri="{FF2B5EF4-FFF2-40B4-BE49-F238E27FC236}">
                <a16:creationId xmlns:a16="http://schemas.microsoft.com/office/drawing/2014/main" id="{67662C4F-59D8-40D2-86DF-C5B0080E44A3}"/>
              </a:ext>
            </a:extLst>
          </p:cNvPr>
          <p:cNvSpPr/>
          <p:nvPr/>
        </p:nvSpPr>
        <p:spPr>
          <a:xfrm>
            <a:off x="449999" y="2835348"/>
            <a:ext cx="1053681" cy="114136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10" name="Rectangle 9">
            <a:extLst>
              <a:ext uri="{FF2B5EF4-FFF2-40B4-BE49-F238E27FC236}">
                <a16:creationId xmlns:a16="http://schemas.microsoft.com/office/drawing/2014/main" id="{6DBACE70-BFE3-4EB1-9EC7-952C7F36FAE1}"/>
              </a:ext>
            </a:extLst>
          </p:cNvPr>
          <p:cNvSpPr/>
          <p:nvPr/>
        </p:nvSpPr>
        <p:spPr>
          <a:xfrm>
            <a:off x="449999" y="4022652"/>
            <a:ext cx="1053681" cy="4957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sp>
        <p:nvSpPr>
          <p:cNvPr id="11" name="Rectangle 10">
            <a:extLst>
              <a:ext uri="{FF2B5EF4-FFF2-40B4-BE49-F238E27FC236}">
                <a16:creationId xmlns:a16="http://schemas.microsoft.com/office/drawing/2014/main" id="{B5F14FFC-9880-450C-9393-275858A9E01C}"/>
              </a:ext>
            </a:extLst>
          </p:cNvPr>
          <p:cNvSpPr/>
          <p:nvPr/>
        </p:nvSpPr>
        <p:spPr>
          <a:xfrm>
            <a:off x="449999" y="4553780"/>
            <a:ext cx="1053681" cy="58435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Disability status</a:t>
            </a:r>
          </a:p>
        </p:txBody>
      </p:sp>
      <p:sp>
        <p:nvSpPr>
          <p:cNvPr id="15" name="Rectangle 14">
            <a:extLst>
              <a:ext uri="{FF2B5EF4-FFF2-40B4-BE49-F238E27FC236}">
                <a16:creationId xmlns:a16="http://schemas.microsoft.com/office/drawing/2014/main" id="{D9E760AF-D35C-4076-8D6F-A95F2DF0AADE}"/>
              </a:ext>
            </a:extLst>
          </p:cNvPr>
          <p:cNvSpPr/>
          <p:nvPr/>
        </p:nvSpPr>
        <p:spPr>
          <a:xfrm>
            <a:off x="449999" y="5208991"/>
            <a:ext cx="1053681" cy="53890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graphicFrame>
        <p:nvGraphicFramePr>
          <p:cNvPr id="16" name="Chart 15" descr="Stacked bar chart showing percentage response to statement about the local area, 'I would consider participating in voluntary or community work'. Significant differences are highlighted on the basis of age, socio-economic group, disability status and sexual orientation.&#10;&#10;Link to view data source:&#10;Overall (base 500), 73% net agree, 10% neither agree nor disagree,17% net disagree.&#10;Age, 16-29 (base 126), 82% net agree, 6% neither agree nor disagree, 12% net disagree.&#10;Age, 30-44 (base 130), 76% net agree, 12% neither agree nor disagree, 1% don't know, 12% net disagree.&#10;Age, 45-59 (base 120), 73% net agree, 10% neither agree nor disagree, 18% net disagree.&#10;Age, 60+ (base 125), 62% net agree, 12% neither agree nor disagree, 1% don't know, 26% net disagree.&#10;SEG, ABC1 (base 220), 76% net agree, 12% neither agree nor disagree, 1% don't know, 11% net disagree.&#10;SEG, C2DE (base 275), 71% net agree, 9% neither agree nor disagree, 20% net disagree.&#10;Disability status, Living with a disability / illness (base 143), 65% net agree, 11% neither agree nor disagree, 1% don't know, 23% net disagree.&#10;Disability status, No disability /illness (base 353), 77% net agree, 9% neither agree nor disagree, 14% net disagree.&#10;Sexual orientation, Heterosexual (base 460), 73% net agree, 9% neither agree nor disagree,18% net disagree.&#10;Sexual orientation, LGB or other(base 30), 83% net agree, 17% neither agree nor disagree.">
            <a:extLst>
              <a:ext uri="{FF2B5EF4-FFF2-40B4-BE49-F238E27FC236}">
                <a16:creationId xmlns:a16="http://schemas.microsoft.com/office/drawing/2014/main" id="{D6F36D80-AF64-484D-AE7E-8200F1AFD8D4}"/>
              </a:ext>
            </a:extLst>
          </p:cNvPr>
          <p:cNvGraphicFramePr/>
          <p:nvPr>
            <p:extLst>
              <p:ext uri="{D42A27DB-BD31-4B8C-83A1-F6EECF244321}">
                <p14:modId xmlns:p14="http://schemas.microsoft.com/office/powerpoint/2010/main" val="3831899235"/>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30" name="Oval 29" descr="Solid green circle to indicate that figure for 16-29 (82%) is significantly higher than average (73%).">
            <a:extLst>
              <a:ext uri="{FF2B5EF4-FFF2-40B4-BE49-F238E27FC236}">
                <a16:creationId xmlns:a16="http://schemas.microsoft.com/office/drawing/2014/main" id="{1CDF95A3-9B7D-4E30-9D7B-B44066C72307}"/>
              </a:ext>
            </a:extLst>
          </p:cNvPr>
          <p:cNvSpPr/>
          <p:nvPr/>
        </p:nvSpPr>
        <p:spPr bwMode="gray">
          <a:xfrm>
            <a:off x="4240199" y="2707290"/>
            <a:ext cx="410934" cy="41093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16-29 (82%) is significantly higher than 60+ (62%).">
            <a:extLst>
              <a:ext uri="{FF2B5EF4-FFF2-40B4-BE49-F238E27FC236}">
                <a16:creationId xmlns:a16="http://schemas.microsoft.com/office/drawing/2014/main" id="{03FC1496-7E8B-4599-9D8C-30D4121647B5}"/>
              </a:ext>
            </a:extLst>
          </p:cNvPr>
          <p:cNvSpPr/>
          <p:nvPr/>
        </p:nvSpPr>
        <p:spPr bwMode="gray">
          <a:xfrm>
            <a:off x="4288833" y="2747470"/>
            <a:ext cx="308401" cy="30840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red circle to indicate that figure for 16-29 (12%) is significantly lower than 60+ (26%).">
            <a:extLst>
              <a:ext uri="{FF2B5EF4-FFF2-40B4-BE49-F238E27FC236}">
                <a16:creationId xmlns:a16="http://schemas.microsoft.com/office/drawing/2014/main" id="{6BEC0EB6-7243-4368-AD3A-AE2402BDDBAA}"/>
              </a:ext>
            </a:extLst>
          </p:cNvPr>
          <p:cNvSpPr/>
          <p:nvPr/>
        </p:nvSpPr>
        <p:spPr bwMode="gray">
          <a:xfrm>
            <a:off x="10637733" y="2755295"/>
            <a:ext cx="308401" cy="30840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green circle to indicate that figure for 30-44 (76%) is significantly higher than 60+ (62%).">
            <a:extLst>
              <a:ext uri="{FF2B5EF4-FFF2-40B4-BE49-F238E27FC236}">
                <a16:creationId xmlns:a16="http://schemas.microsoft.com/office/drawing/2014/main" id="{07CB0F13-A5AD-4C72-B51D-0751B502E202}"/>
              </a:ext>
            </a:extLst>
          </p:cNvPr>
          <p:cNvSpPr/>
          <p:nvPr/>
        </p:nvSpPr>
        <p:spPr bwMode="gray">
          <a:xfrm>
            <a:off x="4304853" y="3042802"/>
            <a:ext cx="318972" cy="31897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red circle to indicate that figure for 30-44 (12%) is significantly lower than 60+ (26%).">
            <a:extLst>
              <a:ext uri="{FF2B5EF4-FFF2-40B4-BE49-F238E27FC236}">
                <a16:creationId xmlns:a16="http://schemas.microsoft.com/office/drawing/2014/main" id="{B6D0F313-81CA-4826-A6AB-923F5B72B4AE}"/>
              </a:ext>
            </a:extLst>
          </p:cNvPr>
          <p:cNvSpPr/>
          <p:nvPr/>
        </p:nvSpPr>
        <p:spPr bwMode="gray">
          <a:xfrm>
            <a:off x="10635273" y="3060610"/>
            <a:ext cx="308401" cy="30840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Solid red circle to indicate that figure for 60+ (62%) is significantly lower than average (73%).">
            <a:extLst>
              <a:ext uri="{FF2B5EF4-FFF2-40B4-BE49-F238E27FC236}">
                <a16:creationId xmlns:a16="http://schemas.microsoft.com/office/drawing/2014/main" id="{FE9EEC30-8104-4395-8000-E200700AD719}"/>
              </a:ext>
            </a:extLst>
          </p:cNvPr>
          <p:cNvSpPr/>
          <p:nvPr/>
        </p:nvSpPr>
        <p:spPr bwMode="gray">
          <a:xfrm>
            <a:off x="4266378" y="3613255"/>
            <a:ext cx="368735" cy="3687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red circle to indicate that figure for 60+ (62%) is significantly lower than 16-29 (82%) and 30-44 (76%).">
            <a:extLst>
              <a:ext uri="{FF2B5EF4-FFF2-40B4-BE49-F238E27FC236}">
                <a16:creationId xmlns:a16="http://schemas.microsoft.com/office/drawing/2014/main" id="{E8C6ECE2-55E2-4860-9E7E-CEAD6C3FD3D4}"/>
              </a:ext>
            </a:extLst>
          </p:cNvPr>
          <p:cNvSpPr/>
          <p:nvPr/>
        </p:nvSpPr>
        <p:spPr bwMode="gray">
          <a:xfrm>
            <a:off x="4304853" y="3656271"/>
            <a:ext cx="276731" cy="276731"/>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Oval 33" descr="Solid green circle to indicate that figure for 60+ (26%) is significantly higher than average (17%).">
            <a:extLst>
              <a:ext uri="{FF2B5EF4-FFF2-40B4-BE49-F238E27FC236}">
                <a16:creationId xmlns:a16="http://schemas.microsoft.com/office/drawing/2014/main" id="{B24A266D-0B06-4BC7-BC96-EA4ABBECDB60}"/>
              </a:ext>
            </a:extLst>
          </p:cNvPr>
          <p:cNvSpPr/>
          <p:nvPr/>
        </p:nvSpPr>
        <p:spPr bwMode="gray">
          <a:xfrm>
            <a:off x="10544477" y="3573796"/>
            <a:ext cx="458890" cy="458890"/>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60+ (26%) is significantly higher than 16-29 (12%) and 30-44 (12%).">
            <a:extLst>
              <a:ext uri="{FF2B5EF4-FFF2-40B4-BE49-F238E27FC236}">
                <a16:creationId xmlns:a16="http://schemas.microsoft.com/office/drawing/2014/main" id="{D256D8F5-DF58-495D-947A-1AC180E36D8E}"/>
              </a:ext>
            </a:extLst>
          </p:cNvPr>
          <p:cNvSpPr/>
          <p:nvPr/>
        </p:nvSpPr>
        <p:spPr bwMode="gray">
          <a:xfrm>
            <a:off x="10598665" y="3627576"/>
            <a:ext cx="344391" cy="34439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Solid red circle to indicate that figure for ABC1 (11%) is significantly lower than average (17%).">
            <a:extLst>
              <a:ext uri="{FF2B5EF4-FFF2-40B4-BE49-F238E27FC236}">
                <a16:creationId xmlns:a16="http://schemas.microsoft.com/office/drawing/2014/main" id="{99E11D53-F432-4862-B598-E444DFF0967A}"/>
              </a:ext>
            </a:extLst>
          </p:cNvPr>
          <p:cNvSpPr/>
          <p:nvPr/>
        </p:nvSpPr>
        <p:spPr bwMode="gray">
          <a:xfrm>
            <a:off x="10573827" y="3902416"/>
            <a:ext cx="410935" cy="4109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ABC1 (11%) is significantly lower than C2DE (20%).">
            <a:extLst>
              <a:ext uri="{FF2B5EF4-FFF2-40B4-BE49-F238E27FC236}">
                <a16:creationId xmlns:a16="http://schemas.microsoft.com/office/drawing/2014/main" id="{CB088CE9-FB7F-4BC8-9FB9-D13EC2171C05}"/>
              </a:ext>
            </a:extLst>
          </p:cNvPr>
          <p:cNvSpPr/>
          <p:nvPr/>
        </p:nvSpPr>
        <p:spPr bwMode="gray">
          <a:xfrm>
            <a:off x="10626699" y="3953203"/>
            <a:ext cx="308402" cy="30840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Solid green circle to indicate that figure for C2DE (20%) is significantly higher than average (17%).">
            <a:extLst>
              <a:ext uri="{FF2B5EF4-FFF2-40B4-BE49-F238E27FC236}">
                <a16:creationId xmlns:a16="http://schemas.microsoft.com/office/drawing/2014/main" id="{A070596B-1FA5-4CA1-A44C-F7EC87B85957}"/>
              </a:ext>
            </a:extLst>
          </p:cNvPr>
          <p:cNvSpPr/>
          <p:nvPr/>
        </p:nvSpPr>
        <p:spPr bwMode="gray">
          <a:xfrm>
            <a:off x="10560494" y="4205449"/>
            <a:ext cx="410934" cy="410934"/>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green circle to indicate that figure for C2DE (20%) is significantly higher than ABC1 (11%).">
            <a:extLst>
              <a:ext uri="{FF2B5EF4-FFF2-40B4-BE49-F238E27FC236}">
                <a16:creationId xmlns:a16="http://schemas.microsoft.com/office/drawing/2014/main" id="{D5B93738-545D-48A7-BA7A-AEDEAA50CE33}"/>
              </a:ext>
            </a:extLst>
          </p:cNvPr>
          <p:cNvSpPr/>
          <p:nvPr/>
        </p:nvSpPr>
        <p:spPr bwMode="gray">
          <a:xfrm>
            <a:off x="10614682" y="4257107"/>
            <a:ext cx="308401" cy="308401"/>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red circle to indicate that figure for living with disability/illness (65%) is significantly lower than average (73%).">
            <a:extLst>
              <a:ext uri="{FF2B5EF4-FFF2-40B4-BE49-F238E27FC236}">
                <a16:creationId xmlns:a16="http://schemas.microsoft.com/office/drawing/2014/main" id="{9AE6D9B0-36C0-4FE4-9D3B-0073E48D54C4}"/>
              </a:ext>
            </a:extLst>
          </p:cNvPr>
          <p:cNvSpPr/>
          <p:nvPr/>
        </p:nvSpPr>
        <p:spPr bwMode="gray">
          <a:xfrm>
            <a:off x="4240705" y="4495104"/>
            <a:ext cx="398679" cy="39867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living with a disability/illness (65%) is significantly lower than no disability/illness (77%).">
            <a:extLst>
              <a:ext uri="{FF2B5EF4-FFF2-40B4-BE49-F238E27FC236}">
                <a16:creationId xmlns:a16="http://schemas.microsoft.com/office/drawing/2014/main" id="{C622918B-6A99-4212-B20F-3AD238BF61C8}"/>
              </a:ext>
            </a:extLst>
          </p:cNvPr>
          <p:cNvSpPr/>
          <p:nvPr/>
        </p:nvSpPr>
        <p:spPr bwMode="gray">
          <a:xfrm>
            <a:off x="4284076" y="4544121"/>
            <a:ext cx="299204" cy="299204"/>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living with a disability/illness (23%) is significantly higher than no disability/illness (14%).">
            <a:extLst>
              <a:ext uri="{FF2B5EF4-FFF2-40B4-BE49-F238E27FC236}">
                <a16:creationId xmlns:a16="http://schemas.microsoft.com/office/drawing/2014/main" id="{A41E6962-70D5-4DE6-9A2B-B3EA5FDD3398}"/>
              </a:ext>
            </a:extLst>
          </p:cNvPr>
          <p:cNvSpPr/>
          <p:nvPr/>
        </p:nvSpPr>
        <p:spPr bwMode="gray">
          <a:xfrm>
            <a:off x="10626701" y="4536214"/>
            <a:ext cx="308400" cy="308400"/>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Solid green circle to indicate that figure for no disability/illness (77%) is significantly higher than average (73%).">
            <a:extLst>
              <a:ext uri="{FF2B5EF4-FFF2-40B4-BE49-F238E27FC236}">
                <a16:creationId xmlns:a16="http://schemas.microsoft.com/office/drawing/2014/main" id="{866755FF-9A6C-4FA0-9779-03DA3656960D}"/>
              </a:ext>
            </a:extLst>
          </p:cNvPr>
          <p:cNvSpPr/>
          <p:nvPr/>
        </p:nvSpPr>
        <p:spPr bwMode="gray">
          <a:xfrm>
            <a:off x="4250866" y="4819333"/>
            <a:ext cx="386882" cy="38688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Dashed green circle to indicate that figure for no disability/illness (77%) is significantly higher than living with disability or illness (77%).">
            <a:extLst>
              <a:ext uri="{FF2B5EF4-FFF2-40B4-BE49-F238E27FC236}">
                <a16:creationId xmlns:a16="http://schemas.microsoft.com/office/drawing/2014/main" id="{2074D611-9DB0-4086-8A15-1DAE5A8F2A48}"/>
              </a:ext>
            </a:extLst>
          </p:cNvPr>
          <p:cNvSpPr/>
          <p:nvPr/>
        </p:nvSpPr>
        <p:spPr bwMode="gray">
          <a:xfrm>
            <a:off x="4294236" y="4854564"/>
            <a:ext cx="290350" cy="290350"/>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no disability/illness (14%) is significantly lower than living with a disability/illness (23%).">
            <a:extLst>
              <a:ext uri="{FF2B5EF4-FFF2-40B4-BE49-F238E27FC236}">
                <a16:creationId xmlns:a16="http://schemas.microsoft.com/office/drawing/2014/main" id="{E178575B-8D4C-47D3-8DFC-939178FEA552}"/>
              </a:ext>
            </a:extLst>
          </p:cNvPr>
          <p:cNvSpPr/>
          <p:nvPr/>
        </p:nvSpPr>
        <p:spPr bwMode="gray">
          <a:xfrm>
            <a:off x="10627360" y="4851811"/>
            <a:ext cx="308400" cy="308400"/>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heterosexual (18%) is significantly higher than LGB or other (0%).">
            <a:extLst>
              <a:ext uri="{FF2B5EF4-FFF2-40B4-BE49-F238E27FC236}">
                <a16:creationId xmlns:a16="http://schemas.microsoft.com/office/drawing/2014/main" id="{D2EB31B0-CBD4-4FA4-B747-B5EF704FEAB8}"/>
              </a:ext>
            </a:extLst>
          </p:cNvPr>
          <p:cNvSpPr/>
          <p:nvPr/>
        </p:nvSpPr>
        <p:spPr bwMode="gray">
          <a:xfrm>
            <a:off x="10637520" y="5155074"/>
            <a:ext cx="308400" cy="308400"/>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1" name="Oval 50" descr="Dashed red circle to indicate that figure for LGB or other (0%) is significantly lower than heterosexual (18%).">
            <a:extLst>
              <a:ext uri="{FF2B5EF4-FFF2-40B4-BE49-F238E27FC236}">
                <a16:creationId xmlns:a16="http://schemas.microsoft.com/office/drawing/2014/main" id="{23419EC6-1A89-4AA8-8065-B48B416904BB}"/>
              </a:ext>
            </a:extLst>
          </p:cNvPr>
          <p:cNvSpPr/>
          <p:nvPr/>
        </p:nvSpPr>
        <p:spPr bwMode="gray">
          <a:xfrm>
            <a:off x="10923083" y="5442775"/>
            <a:ext cx="308400" cy="308400"/>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73</a:t>
            </a:fld>
            <a:r>
              <a:rPr lang="en-GB" dirty="0"/>
              <a:t>  </a:t>
            </a:r>
          </a:p>
        </p:txBody>
      </p:sp>
    </p:spTree>
    <p:extLst>
      <p:ext uri="{BB962C8B-B14F-4D97-AF65-F5344CB8AC3E}">
        <p14:creationId xmlns:p14="http://schemas.microsoft.com/office/powerpoint/2010/main" val="1231070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(22)</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a:t>
            </a:r>
            <a:r>
              <a:rPr lang="en-GB" dirty="0" smtClean="0"/>
              <a:t>? </a:t>
            </a:r>
            <a:r>
              <a:rPr lang="en-GB" dirty="0">
                <a:solidFill>
                  <a:schemeClr val="accent1"/>
                </a:solidFill>
              </a:rPr>
              <a:t>“I would consider applying to sit on a public board” (trend)</a:t>
            </a:r>
            <a:endParaRPr lang="en-GB" dirty="0">
              <a:solidFill>
                <a:schemeClr val="accent1"/>
              </a:solidFill>
              <a:highlight>
                <a:srgbClr val="FFFF00"/>
              </a:highlight>
            </a:endParaRPr>
          </a:p>
        </p:txBody>
      </p:sp>
      <p:graphicFrame>
        <p:nvGraphicFramePr>
          <p:cNvPr id="7" name="Chart 6" descr="Stacked bar chart showing extent of agreement or disagreement over time on statement, 'I would consider applying to sit on a public board'. Significant differences are highlighted on the basis of change over time.&#10;&#10;Link to view data source:&#10;&#10;&#10;2020-2021, 44% net agree, 11% neither agree nor disagree, 1% don't know, 45% net disagree.&#10;2019, 39% net agree, 12% neither agree nor disagree, 2% don't know, 48% net disagree.">
            <a:extLst>
              <a:ext uri="{FF2B5EF4-FFF2-40B4-BE49-F238E27FC236}">
                <a16:creationId xmlns:a16="http://schemas.microsoft.com/office/drawing/2014/main" id="{919D8D11-C20F-41A3-AEF8-8DD33BB4AEDD}"/>
              </a:ext>
            </a:extLst>
          </p:cNvPr>
          <p:cNvGraphicFramePr/>
          <p:nvPr>
            <p:extLst>
              <p:ext uri="{D42A27DB-BD31-4B8C-83A1-F6EECF244321}">
                <p14:modId xmlns:p14="http://schemas.microsoft.com/office/powerpoint/2010/main" val="2192582837"/>
              </p:ext>
            </p:extLst>
          </p:nvPr>
        </p:nvGraphicFramePr>
        <p:xfrm>
          <a:off x="342898" y="2513671"/>
          <a:ext cx="9448800" cy="343808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descr="Key, the green triangle indicates a significant increase, the red triangle indicates a significant decrease.">
            <a:extLst>
              <a:ext uri="{FF2B5EF4-FFF2-40B4-BE49-F238E27FC236}">
                <a16:creationId xmlns:a16="http://schemas.microsoft.com/office/drawing/2014/main" id="{E9353517-39C1-4F92-9160-DE1E8A39DDCC}"/>
              </a:ext>
            </a:extLst>
          </p:cNvPr>
          <p:cNvGrpSpPr/>
          <p:nvPr/>
        </p:nvGrpSpPr>
        <p:grpSpPr>
          <a:xfrm>
            <a:off x="10011715" y="3680060"/>
            <a:ext cx="1930403" cy="552654"/>
            <a:chOff x="7176001" y="492990"/>
            <a:chExt cx="1930403" cy="552654"/>
          </a:xfrm>
        </p:grpSpPr>
        <p:sp>
          <p:nvSpPr>
            <p:cNvPr id="11" name="Isosceles Triangle 10">
              <a:extLst>
                <a:ext uri="{FF2B5EF4-FFF2-40B4-BE49-F238E27FC236}">
                  <a16:creationId xmlns:a16="http://schemas.microsoft.com/office/drawing/2014/main" id="{ACCDCE23-D589-4E07-B686-077784100DE7}"/>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D032BC72-34F8-49DD-9664-5CEC371659F1}"/>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7AE52A54-F368-4081-8C3A-746EBA62D690}"/>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2C7180A2-3668-46A0-8EB1-C467569C6CB5}"/>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74</a:t>
            </a:fld>
            <a:r>
              <a:rPr lang="en-GB" dirty="0"/>
              <a:t>  </a:t>
            </a:r>
          </a:p>
        </p:txBody>
      </p:sp>
    </p:spTree>
    <p:extLst>
      <p:ext uri="{BB962C8B-B14F-4D97-AF65-F5344CB8AC3E}">
        <p14:creationId xmlns:p14="http://schemas.microsoft.com/office/powerpoint/2010/main" val="1524082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(23a)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“I would consider applying to sit on a public board” (by region and community background)</a:t>
            </a:r>
            <a:endParaRPr lang="en-GB" dirty="0">
              <a:solidFill>
                <a:schemeClr val="accent1"/>
              </a:solidFill>
              <a:highlight>
                <a:srgbClr val="FFFF00"/>
              </a:highlight>
            </a:endParaRPr>
          </a:p>
        </p:txBody>
      </p:sp>
      <p:grpSp>
        <p:nvGrpSpPr>
          <p:cNvPr id="27" name="Group 26" descr="Key to explain the indicators of statistically significant differences presented in the bar chart.">
            <a:extLst>
              <a:ext uri="{FF2B5EF4-FFF2-40B4-BE49-F238E27FC236}">
                <a16:creationId xmlns:a16="http://schemas.microsoft.com/office/drawing/2014/main" id="{A1EC93F5-FDC5-4742-9DF3-307300943041}"/>
              </a:ext>
            </a:extLst>
          </p:cNvPr>
          <p:cNvGrpSpPr/>
          <p:nvPr/>
        </p:nvGrpSpPr>
        <p:grpSpPr>
          <a:xfrm>
            <a:off x="10063347" y="205140"/>
            <a:ext cx="1875671" cy="1923311"/>
            <a:chOff x="10231121" y="95222"/>
            <a:chExt cx="1875671" cy="1923311"/>
          </a:xfrm>
        </p:grpSpPr>
        <p:sp>
          <p:nvSpPr>
            <p:cNvPr id="28" name="Rectangle 27">
              <a:extLst>
                <a:ext uri="{FF2B5EF4-FFF2-40B4-BE49-F238E27FC236}">
                  <a16:creationId xmlns:a16="http://schemas.microsoft.com/office/drawing/2014/main" id="{637CFC20-7C4A-4005-910B-89F9A643EA67}"/>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9" name="TextBox 28">
              <a:extLst>
                <a:ext uri="{FF2B5EF4-FFF2-40B4-BE49-F238E27FC236}">
                  <a16:creationId xmlns:a16="http://schemas.microsoft.com/office/drawing/2014/main" id="{6B35742F-DBF4-4D2D-96A2-57A370296963}"/>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0" name="Oval 29" descr="Solid red circle to indicate that figure for Armagh (29%) is significantly lower than average (29%).">
              <a:extLst>
                <a:ext uri="{FF2B5EF4-FFF2-40B4-BE49-F238E27FC236}">
                  <a16:creationId xmlns:a16="http://schemas.microsoft.com/office/drawing/2014/main" id="{B6D451D8-3109-43F6-BAAB-0942431B77D1}"/>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Armagh (29%) is significantly lower than Belfast and Greater Belfast (53% respectively) and Tyrone/Fermanagh (65%).">
              <a:extLst>
                <a:ext uri="{FF2B5EF4-FFF2-40B4-BE49-F238E27FC236}">
                  <a16:creationId xmlns:a16="http://schemas.microsoft.com/office/drawing/2014/main" id="{B1960537-881E-4766-A245-72E140638606}"/>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Solid green circle to indicate that figure for Greater Belfast (53%) is significantly higher than the average (45%).">
              <a:extLst>
                <a:ext uri="{FF2B5EF4-FFF2-40B4-BE49-F238E27FC236}">
                  <a16:creationId xmlns:a16="http://schemas.microsoft.com/office/drawing/2014/main" id="{DD2AB891-2A3E-477D-9F92-304CC61A9C6B}"/>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Greater Belfast (53%) is significantly higher than Armagh (29%).">
              <a:extLst>
                <a:ext uri="{FF2B5EF4-FFF2-40B4-BE49-F238E27FC236}">
                  <a16:creationId xmlns:a16="http://schemas.microsoft.com/office/drawing/2014/main" id="{D17F0881-A4D5-449D-A8CA-FD5C36019108}"/>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Text Placeholder 2">
              <a:extLst>
                <a:ext uri="{FF2B5EF4-FFF2-40B4-BE49-F238E27FC236}">
                  <a16:creationId xmlns:a16="http://schemas.microsoft.com/office/drawing/2014/main" id="{15A1E18A-7C96-4D50-894A-D9CC31E33CDC}"/>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5" name="Text Placeholder 2">
              <a:extLst>
                <a:ext uri="{FF2B5EF4-FFF2-40B4-BE49-F238E27FC236}">
                  <a16:creationId xmlns:a16="http://schemas.microsoft.com/office/drawing/2014/main" id="{1C5B6F1E-41AC-4088-952A-7029D241DA7D}"/>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6" name="Text Placeholder 2">
              <a:extLst>
                <a:ext uri="{FF2B5EF4-FFF2-40B4-BE49-F238E27FC236}">
                  <a16:creationId xmlns:a16="http://schemas.microsoft.com/office/drawing/2014/main" id="{BB4F221E-556E-4BBD-9E77-EC86317998E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7" name="Text Placeholder 2">
              <a:extLst>
                <a:ext uri="{FF2B5EF4-FFF2-40B4-BE49-F238E27FC236}">
                  <a16:creationId xmlns:a16="http://schemas.microsoft.com/office/drawing/2014/main" id="{72721C38-C76F-46E4-97E0-D8DC1BDC9057}"/>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18" name="Rectangle 17">
            <a:extLst>
              <a:ext uri="{FF2B5EF4-FFF2-40B4-BE49-F238E27FC236}">
                <a16:creationId xmlns:a16="http://schemas.microsoft.com/office/drawing/2014/main" id="{73C352DD-5A42-42E5-A619-DB379F73A0C0}"/>
              </a:ext>
            </a:extLst>
          </p:cNvPr>
          <p:cNvSpPr/>
          <p:nvPr/>
        </p:nvSpPr>
        <p:spPr>
          <a:xfrm>
            <a:off x="437230" y="2427115"/>
            <a:ext cx="10616252" cy="33380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37230" y="2828343"/>
            <a:ext cx="1155281" cy="221399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5097098"/>
            <a:ext cx="1155281" cy="59615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graphicFrame>
        <p:nvGraphicFramePr>
          <p:cNvPr id="13" name="Chart 12" descr="Stacked bar chart showing percentage response to statement about the local area, 'I would consider applying to sit on a public board'. Significant differences are highlighted on the basis of region and community background.&#10;&#10;Link to view data source:&#10;&#10;Overall (base 500), 44% net agree, 11% neither agree nor disagree, 1% don't know, 45% net disagree.&#10;Region, Antrim (base 55), 38% net agree, 15% neither agree nor disagree, 47% net disagree.&#10;Region, Armagh (base 40), 55% net agree, 8% neither agree nor disagree, 38% net disagree.&#10;Region, Belfast (base 81), 39% net agree, 10% neither agree nor disagree, 52% net disagree.&#10;Region, Derry/Londonderry (base 65), 55% net agree, 8% neither agree nor disagree, 35% net disagree.&#10;Region, Down (base 77), 38% net agree, 10% neither agree nor disagree, 1% don't know, 51% net disagree.&#10;Region, Greater Belfast (base 116), 42% net agree, 16% neither agree nor disagree, 42% net disagree.&#10;Region, Tyrone/Fermanagh (base 65), 48% net agree, 3% neither agree nor disagree, 49% net disagree.&#10;Community background, Protestant (base 233), 39% net agree, 13% neither agree nor disagree, 48% net disagree.&#10;Community background, Catholic (base 219), 48% net agree, 8% neither agree nor disagree, 1% don't know, 43% net disagree.">
            <a:extLst>
              <a:ext uri="{FF2B5EF4-FFF2-40B4-BE49-F238E27FC236}">
                <a16:creationId xmlns:a16="http://schemas.microsoft.com/office/drawing/2014/main" id="{37393604-F3A7-43B9-8356-6854DE1FA01B}"/>
              </a:ext>
            </a:extLst>
          </p:cNvPr>
          <p:cNvGraphicFramePr/>
          <p:nvPr>
            <p:extLst>
              <p:ext uri="{D42A27DB-BD31-4B8C-83A1-F6EECF244321}">
                <p14:modId xmlns:p14="http://schemas.microsoft.com/office/powerpoint/2010/main" val="3703141652"/>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4" name="Oval 23" descr="Dashed green circle to indicate that figure for Antrim (15%) is significantly higher than Tyrone/Fermanagh (3%).">
            <a:extLst>
              <a:ext uri="{FF2B5EF4-FFF2-40B4-BE49-F238E27FC236}">
                <a16:creationId xmlns:a16="http://schemas.microsoft.com/office/drawing/2014/main" id="{2B7179B7-F2BA-47D1-9253-911DFBF64AD4}"/>
              </a:ext>
            </a:extLst>
          </p:cNvPr>
          <p:cNvSpPr/>
          <p:nvPr/>
        </p:nvSpPr>
        <p:spPr bwMode="gray">
          <a:xfrm>
            <a:off x="6858137" y="2776987"/>
            <a:ext cx="308402" cy="30840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Belfast (38%) is significantly lower than Derry/Londonderry (55%).">
            <a:extLst>
              <a:ext uri="{FF2B5EF4-FFF2-40B4-BE49-F238E27FC236}">
                <a16:creationId xmlns:a16="http://schemas.microsoft.com/office/drawing/2014/main" id="{C18AAA53-2F10-40EF-B869-F343F12DC8F8}"/>
              </a:ext>
            </a:extLst>
          </p:cNvPr>
          <p:cNvSpPr/>
          <p:nvPr/>
        </p:nvSpPr>
        <p:spPr bwMode="gray">
          <a:xfrm>
            <a:off x="3726218" y="3435389"/>
            <a:ext cx="308402" cy="30840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green circle to indicate that figure for Derry/Londonderry (55%) is significantly higher than average (44%).">
            <a:extLst>
              <a:ext uri="{FF2B5EF4-FFF2-40B4-BE49-F238E27FC236}">
                <a16:creationId xmlns:a16="http://schemas.microsoft.com/office/drawing/2014/main" id="{2F492183-F5F1-4121-873C-21F65BB39733}"/>
              </a:ext>
            </a:extLst>
          </p:cNvPr>
          <p:cNvSpPr/>
          <p:nvPr/>
        </p:nvSpPr>
        <p:spPr bwMode="gray">
          <a:xfrm>
            <a:off x="3681421" y="3735718"/>
            <a:ext cx="410935" cy="41093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green circle to indicate that figure for Derry/Londonderry (55%) is significantly higher than Belfast (38%) and Down (38%).">
            <a:extLst>
              <a:ext uri="{FF2B5EF4-FFF2-40B4-BE49-F238E27FC236}">
                <a16:creationId xmlns:a16="http://schemas.microsoft.com/office/drawing/2014/main" id="{AB7A47DF-AE53-4029-B106-124E64DB9EC8}"/>
              </a:ext>
            </a:extLst>
          </p:cNvPr>
          <p:cNvSpPr/>
          <p:nvPr/>
        </p:nvSpPr>
        <p:spPr bwMode="gray">
          <a:xfrm>
            <a:off x="3724792" y="3781110"/>
            <a:ext cx="308402" cy="30840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Down (38%) is significantly lower than Derry/Londonderry (55%).">
            <a:extLst>
              <a:ext uri="{FF2B5EF4-FFF2-40B4-BE49-F238E27FC236}">
                <a16:creationId xmlns:a16="http://schemas.microsoft.com/office/drawing/2014/main" id="{2F6CEF19-A092-4ABE-A82D-C055636585FC}"/>
              </a:ext>
            </a:extLst>
          </p:cNvPr>
          <p:cNvSpPr/>
          <p:nvPr/>
        </p:nvSpPr>
        <p:spPr bwMode="gray">
          <a:xfrm>
            <a:off x="3726218" y="4094858"/>
            <a:ext cx="308402" cy="30840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Greater Belfast (16%) is significantly higher than average (11%).">
            <a:extLst>
              <a:ext uri="{FF2B5EF4-FFF2-40B4-BE49-F238E27FC236}">
                <a16:creationId xmlns:a16="http://schemas.microsoft.com/office/drawing/2014/main" id="{493D3B5E-3561-4CAF-9C8B-D1EE5CC0F505}"/>
              </a:ext>
            </a:extLst>
          </p:cNvPr>
          <p:cNvSpPr/>
          <p:nvPr/>
        </p:nvSpPr>
        <p:spPr bwMode="gray">
          <a:xfrm>
            <a:off x="7123168" y="4386396"/>
            <a:ext cx="410935" cy="410935"/>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Greater Belfast (16%) is significantly higher than Tyrone/Fermanagh (3%).">
            <a:extLst>
              <a:ext uri="{FF2B5EF4-FFF2-40B4-BE49-F238E27FC236}">
                <a16:creationId xmlns:a16="http://schemas.microsoft.com/office/drawing/2014/main" id="{3E887355-C6B4-454B-BACA-9FD42EBE56A9}"/>
              </a:ext>
            </a:extLst>
          </p:cNvPr>
          <p:cNvSpPr/>
          <p:nvPr/>
        </p:nvSpPr>
        <p:spPr bwMode="gray">
          <a:xfrm>
            <a:off x="7176699" y="4431788"/>
            <a:ext cx="308402" cy="30840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Solid red circle to indicate that figure for Tyrone/Fermanagh (3%) is significantly lower than average (11%).">
            <a:extLst>
              <a:ext uri="{FF2B5EF4-FFF2-40B4-BE49-F238E27FC236}">
                <a16:creationId xmlns:a16="http://schemas.microsoft.com/office/drawing/2014/main" id="{81AE39F2-8F8F-46F4-BC41-06EF36E9AF8F}"/>
              </a:ext>
            </a:extLst>
          </p:cNvPr>
          <p:cNvSpPr/>
          <p:nvPr/>
        </p:nvSpPr>
        <p:spPr bwMode="gray">
          <a:xfrm>
            <a:off x="7135822" y="4741548"/>
            <a:ext cx="366684" cy="3666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Tyrone/Fermanagh (3%) is significantly lower than Antrim (15%) and Greater Belfast (16%).">
            <a:extLst>
              <a:ext uri="{FF2B5EF4-FFF2-40B4-BE49-F238E27FC236}">
                <a16:creationId xmlns:a16="http://schemas.microsoft.com/office/drawing/2014/main" id="{A3F23E82-D944-4FFC-B1A8-2B92BE1C0A83}"/>
              </a:ext>
            </a:extLst>
          </p:cNvPr>
          <p:cNvSpPr/>
          <p:nvPr/>
        </p:nvSpPr>
        <p:spPr bwMode="gray">
          <a:xfrm>
            <a:off x="7169032" y="4780404"/>
            <a:ext cx="275192" cy="27519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Protestant (39%) is significantly lower than Catholic (48%).">
            <a:extLst>
              <a:ext uri="{FF2B5EF4-FFF2-40B4-BE49-F238E27FC236}">
                <a16:creationId xmlns:a16="http://schemas.microsoft.com/office/drawing/2014/main" id="{137E94B8-47BA-48D0-BF51-E0806450FBFA}"/>
              </a:ext>
            </a:extLst>
          </p:cNvPr>
          <p:cNvSpPr/>
          <p:nvPr/>
        </p:nvSpPr>
        <p:spPr bwMode="gray">
          <a:xfrm>
            <a:off x="3728620" y="5091756"/>
            <a:ext cx="308402" cy="308402"/>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green circle to indicate that figure for Catholic (48%) is significantly higher than average (44%).">
            <a:extLst>
              <a:ext uri="{FF2B5EF4-FFF2-40B4-BE49-F238E27FC236}">
                <a16:creationId xmlns:a16="http://schemas.microsoft.com/office/drawing/2014/main" id="{11A86879-3D5D-4ED4-B9C8-6122B3C450C2}"/>
              </a:ext>
            </a:extLst>
          </p:cNvPr>
          <p:cNvSpPr/>
          <p:nvPr/>
        </p:nvSpPr>
        <p:spPr bwMode="gray">
          <a:xfrm>
            <a:off x="3732235" y="5424395"/>
            <a:ext cx="308402" cy="30840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green circle to indicate that figure for Catholic (48%) is significantly higher than Protestant (39%).">
            <a:extLst>
              <a:ext uri="{FF2B5EF4-FFF2-40B4-BE49-F238E27FC236}">
                <a16:creationId xmlns:a16="http://schemas.microsoft.com/office/drawing/2014/main" id="{6FDFA32F-1F7C-4CAC-B00E-E89DF05827E6}"/>
              </a:ext>
            </a:extLst>
          </p:cNvPr>
          <p:cNvSpPr/>
          <p:nvPr/>
        </p:nvSpPr>
        <p:spPr bwMode="gray">
          <a:xfrm>
            <a:off x="3775605" y="5459626"/>
            <a:ext cx="231452" cy="231452"/>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75</a:t>
            </a:fld>
            <a:r>
              <a:rPr lang="en-GB" dirty="0"/>
              <a:t>  </a:t>
            </a:r>
          </a:p>
        </p:txBody>
      </p:sp>
    </p:spTree>
    <p:extLst>
      <p:ext uri="{BB962C8B-B14F-4D97-AF65-F5344CB8AC3E}">
        <p14:creationId xmlns:p14="http://schemas.microsoft.com/office/powerpoint/2010/main" val="393748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(23b)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“I would consider applying to sit on a public board” (by SEG and disability status)</a:t>
            </a:r>
            <a:endParaRPr lang="en-GB" dirty="0">
              <a:solidFill>
                <a:schemeClr val="accent1"/>
              </a:solidFill>
              <a:highlight>
                <a:srgbClr val="FFFF00"/>
              </a:highlight>
            </a:endParaRPr>
          </a:p>
        </p:txBody>
      </p:sp>
      <p:grpSp>
        <p:nvGrpSpPr>
          <p:cNvPr id="22" name="Group 21" descr="Key to explain the indicators of statistically significant differences presented in the bar chart.">
            <a:extLst>
              <a:ext uri="{FF2B5EF4-FFF2-40B4-BE49-F238E27FC236}">
                <a16:creationId xmlns:a16="http://schemas.microsoft.com/office/drawing/2014/main" id="{75FBA463-AF9B-444D-9819-D4D5EC0D0FAC}"/>
              </a:ext>
            </a:extLst>
          </p:cNvPr>
          <p:cNvGrpSpPr/>
          <p:nvPr/>
        </p:nvGrpSpPr>
        <p:grpSpPr>
          <a:xfrm>
            <a:off x="10063347" y="205140"/>
            <a:ext cx="1875671" cy="1923311"/>
            <a:chOff x="10231121" y="95222"/>
            <a:chExt cx="1875671" cy="1923311"/>
          </a:xfrm>
        </p:grpSpPr>
        <p:sp>
          <p:nvSpPr>
            <p:cNvPr id="23" name="Rectangle 22">
              <a:extLst>
                <a:ext uri="{FF2B5EF4-FFF2-40B4-BE49-F238E27FC236}">
                  <a16:creationId xmlns:a16="http://schemas.microsoft.com/office/drawing/2014/main" id="{8B9ED0D8-D1BD-41ED-B384-72B5E842DE2C}"/>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4" name="TextBox 23">
              <a:extLst>
                <a:ext uri="{FF2B5EF4-FFF2-40B4-BE49-F238E27FC236}">
                  <a16:creationId xmlns:a16="http://schemas.microsoft.com/office/drawing/2014/main" id="{66447ECD-C444-4557-B7E0-9D64F361C12D}"/>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5" name="Oval 24" descr="Solid red circle to indicate that figure for Armagh (29%) is significantly lower than average (29%).">
              <a:extLst>
                <a:ext uri="{FF2B5EF4-FFF2-40B4-BE49-F238E27FC236}">
                  <a16:creationId xmlns:a16="http://schemas.microsoft.com/office/drawing/2014/main" id="{711B74BF-22D4-41AF-B002-B43966A3F235}"/>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Armagh (29%) is significantly lower than Belfast and Greater Belfast (53% respectively) and Tyrone/Fermanagh (65%).">
              <a:extLst>
                <a:ext uri="{FF2B5EF4-FFF2-40B4-BE49-F238E27FC236}">
                  <a16:creationId xmlns:a16="http://schemas.microsoft.com/office/drawing/2014/main" id="{CCF62853-7211-458C-B808-5C358C18A2BE}"/>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Solid green circle to indicate that figure for Greater Belfast (53%) is significantly higher than the average (45%).">
              <a:extLst>
                <a:ext uri="{FF2B5EF4-FFF2-40B4-BE49-F238E27FC236}">
                  <a16:creationId xmlns:a16="http://schemas.microsoft.com/office/drawing/2014/main" id="{B957128B-6031-4420-A736-DC2EC2FA9215}"/>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Greater Belfast (53%) is significantly higher than Armagh (29%).">
              <a:extLst>
                <a:ext uri="{FF2B5EF4-FFF2-40B4-BE49-F238E27FC236}">
                  <a16:creationId xmlns:a16="http://schemas.microsoft.com/office/drawing/2014/main" id="{B66A3A8A-AEEB-491D-A940-0E370457B050}"/>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Text Placeholder 2">
              <a:extLst>
                <a:ext uri="{FF2B5EF4-FFF2-40B4-BE49-F238E27FC236}">
                  <a16:creationId xmlns:a16="http://schemas.microsoft.com/office/drawing/2014/main" id="{386BB5CD-F9E5-4073-91E1-51C53E3396EE}"/>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0" name="Text Placeholder 2">
              <a:extLst>
                <a:ext uri="{FF2B5EF4-FFF2-40B4-BE49-F238E27FC236}">
                  <a16:creationId xmlns:a16="http://schemas.microsoft.com/office/drawing/2014/main" id="{B1C20E3B-6E7E-4055-B015-3F91652637BD}"/>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1" name="Text Placeholder 2">
              <a:extLst>
                <a:ext uri="{FF2B5EF4-FFF2-40B4-BE49-F238E27FC236}">
                  <a16:creationId xmlns:a16="http://schemas.microsoft.com/office/drawing/2014/main" id="{192A9A37-4ABB-4BA3-BA4D-594169044438}"/>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2" name="Text Placeholder 2">
              <a:extLst>
                <a:ext uri="{FF2B5EF4-FFF2-40B4-BE49-F238E27FC236}">
                  <a16:creationId xmlns:a16="http://schemas.microsoft.com/office/drawing/2014/main" id="{56769566-147D-437B-840E-F47C84BF213C}"/>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1" name="Rectangle 20">
            <a:extLst>
              <a:ext uri="{FF2B5EF4-FFF2-40B4-BE49-F238E27FC236}">
                <a16:creationId xmlns:a16="http://schemas.microsoft.com/office/drawing/2014/main" id="{9C468115-9C08-4E8A-AAAE-D84D366C323C}"/>
              </a:ext>
            </a:extLst>
          </p:cNvPr>
          <p:cNvSpPr/>
          <p:nvPr/>
        </p:nvSpPr>
        <p:spPr>
          <a:xfrm>
            <a:off x="449919" y="2504118"/>
            <a:ext cx="10616252" cy="6354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19" y="3227589"/>
            <a:ext cx="1155281" cy="122405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SEG</a:t>
            </a:r>
          </a:p>
        </p:txBody>
      </p:sp>
      <p:sp>
        <p:nvSpPr>
          <p:cNvPr id="10" name="Rectangle 9">
            <a:extLst>
              <a:ext uri="{FF2B5EF4-FFF2-40B4-BE49-F238E27FC236}">
                <a16:creationId xmlns:a16="http://schemas.microsoft.com/office/drawing/2014/main" id="{80C74787-8B42-4BF3-9176-3C4694511DBF}"/>
              </a:ext>
            </a:extLst>
          </p:cNvPr>
          <p:cNvSpPr/>
          <p:nvPr/>
        </p:nvSpPr>
        <p:spPr>
          <a:xfrm>
            <a:off x="449919" y="4515629"/>
            <a:ext cx="1155281" cy="106913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Disability status</a:t>
            </a:r>
          </a:p>
        </p:txBody>
      </p:sp>
      <p:graphicFrame>
        <p:nvGraphicFramePr>
          <p:cNvPr id="13" name="Chart 12" descr="Stacked bar chart showing percentage response to statement about the local area, 'I would consider applying to sit on a public board'. Significant differences are highlighted on the basis of socio-economic group and disability status.&#10;&#10;Link to view data source:&#10;&#10;Overall (base 500), 44% net agree, 11% neither agree nor disagree, 1% don't know, 45% net disagree.&#10;SEG, ABC1 (base 219), 47% net agree, 13% neither agree nor disagree, 40% net disagree.&#10;SEG, C2DE (base 273), 41% net agree, 9% neither agree nor disagree, 1% don't know, 50% net disagree.&#10;Disability status, living with a disability or illness (base 141), 40% net agree, 7% neither agree nor disagree, 53% net disagree.&#10;Disability status, no disability or illness (base 352), 46% net agree, 12% neither agree nor disagree, 1% don't know, 42% net disagree.">
            <a:extLst>
              <a:ext uri="{FF2B5EF4-FFF2-40B4-BE49-F238E27FC236}">
                <a16:creationId xmlns:a16="http://schemas.microsoft.com/office/drawing/2014/main" id="{37393604-F3A7-43B9-8356-6854DE1FA01B}"/>
              </a:ext>
            </a:extLst>
          </p:cNvPr>
          <p:cNvGraphicFramePr/>
          <p:nvPr>
            <p:extLst>
              <p:ext uri="{D42A27DB-BD31-4B8C-83A1-F6EECF244321}">
                <p14:modId xmlns:p14="http://schemas.microsoft.com/office/powerpoint/2010/main" val="2349929533"/>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descr="Solid red circle to indicate that figure for ABC1 (40%) is significantly lower than average (45%).">
            <a:extLst>
              <a:ext uri="{FF2B5EF4-FFF2-40B4-BE49-F238E27FC236}">
                <a16:creationId xmlns:a16="http://schemas.microsoft.com/office/drawing/2014/main" id="{EF417FE7-F65A-4D47-AE35-CEE722E3C3F9}"/>
              </a:ext>
            </a:extLst>
          </p:cNvPr>
          <p:cNvSpPr/>
          <p:nvPr/>
        </p:nvSpPr>
        <p:spPr bwMode="gray">
          <a:xfrm>
            <a:off x="10574332" y="3227589"/>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Dashed red circle to indicate that figure for ABC1 (40%) is significantly lower than C2DE (50%).">
            <a:extLst>
              <a:ext uri="{FF2B5EF4-FFF2-40B4-BE49-F238E27FC236}">
                <a16:creationId xmlns:a16="http://schemas.microsoft.com/office/drawing/2014/main" id="{C6229A34-A32F-445C-A29A-3F04B0544BC3}"/>
              </a:ext>
            </a:extLst>
          </p:cNvPr>
          <p:cNvSpPr/>
          <p:nvPr/>
        </p:nvSpPr>
        <p:spPr bwMode="gray">
          <a:xfrm>
            <a:off x="10628233" y="328713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green circle to indicate that figure for C2DE (50%) is significantly higher than average (45%).">
            <a:extLst>
              <a:ext uri="{FF2B5EF4-FFF2-40B4-BE49-F238E27FC236}">
                <a16:creationId xmlns:a16="http://schemas.microsoft.com/office/drawing/2014/main" id="{C20B8707-D36E-4D42-8AB2-A2A17EA696F1}"/>
              </a:ext>
            </a:extLst>
          </p:cNvPr>
          <p:cNvSpPr/>
          <p:nvPr/>
        </p:nvSpPr>
        <p:spPr bwMode="gray">
          <a:xfrm>
            <a:off x="10557541" y="390746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green circle to indicate that figure for C2DE (50%) is significantly higher than ABC1 (53%).">
            <a:extLst>
              <a:ext uri="{FF2B5EF4-FFF2-40B4-BE49-F238E27FC236}">
                <a16:creationId xmlns:a16="http://schemas.microsoft.com/office/drawing/2014/main" id="{05D2A548-1CD0-44C7-901C-990E0F8423FA}"/>
              </a:ext>
            </a:extLst>
          </p:cNvPr>
          <p:cNvSpPr/>
          <p:nvPr/>
        </p:nvSpPr>
        <p:spPr bwMode="gray">
          <a:xfrm>
            <a:off x="10601282" y="396338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living with a disability or illness (53%) is significantly higher than average (45%).">
            <a:extLst>
              <a:ext uri="{FF2B5EF4-FFF2-40B4-BE49-F238E27FC236}">
                <a16:creationId xmlns:a16="http://schemas.microsoft.com/office/drawing/2014/main" id="{8604BE3C-E513-4870-97E0-DAA5805DCA69}"/>
              </a:ext>
            </a:extLst>
          </p:cNvPr>
          <p:cNvSpPr/>
          <p:nvPr/>
        </p:nvSpPr>
        <p:spPr bwMode="gray">
          <a:xfrm>
            <a:off x="10557541" y="4515629"/>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green circle to indicate that figure for living with a disability or illness (53%) is significantly higher than no disability or illness (42%).">
            <a:extLst>
              <a:ext uri="{FF2B5EF4-FFF2-40B4-BE49-F238E27FC236}">
                <a16:creationId xmlns:a16="http://schemas.microsoft.com/office/drawing/2014/main" id="{CDBCB74A-19D6-4BA9-A443-9BA761C91AE7}"/>
              </a:ext>
            </a:extLst>
          </p:cNvPr>
          <p:cNvSpPr/>
          <p:nvPr/>
        </p:nvSpPr>
        <p:spPr bwMode="gray">
          <a:xfrm>
            <a:off x="10601282" y="457155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Solid red circle to indicate that figure for no disability or illness (42%) is significantly lower than average (45%).">
            <a:extLst>
              <a:ext uri="{FF2B5EF4-FFF2-40B4-BE49-F238E27FC236}">
                <a16:creationId xmlns:a16="http://schemas.microsoft.com/office/drawing/2014/main" id="{F0F029B5-D2E4-4205-B7B6-7E0C8DFE64E9}"/>
              </a:ext>
            </a:extLst>
          </p:cNvPr>
          <p:cNvSpPr/>
          <p:nvPr/>
        </p:nvSpPr>
        <p:spPr bwMode="gray">
          <a:xfrm>
            <a:off x="10574332" y="516220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red circle to indicate that figure for no disability or illness (42%) is significantly lower than living with a disability/illness (53%).">
            <a:extLst>
              <a:ext uri="{FF2B5EF4-FFF2-40B4-BE49-F238E27FC236}">
                <a16:creationId xmlns:a16="http://schemas.microsoft.com/office/drawing/2014/main" id="{20516878-9447-44E4-8C46-753CCD54D29D}"/>
              </a:ext>
            </a:extLst>
          </p:cNvPr>
          <p:cNvSpPr/>
          <p:nvPr/>
        </p:nvSpPr>
        <p:spPr bwMode="gray">
          <a:xfrm>
            <a:off x="10628233" y="522175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76</a:t>
            </a:fld>
            <a:r>
              <a:rPr lang="en-GB" dirty="0"/>
              <a:t>  </a:t>
            </a:r>
          </a:p>
        </p:txBody>
      </p:sp>
    </p:spTree>
    <p:extLst>
      <p:ext uri="{BB962C8B-B14F-4D97-AF65-F5344CB8AC3E}">
        <p14:creationId xmlns:p14="http://schemas.microsoft.com/office/powerpoint/2010/main" val="25587382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(24)</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615553"/>
          </a:xfrm>
        </p:spPr>
        <p:txBody>
          <a:bodyPr/>
          <a:lstStyle/>
          <a:p>
            <a:r>
              <a:rPr lang="en-GB" dirty="0" smtClean="0"/>
              <a:t>To </a:t>
            </a:r>
            <a:r>
              <a:rPr lang="en-GB" dirty="0"/>
              <a:t>what extent do you agree or disagree with the following statements about </a:t>
            </a:r>
            <a:r>
              <a:rPr lang="en-GB" u="sng" dirty="0"/>
              <a:t>public services </a:t>
            </a:r>
            <a:r>
              <a:rPr lang="en-GB" dirty="0"/>
              <a:t>in Northern Ireland? </a:t>
            </a:r>
            <a:r>
              <a:rPr lang="en-GB" dirty="0">
                <a:solidFill>
                  <a:schemeClr val="accent1"/>
                </a:solidFill>
              </a:rPr>
              <a:t>Overall</a:t>
            </a:r>
            <a:endParaRPr lang="en-GB" dirty="0">
              <a:solidFill>
                <a:schemeClr val="accent1"/>
              </a:solidFill>
              <a:highlight>
                <a:srgbClr val="FFFF00"/>
              </a:highlight>
            </a:endParaRPr>
          </a:p>
        </p:txBody>
      </p:sp>
      <p:graphicFrame>
        <p:nvGraphicFramePr>
          <p:cNvPr id="8" name="Chart 7" descr="Stacked bar chart showing extent of agreement or disagreement on various statements relating to the local area in Northern Ireland.&#10;&#10;Link to view data source:&#10;&#10;When planning public services, the needs of different groups of people are taken into account (%), 19% strongly agree, 24% tend to agree, 26% neither agree nor disagree, 14% tend to disagree, 14% strongly disagree, 4% don't know.&#10;Public figures show leadership on equality matters (%), 10% strongly agree, 14% tend to agree, 21% neither agree nor disagree, 24% tend to disagree, 28% strongly disagree, 4% don't know.">
            <a:extLst>
              <a:ext uri="{FF2B5EF4-FFF2-40B4-BE49-F238E27FC236}">
                <a16:creationId xmlns:a16="http://schemas.microsoft.com/office/drawing/2014/main" id="{28DA8658-C897-4733-A202-6EB416F442FB}"/>
              </a:ext>
            </a:extLst>
          </p:cNvPr>
          <p:cNvGraphicFramePr/>
          <p:nvPr>
            <p:extLst>
              <p:ext uri="{D42A27DB-BD31-4B8C-83A1-F6EECF244321}">
                <p14:modId xmlns:p14="http://schemas.microsoft.com/office/powerpoint/2010/main" val="3053606543"/>
              </p:ext>
            </p:extLst>
          </p:nvPr>
        </p:nvGraphicFramePr>
        <p:xfrm>
          <a:off x="449999" y="2062481"/>
          <a:ext cx="11277975" cy="3972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adults living in Northern Ireland </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77</a:t>
            </a:fld>
            <a:r>
              <a:rPr lang="en-GB" dirty="0"/>
              <a:t>  </a:t>
            </a:r>
          </a:p>
        </p:txBody>
      </p:sp>
    </p:spTree>
    <p:extLst>
      <p:ext uri="{BB962C8B-B14F-4D97-AF65-F5344CB8AC3E}">
        <p14:creationId xmlns:p14="http://schemas.microsoft.com/office/powerpoint/2010/main" val="39193916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(25)</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a:t>
            </a:r>
            <a:r>
              <a:rPr lang="en-GB" dirty="0" smtClean="0"/>
              <a:t>? </a:t>
            </a:r>
            <a:r>
              <a:rPr lang="en-GB" dirty="0">
                <a:solidFill>
                  <a:schemeClr val="accent1"/>
                </a:solidFill>
              </a:rPr>
              <a:t>“When planning public services, the needs of different groups of people are taken into account”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about the local area, 'when planning public services, the needs of different groups of people are taken into account'. Significant differences are indicated  on basis of change over time.&#10;&#10;Link to view data source:&#10;&#10;In 2018/2019, 48% net agree, 25% net disagree.&#10;In 2019, 49% net agree, 25% net disagree.&#10;In 2020/2021, 43% net agree, 28% net disagree.">
            <a:extLst>
              <a:ext uri="{FF2B5EF4-FFF2-40B4-BE49-F238E27FC236}">
                <a16:creationId xmlns:a16="http://schemas.microsoft.com/office/drawing/2014/main" id="{604E73D8-FC71-46CD-87D1-30C13C13BC48}"/>
              </a:ext>
            </a:extLst>
          </p:cNvPr>
          <p:cNvGraphicFramePr/>
          <p:nvPr>
            <p:extLst>
              <p:ext uri="{D42A27DB-BD31-4B8C-83A1-F6EECF244321}">
                <p14:modId xmlns:p14="http://schemas.microsoft.com/office/powerpoint/2010/main" val="2506482318"/>
              </p:ext>
            </p:extLst>
          </p:nvPr>
        </p:nvGraphicFramePr>
        <p:xfrm>
          <a:off x="1018959" y="2549646"/>
          <a:ext cx="9710001" cy="336465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descr="Key to show that green triangle means a significant increase and red triangle means significant decrease where indicated on chart.">
            <a:extLst>
              <a:ext uri="{FF2B5EF4-FFF2-40B4-BE49-F238E27FC236}">
                <a16:creationId xmlns:a16="http://schemas.microsoft.com/office/drawing/2014/main" id="{D88D0F73-ED19-4B47-8DC7-6EA47AA81D4A}"/>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14490109-FD8F-4A16-969D-758CC8C13145}"/>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B2989C33-1F31-48E8-B18D-D96A14DBA827}"/>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945780EE-5BC4-49D4-9446-C51D6EB36C4E}"/>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302DC14F-D503-4D9B-A2F1-B9DD50F0D6F9}"/>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78</a:t>
            </a:fld>
            <a:r>
              <a:rPr lang="en-GB" dirty="0"/>
              <a:t>  </a:t>
            </a:r>
          </a:p>
        </p:txBody>
      </p:sp>
    </p:spTree>
    <p:extLst>
      <p:ext uri="{BB962C8B-B14F-4D97-AF65-F5344CB8AC3E}">
        <p14:creationId xmlns:p14="http://schemas.microsoft.com/office/powerpoint/2010/main" val="12177599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(26a)</a:t>
            </a: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50000" y="1241781"/>
            <a:ext cx="9341700" cy="830997"/>
          </a:xfrm>
        </p:spPr>
        <p:txBody>
          <a:bodyPr/>
          <a:lstStyle/>
          <a:p>
            <a:r>
              <a:rPr lang="en-GB" sz="1800" dirty="0" smtClean="0"/>
              <a:t>To </a:t>
            </a:r>
            <a:r>
              <a:rPr lang="en-GB" sz="1800" dirty="0"/>
              <a:t>what extent do you agree or disagree with the following statements about </a:t>
            </a:r>
            <a:r>
              <a:rPr lang="en-GB" sz="1800" u="sng" dirty="0"/>
              <a:t>your local area</a:t>
            </a:r>
            <a:r>
              <a:rPr lang="en-GB" sz="1800" dirty="0"/>
              <a:t> in Northern Ireland? </a:t>
            </a:r>
            <a:r>
              <a:rPr lang="en-GB" sz="1800" dirty="0">
                <a:solidFill>
                  <a:schemeClr val="accent1"/>
                </a:solidFill>
              </a:rPr>
              <a:t>“When planning public services, the needs of different groups of people are taken into account” (by region and gender)</a:t>
            </a:r>
            <a:endParaRPr lang="en-GB" sz="1800" dirty="0">
              <a:solidFill>
                <a:schemeClr val="accent1"/>
              </a:solidFill>
              <a:highlight>
                <a:srgbClr val="FFFF00"/>
              </a:highlight>
            </a:endParaRPr>
          </a:p>
        </p:txBody>
      </p:sp>
      <p:grpSp>
        <p:nvGrpSpPr>
          <p:cNvPr id="34" name="Group 33" descr="Key to explain the indicators of statistically significant differences presented in the bar chart.">
            <a:extLst>
              <a:ext uri="{FF2B5EF4-FFF2-40B4-BE49-F238E27FC236}">
                <a16:creationId xmlns:a16="http://schemas.microsoft.com/office/drawing/2014/main" id="{5AA21173-193D-4BF2-B6AE-7E4D95119321}"/>
              </a:ext>
            </a:extLst>
          </p:cNvPr>
          <p:cNvGrpSpPr/>
          <p:nvPr/>
        </p:nvGrpSpPr>
        <p:grpSpPr>
          <a:xfrm>
            <a:off x="10063347" y="205140"/>
            <a:ext cx="1875671" cy="1923311"/>
            <a:chOff x="10231121" y="95222"/>
            <a:chExt cx="1875671" cy="1923311"/>
          </a:xfrm>
        </p:grpSpPr>
        <p:sp>
          <p:nvSpPr>
            <p:cNvPr id="35" name="Rectangle 34">
              <a:extLst>
                <a:ext uri="{FF2B5EF4-FFF2-40B4-BE49-F238E27FC236}">
                  <a16:creationId xmlns:a16="http://schemas.microsoft.com/office/drawing/2014/main" id="{16B47190-17E8-4221-9164-BAC86808C246}"/>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6" name="TextBox 35">
              <a:extLst>
                <a:ext uri="{FF2B5EF4-FFF2-40B4-BE49-F238E27FC236}">
                  <a16:creationId xmlns:a16="http://schemas.microsoft.com/office/drawing/2014/main" id="{AD4CF602-AB8C-4115-B27E-B3566B352FE0}"/>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7" name="Oval 36" descr="Solid red circle to indicate that figure for Armagh (29%) is significantly lower than average (29%).">
              <a:extLst>
                <a:ext uri="{FF2B5EF4-FFF2-40B4-BE49-F238E27FC236}">
                  <a16:creationId xmlns:a16="http://schemas.microsoft.com/office/drawing/2014/main" id="{1AFFEBC8-EB30-4E0A-9B0F-A87808179334}"/>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red circle to indicate that figure for Armagh (29%) is significantly lower than Belfast and Greater Belfast (53% respectively) and Tyrone/Fermanagh (65%).">
              <a:extLst>
                <a:ext uri="{FF2B5EF4-FFF2-40B4-BE49-F238E27FC236}">
                  <a16:creationId xmlns:a16="http://schemas.microsoft.com/office/drawing/2014/main" id="{63E7DF85-B860-4C48-9216-28406D03B208}"/>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Solid green circle to indicate that figure for Greater Belfast (53%) is significantly higher than the average (45%).">
              <a:extLst>
                <a:ext uri="{FF2B5EF4-FFF2-40B4-BE49-F238E27FC236}">
                  <a16:creationId xmlns:a16="http://schemas.microsoft.com/office/drawing/2014/main" id="{A97EAE17-0CAB-4223-88F2-9F65734005D9}"/>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Oval 39" descr="Dashed green circle to indicate that figure for Greater Belfast (53%) is significantly higher than Armagh (29%).">
              <a:extLst>
                <a:ext uri="{FF2B5EF4-FFF2-40B4-BE49-F238E27FC236}">
                  <a16:creationId xmlns:a16="http://schemas.microsoft.com/office/drawing/2014/main" id="{5B8EC8C1-70E4-4DDD-8CC0-8A19392D8C92}"/>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Text Placeholder 2">
              <a:extLst>
                <a:ext uri="{FF2B5EF4-FFF2-40B4-BE49-F238E27FC236}">
                  <a16:creationId xmlns:a16="http://schemas.microsoft.com/office/drawing/2014/main" id="{D86D6FFA-618F-48EE-8CBF-3979A06CFF3E}"/>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2" name="Text Placeholder 2">
              <a:extLst>
                <a:ext uri="{FF2B5EF4-FFF2-40B4-BE49-F238E27FC236}">
                  <a16:creationId xmlns:a16="http://schemas.microsoft.com/office/drawing/2014/main" id="{B29037F6-52D7-40F1-9A90-1AD0B38BF140}"/>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3" name="Text Placeholder 2">
              <a:extLst>
                <a:ext uri="{FF2B5EF4-FFF2-40B4-BE49-F238E27FC236}">
                  <a16:creationId xmlns:a16="http://schemas.microsoft.com/office/drawing/2014/main" id="{23F47602-B5D5-4FB7-B644-E7A34AD036DF}"/>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4" name="Text Placeholder 2">
              <a:extLst>
                <a:ext uri="{FF2B5EF4-FFF2-40B4-BE49-F238E27FC236}">
                  <a16:creationId xmlns:a16="http://schemas.microsoft.com/office/drawing/2014/main" id="{3E1D9739-8248-44A5-91D3-CE682FFA898F}"/>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7" name="Rectangle 26">
            <a:extLst>
              <a:ext uri="{FF2B5EF4-FFF2-40B4-BE49-F238E27FC236}">
                <a16:creationId xmlns:a16="http://schemas.microsoft.com/office/drawing/2014/main" id="{B3F1D9A6-68DF-4FB7-997E-BD398AC43983}"/>
              </a:ext>
            </a:extLst>
          </p:cNvPr>
          <p:cNvSpPr/>
          <p:nvPr/>
        </p:nvSpPr>
        <p:spPr>
          <a:xfrm>
            <a:off x="449999" y="2444108"/>
            <a:ext cx="10616252" cy="35396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2888339"/>
            <a:ext cx="1053681" cy="219773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5139964"/>
            <a:ext cx="1053681" cy="60043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Gender</a:t>
            </a:r>
          </a:p>
        </p:txBody>
      </p:sp>
      <p:graphicFrame>
        <p:nvGraphicFramePr>
          <p:cNvPr id="13" name="Chart 12" descr="Stacked bar chart showing percentage response to statement about the local area, 'When planning public services, the needs of different groups of people are taken into account'. Significant differences are highlighted on the basis of region and gender.&#10;&#10;Link to view data source:&#10;&#10;Overall (base 500), 43% net agree, 26% neither agree nor disagree, 4% don't know, 28% net disagree.&#10;Region, Antrim (base 56), 45% net agree, 21% neither agree nor disagree, 7% don't know, 27% net disagree.&#10;Region, Armagh (base 39), 54% net agree, 26% neither agree nor disagree, 3% don't know, 18% net disagree.&#10;Region, Belfast (base 80), 34% net agree, 28% neither agree nor disagree, 3% don't know, 36% net disagree.&#10;Region, Derry/Londonderry (base 65), 39% net agree, 25% neither agree nor disagree, 5% don't know, 32% net disagree.&#10;Region, Down (base 80), 35% net agree, 25% neither agree nor disagree, 8% don't know, 33% net disagree.&#10;Region, Greater Belfast (base 113), 54% net agree, 27% neither agree nor disagree, 2% don't know, 18% net disagree.&#10;Region, Tyrone/Fermanagh (base 64), 41% net agree, 25% neither agree nor disagree, 3% don't know, 31% net disagree.&#10;Gender, Male (base 239), 48% net agree, 23% neither agree nor disagree, 4% don't know, 25% net disagree.&#10;Gender, Female (base 260), 38% net agree, 27% neither agree nor disagree, 4% don't know, 31% net disagree.">
            <a:extLst>
              <a:ext uri="{FF2B5EF4-FFF2-40B4-BE49-F238E27FC236}">
                <a16:creationId xmlns:a16="http://schemas.microsoft.com/office/drawing/2014/main" id="{3B9CD6A1-79BE-4EAB-9DD0-16B72716C71E}"/>
              </a:ext>
            </a:extLst>
          </p:cNvPr>
          <p:cNvGraphicFramePr/>
          <p:nvPr>
            <p:extLst>
              <p:ext uri="{D42A27DB-BD31-4B8C-83A1-F6EECF244321}">
                <p14:modId xmlns:p14="http://schemas.microsoft.com/office/powerpoint/2010/main" val="1092494533"/>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8" name="Oval 27" descr="Dashed green circle to indicate that figure for Armagh (54%) is significantly higher than Belfast (34%), Derry/Londonderry (39%) and Down (35%).">
            <a:extLst>
              <a:ext uri="{FF2B5EF4-FFF2-40B4-BE49-F238E27FC236}">
                <a16:creationId xmlns:a16="http://schemas.microsoft.com/office/drawing/2014/main" id="{677A5AA4-1B45-478A-B70D-D078F7B11D55}"/>
              </a:ext>
            </a:extLst>
          </p:cNvPr>
          <p:cNvSpPr/>
          <p:nvPr/>
        </p:nvSpPr>
        <p:spPr bwMode="gray">
          <a:xfrm>
            <a:off x="3714631" y="309461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Armagh (18%) is significantly lower than Belfast (36%), Derry/Londonderry (32%), Down (33%) and Tyrone/Fermanagh (31%).">
            <a:extLst>
              <a:ext uri="{FF2B5EF4-FFF2-40B4-BE49-F238E27FC236}">
                <a16:creationId xmlns:a16="http://schemas.microsoft.com/office/drawing/2014/main" id="{38A9E4F1-962F-481A-812C-43280BCAAC40}"/>
              </a:ext>
            </a:extLst>
          </p:cNvPr>
          <p:cNvSpPr/>
          <p:nvPr/>
        </p:nvSpPr>
        <p:spPr bwMode="gray">
          <a:xfrm>
            <a:off x="10610711" y="310358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red circle to indicate that figure for Belfast (34%) is significantly lower than Armagh (54%) and Greater Belfast (54%).">
            <a:extLst>
              <a:ext uri="{FF2B5EF4-FFF2-40B4-BE49-F238E27FC236}">
                <a16:creationId xmlns:a16="http://schemas.microsoft.com/office/drawing/2014/main" id="{26805944-59FE-4278-AC6E-F926E1C80EB2}"/>
              </a:ext>
            </a:extLst>
          </p:cNvPr>
          <p:cNvSpPr/>
          <p:nvPr/>
        </p:nvSpPr>
        <p:spPr bwMode="gray">
          <a:xfrm>
            <a:off x="3714631" y="347504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Belfast (36%) is significantly higher than Armagh (18%) and Greater Belfast (18%).">
            <a:extLst>
              <a:ext uri="{FF2B5EF4-FFF2-40B4-BE49-F238E27FC236}">
                <a16:creationId xmlns:a16="http://schemas.microsoft.com/office/drawing/2014/main" id="{693D7A61-C1FE-4FE2-B084-FC353F5896F0}"/>
              </a:ext>
            </a:extLst>
          </p:cNvPr>
          <p:cNvSpPr/>
          <p:nvPr/>
        </p:nvSpPr>
        <p:spPr bwMode="gray">
          <a:xfrm>
            <a:off x="10610710" y="346325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Derry/Londonderry (39%) is significantly lower than Armagh (54%) and Greater Belfast (54%).">
            <a:extLst>
              <a:ext uri="{FF2B5EF4-FFF2-40B4-BE49-F238E27FC236}">
                <a16:creationId xmlns:a16="http://schemas.microsoft.com/office/drawing/2014/main" id="{DF6FBF80-8F65-47F1-80EA-A3B0F0C485C2}"/>
              </a:ext>
            </a:extLst>
          </p:cNvPr>
          <p:cNvSpPr/>
          <p:nvPr/>
        </p:nvSpPr>
        <p:spPr bwMode="gray">
          <a:xfrm>
            <a:off x="3714631" y="378349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Derry/Londonderry (32%) is significantly higher than Armagh (18%) and Greater Belfast (18%).">
            <a:extLst>
              <a:ext uri="{FF2B5EF4-FFF2-40B4-BE49-F238E27FC236}">
                <a16:creationId xmlns:a16="http://schemas.microsoft.com/office/drawing/2014/main" id="{02481212-2F75-4B4F-9BA1-3976E891384C}"/>
              </a:ext>
            </a:extLst>
          </p:cNvPr>
          <p:cNvSpPr/>
          <p:nvPr/>
        </p:nvSpPr>
        <p:spPr bwMode="gray">
          <a:xfrm>
            <a:off x="10610709" y="378429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Dashed red circle to indicate that figure for Down (35%) is significantly lower than Armagh (54%) and Greater Belfast (54%).">
            <a:extLst>
              <a:ext uri="{FF2B5EF4-FFF2-40B4-BE49-F238E27FC236}">
                <a16:creationId xmlns:a16="http://schemas.microsoft.com/office/drawing/2014/main" id="{C66C0BC5-38F5-4FA1-8FB9-16A6B82157B4}"/>
              </a:ext>
            </a:extLst>
          </p:cNvPr>
          <p:cNvSpPr/>
          <p:nvPr/>
        </p:nvSpPr>
        <p:spPr bwMode="gray">
          <a:xfrm>
            <a:off x="3713899" y="410408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Down (33%) is significantly higher than Armagh (18%) and Greater Belfast (18%).">
            <a:extLst>
              <a:ext uri="{FF2B5EF4-FFF2-40B4-BE49-F238E27FC236}">
                <a16:creationId xmlns:a16="http://schemas.microsoft.com/office/drawing/2014/main" id="{E2C641B9-62DF-41F3-8358-6CB585D385D1}"/>
              </a:ext>
            </a:extLst>
          </p:cNvPr>
          <p:cNvSpPr/>
          <p:nvPr/>
        </p:nvSpPr>
        <p:spPr bwMode="gray">
          <a:xfrm>
            <a:off x="10618073" y="410522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green circle to indicate that figure for Greater Belfast (54%) is significantly higher than Belfast (34%), Derry/Londonderry (39%) and Down (35%).">
            <a:extLst>
              <a:ext uri="{FF2B5EF4-FFF2-40B4-BE49-F238E27FC236}">
                <a16:creationId xmlns:a16="http://schemas.microsoft.com/office/drawing/2014/main" id="{4840F919-4524-4F27-87FA-748173289BAA}"/>
              </a:ext>
            </a:extLst>
          </p:cNvPr>
          <p:cNvSpPr/>
          <p:nvPr/>
        </p:nvSpPr>
        <p:spPr bwMode="gray">
          <a:xfrm>
            <a:off x="3714632" y="446128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green circle to indicate that figure for Greater Belfast (54%) is significantly higher than average (43%).">
            <a:extLst>
              <a:ext uri="{FF2B5EF4-FFF2-40B4-BE49-F238E27FC236}">
                <a16:creationId xmlns:a16="http://schemas.microsoft.com/office/drawing/2014/main" id="{328FE8B1-13B9-4BB9-A53A-63716AD0E3D6}"/>
              </a:ext>
            </a:extLst>
          </p:cNvPr>
          <p:cNvSpPr/>
          <p:nvPr/>
        </p:nvSpPr>
        <p:spPr bwMode="gray">
          <a:xfrm>
            <a:off x="3670891" y="440536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Solid red circle to indicate that figure for Greater Belfast (18%) is significantly lower than average (28%).">
            <a:extLst>
              <a:ext uri="{FF2B5EF4-FFF2-40B4-BE49-F238E27FC236}">
                <a16:creationId xmlns:a16="http://schemas.microsoft.com/office/drawing/2014/main" id="{CD1ABA57-0D72-46A3-80C2-E501D709DD5C}"/>
              </a:ext>
            </a:extLst>
          </p:cNvPr>
          <p:cNvSpPr/>
          <p:nvPr/>
        </p:nvSpPr>
        <p:spPr bwMode="gray">
          <a:xfrm>
            <a:off x="10564173" y="4396396"/>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Greater Belfast (18%) is significantly lower than Belfast (36%), Derry/Londonderry (32%), Down (33%) and Tyrone/Fermanagh (31%).">
            <a:extLst>
              <a:ext uri="{FF2B5EF4-FFF2-40B4-BE49-F238E27FC236}">
                <a16:creationId xmlns:a16="http://schemas.microsoft.com/office/drawing/2014/main" id="{62734C1F-85EF-434A-9242-4293CA8CDD0B}"/>
              </a:ext>
            </a:extLst>
          </p:cNvPr>
          <p:cNvSpPr/>
          <p:nvPr/>
        </p:nvSpPr>
        <p:spPr bwMode="gray">
          <a:xfrm>
            <a:off x="10618074" y="445594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green circle to indicate that figure for Tyrone/Fermanagh (31%) is significantly higher than Armagh (18%) and Greater Belfast (18%).">
            <a:extLst>
              <a:ext uri="{FF2B5EF4-FFF2-40B4-BE49-F238E27FC236}">
                <a16:creationId xmlns:a16="http://schemas.microsoft.com/office/drawing/2014/main" id="{CAB4202A-BE9C-4012-8C36-B356FCA3F1B7}"/>
              </a:ext>
            </a:extLst>
          </p:cNvPr>
          <p:cNvSpPr/>
          <p:nvPr/>
        </p:nvSpPr>
        <p:spPr bwMode="gray">
          <a:xfrm>
            <a:off x="10618072" y="476183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male (48%) is significantly higher than female (38%).">
            <a:extLst>
              <a:ext uri="{FF2B5EF4-FFF2-40B4-BE49-F238E27FC236}">
                <a16:creationId xmlns:a16="http://schemas.microsoft.com/office/drawing/2014/main" id="{F27B4873-2416-475E-9B46-0C4837F4B54B}"/>
              </a:ext>
            </a:extLst>
          </p:cNvPr>
          <p:cNvSpPr/>
          <p:nvPr/>
        </p:nvSpPr>
        <p:spPr bwMode="gray">
          <a:xfrm>
            <a:off x="3711236" y="504574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Solid green circle to indicate that figure for male (48%) is significantly higher than average (43%).">
            <a:extLst>
              <a:ext uri="{FF2B5EF4-FFF2-40B4-BE49-F238E27FC236}">
                <a16:creationId xmlns:a16="http://schemas.microsoft.com/office/drawing/2014/main" id="{047D18D7-C97C-4F5A-89DA-C565D665A30F}"/>
              </a:ext>
            </a:extLst>
          </p:cNvPr>
          <p:cNvSpPr/>
          <p:nvPr/>
        </p:nvSpPr>
        <p:spPr bwMode="gray">
          <a:xfrm>
            <a:off x="3667495" y="498982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female (38%) is significantly lower than average (43%).">
            <a:extLst>
              <a:ext uri="{FF2B5EF4-FFF2-40B4-BE49-F238E27FC236}">
                <a16:creationId xmlns:a16="http://schemas.microsoft.com/office/drawing/2014/main" id="{5DEDEAE4-D883-4198-99F9-C72FF366910D}"/>
              </a:ext>
            </a:extLst>
          </p:cNvPr>
          <p:cNvSpPr/>
          <p:nvPr/>
        </p:nvSpPr>
        <p:spPr bwMode="gray">
          <a:xfrm>
            <a:off x="3657335" y="532117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red circle to indicate that figure for female (38%) is significantly lower than male (48%).">
            <a:extLst>
              <a:ext uri="{FF2B5EF4-FFF2-40B4-BE49-F238E27FC236}">
                <a16:creationId xmlns:a16="http://schemas.microsoft.com/office/drawing/2014/main" id="{250FA410-9723-4EB4-963D-BC91FCD7C602}"/>
              </a:ext>
            </a:extLst>
          </p:cNvPr>
          <p:cNvSpPr/>
          <p:nvPr/>
        </p:nvSpPr>
        <p:spPr bwMode="gray">
          <a:xfrm>
            <a:off x="3711236" y="538072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79</a:t>
            </a:fld>
            <a:r>
              <a:rPr lang="en-GB" dirty="0"/>
              <a:t>  </a:t>
            </a:r>
          </a:p>
        </p:txBody>
      </p:sp>
    </p:spTree>
    <p:extLst>
      <p:ext uri="{BB962C8B-B14F-4D97-AF65-F5344CB8AC3E}">
        <p14:creationId xmlns:p14="http://schemas.microsoft.com/office/powerpoint/2010/main" val="215966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dirty="0"/>
              <a:t>The Equality Commission for Northern Ireland (ECNI) commissioned Ipsos MORI to conduct a telephone survey measuring public opinion on equality in Northern Ireland (NI) among the general public in December 2020 and January 2021. </a:t>
            </a:r>
          </a:p>
          <a:p>
            <a:r>
              <a:rPr lang="en-GB" dirty="0"/>
              <a:t>This is the third wave of the public opinion survey on equality. The survey was first undertaken in 2018/19 (December-January) and was undertaken again in November-December 2019. Ipsos MORI has conducted all waves of this public opinion survey.</a:t>
            </a:r>
          </a:p>
          <a:p>
            <a:r>
              <a:rPr lang="en-GB" dirty="0"/>
              <a:t>The purpose of the research is to:</a:t>
            </a:r>
          </a:p>
          <a:p>
            <a:pPr marL="285750" indent="-285750">
              <a:buFont typeface="Arial" panose="020B0604020202020204" pitchFamily="34" charset="0"/>
              <a:buChar char="•"/>
            </a:pPr>
            <a:r>
              <a:rPr lang="en-GB" dirty="0"/>
              <a:t>Understand the level of awareness of equality issues.</a:t>
            </a:r>
          </a:p>
          <a:p>
            <a:pPr marL="285750" indent="-285750">
              <a:buFont typeface="Arial" panose="020B0604020202020204" pitchFamily="34" charset="0"/>
              <a:buChar char="•"/>
            </a:pPr>
            <a:r>
              <a:rPr lang="en-GB" dirty="0"/>
              <a:t>Gather views on equality issues in Northern Ireland.</a:t>
            </a:r>
          </a:p>
          <a:p>
            <a:pPr marL="285750" indent="-285750">
              <a:buFont typeface="Arial" panose="020B0604020202020204" pitchFamily="34" charset="0"/>
              <a:buChar char="•"/>
            </a:pPr>
            <a:r>
              <a:rPr lang="en-GB" dirty="0"/>
              <a:t>Measure perceptions of Northern Ireland’s performance on equality issues.</a:t>
            </a:r>
          </a:p>
          <a:p>
            <a:pPr marL="285750" indent="-285750">
              <a:buFont typeface="Arial" panose="020B0604020202020204" pitchFamily="34" charset="0"/>
              <a:buChar char="•"/>
            </a:pPr>
            <a:r>
              <a:rPr lang="en-GB" dirty="0"/>
              <a:t>Collect data that is comparable with the survey results from 2018 and 2019.</a:t>
            </a:r>
          </a:p>
          <a:p>
            <a:r>
              <a:rPr lang="en-GB" dirty="0"/>
              <a:t>The findings from the research will be used to support ECNI’s 2019-2022 corporate plan. </a:t>
            </a:r>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4CAC7FF8-7BD1-441A-ACD8-973DE88B4CC5}"/>
              </a:ext>
            </a:extLst>
          </p:cNvPr>
          <p:cNvSpPr>
            <a:spLocks noGrp="1"/>
          </p:cNvSpPr>
          <p:nvPr>
            <p:ph type="body" sz="quarter" idx="15"/>
          </p:nvPr>
        </p:nvSpPr>
        <p:spPr>
          <a:xfrm>
            <a:off x="449999" y="1241781"/>
            <a:ext cx="11040961" cy="307777"/>
          </a:xfrm>
        </p:spPr>
        <p:txBody>
          <a:bodyPr/>
          <a:lstStyle/>
          <a:p>
            <a:r>
              <a:rPr lang="en-GB" dirty="0"/>
              <a:t>Research objectives</a:t>
            </a:r>
          </a:p>
        </p:txBody>
      </p:sp>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8</a:t>
            </a:fld>
            <a:r>
              <a:rPr lang="en-GB" dirty="0"/>
              <a:t>  </a:t>
            </a:r>
          </a:p>
        </p:txBody>
      </p:sp>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Background</a:t>
            </a:r>
          </a:p>
        </p:txBody>
      </p:sp>
    </p:spTree>
    <p:extLst>
      <p:ext uri="{BB962C8B-B14F-4D97-AF65-F5344CB8AC3E}">
        <p14:creationId xmlns:p14="http://schemas.microsoft.com/office/powerpoint/2010/main" val="29597315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(26b)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750641" cy="830997"/>
          </a:xfrm>
        </p:spPr>
        <p:txBody>
          <a:bodyPr/>
          <a:lstStyle/>
          <a:p>
            <a:r>
              <a:rPr lang="en-GB" sz="1800" dirty="0" smtClean="0"/>
              <a:t>To </a:t>
            </a:r>
            <a:r>
              <a:rPr lang="en-GB" sz="1800" dirty="0"/>
              <a:t>what extent do you agree or disagree with the following statements about </a:t>
            </a:r>
            <a:r>
              <a:rPr lang="en-GB" sz="1800" u="sng" dirty="0"/>
              <a:t>your local area</a:t>
            </a:r>
            <a:r>
              <a:rPr lang="en-GB" sz="1800" dirty="0"/>
              <a:t> in Northern Ireland? </a:t>
            </a:r>
            <a:r>
              <a:rPr lang="en-GB" sz="1800" dirty="0">
                <a:solidFill>
                  <a:schemeClr val="accent1"/>
                </a:solidFill>
              </a:rPr>
              <a:t>“When planning public services, the needs of different groups of people are taken into account” (by age and community background)</a:t>
            </a:r>
            <a:endParaRPr lang="en-GB" sz="1800" dirty="0">
              <a:solidFill>
                <a:schemeClr val="accent1"/>
              </a:solidFill>
              <a:highlight>
                <a:srgbClr val="FFFF00"/>
              </a:highlight>
            </a:endParaRPr>
          </a:p>
        </p:txBody>
      </p:sp>
      <p:grpSp>
        <p:nvGrpSpPr>
          <p:cNvPr id="26" name="Group 25" descr="Key to explain the indicators of statistically significant differences presented in the bar chart.">
            <a:extLst>
              <a:ext uri="{FF2B5EF4-FFF2-40B4-BE49-F238E27FC236}">
                <a16:creationId xmlns:a16="http://schemas.microsoft.com/office/drawing/2014/main" id="{4878138D-95C4-4817-83DE-99A1366C779B}"/>
              </a:ext>
            </a:extLst>
          </p:cNvPr>
          <p:cNvGrpSpPr/>
          <p:nvPr/>
        </p:nvGrpSpPr>
        <p:grpSpPr>
          <a:xfrm>
            <a:off x="10063347" y="205140"/>
            <a:ext cx="1875671" cy="1923311"/>
            <a:chOff x="10231121" y="95222"/>
            <a:chExt cx="1875671" cy="1923311"/>
          </a:xfrm>
        </p:grpSpPr>
        <p:sp>
          <p:nvSpPr>
            <p:cNvPr id="27" name="Rectangle 26">
              <a:extLst>
                <a:ext uri="{FF2B5EF4-FFF2-40B4-BE49-F238E27FC236}">
                  <a16:creationId xmlns:a16="http://schemas.microsoft.com/office/drawing/2014/main" id="{42412456-8010-4308-9763-F4F69D8B6B62}"/>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8" name="TextBox 27">
              <a:extLst>
                <a:ext uri="{FF2B5EF4-FFF2-40B4-BE49-F238E27FC236}">
                  <a16:creationId xmlns:a16="http://schemas.microsoft.com/office/drawing/2014/main" id="{255DAB73-1267-42B7-8D73-E4A17CE6A63D}"/>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29" name="Oval 28" descr="Solid red circle to indicate that figure for Armagh (29%) is significantly lower than average (29%).">
              <a:extLst>
                <a:ext uri="{FF2B5EF4-FFF2-40B4-BE49-F238E27FC236}">
                  <a16:creationId xmlns:a16="http://schemas.microsoft.com/office/drawing/2014/main" id="{BDD8C5AE-C027-49F3-A566-A54F1D944015}"/>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Armagh (29%) is significantly lower than Belfast and Greater Belfast (53% respectively) and Tyrone/Fermanagh (65%).">
              <a:extLst>
                <a:ext uri="{FF2B5EF4-FFF2-40B4-BE49-F238E27FC236}">
                  <a16:creationId xmlns:a16="http://schemas.microsoft.com/office/drawing/2014/main" id="{F161A921-BA6E-4350-92B5-EEB185019C74}"/>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Solid green circle to indicate that figure for Greater Belfast (53%) is significantly higher than the average (45%).">
              <a:extLst>
                <a:ext uri="{FF2B5EF4-FFF2-40B4-BE49-F238E27FC236}">
                  <a16:creationId xmlns:a16="http://schemas.microsoft.com/office/drawing/2014/main" id="{7F80619B-8F8F-44F4-AAFD-31ED35269B3D}"/>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green circle to indicate that figure for Greater Belfast (53%) is significantly higher than Armagh (29%).">
              <a:extLst>
                <a:ext uri="{FF2B5EF4-FFF2-40B4-BE49-F238E27FC236}">
                  <a16:creationId xmlns:a16="http://schemas.microsoft.com/office/drawing/2014/main" id="{F4609F89-8785-488B-8BD3-B98EAACAB0C4}"/>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Text Placeholder 2">
              <a:extLst>
                <a:ext uri="{FF2B5EF4-FFF2-40B4-BE49-F238E27FC236}">
                  <a16:creationId xmlns:a16="http://schemas.microsoft.com/office/drawing/2014/main" id="{08C95140-A74D-47CC-8F33-D5C0BDAD8AE4}"/>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4" name="Text Placeholder 2">
              <a:extLst>
                <a:ext uri="{FF2B5EF4-FFF2-40B4-BE49-F238E27FC236}">
                  <a16:creationId xmlns:a16="http://schemas.microsoft.com/office/drawing/2014/main" id="{D123848B-3EC1-4DE6-B825-38FCEACC6916}"/>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5" name="Text Placeholder 2">
              <a:extLst>
                <a:ext uri="{FF2B5EF4-FFF2-40B4-BE49-F238E27FC236}">
                  <a16:creationId xmlns:a16="http://schemas.microsoft.com/office/drawing/2014/main" id="{B658AA0B-A57D-4B12-83D2-3E6F76C9CDCF}"/>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6" name="Text Placeholder 2">
              <a:extLst>
                <a:ext uri="{FF2B5EF4-FFF2-40B4-BE49-F238E27FC236}">
                  <a16:creationId xmlns:a16="http://schemas.microsoft.com/office/drawing/2014/main" id="{470DCAA2-41B3-466E-AD2E-B8803AAA1BE1}"/>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5" name="Rectangle 24">
            <a:extLst>
              <a:ext uri="{FF2B5EF4-FFF2-40B4-BE49-F238E27FC236}">
                <a16:creationId xmlns:a16="http://schemas.microsoft.com/office/drawing/2014/main" id="{2F6D26A7-4665-4467-AFDD-BBA81BAFBF18}"/>
              </a:ext>
            </a:extLst>
          </p:cNvPr>
          <p:cNvSpPr/>
          <p:nvPr/>
        </p:nvSpPr>
        <p:spPr>
          <a:xfrm>
            <a:off x="449999" y="2497791"/>
            <a:ext cx="10616252" cy="44219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2988528"/>
            <a:ext cx="1236561" cy="161280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4670348"/>
            <a:ext cx="1236561" cy="107005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Community background</a:t>
            </a:r>
          </a:p>
        </p:txBody>
      </p:sp>
      <p:graphicFrame>
        <p:nvGraphicFramePr>
          <p:cNvPr id="11" name="Chart 10" descr="Stacked bar chart showing percentage response to statement about the local area, 'When planning public services, the needs of different groups of people are taken into account'. Significant differences are highlighted on the basis of age and community background.&#10;&#10;Link to view data source:&#10;&#10;Overall (base 500), 43% net agree, 26% neither agree nor disagree, 4% don't know, 28% net disagree.&#10;Age, 16-29 (base 125), 38% net agree, 22% neither agree nor disagree, 6% don't know, 34% net disagree.&#10;Age, 30-44 (base 131), 41% net agree, 28% neither agree nor disagree, 3% don't know, 29% net disagree.&#10;Age, 45-59 (base 120), 42% net agree, 24% neither agree nor disagree, 3% don't know, 32% net disagree.&#10;Age, 60+ (base 123) 50% net agree, 28% neither agree nor disagree, 5% don't know, 17% net disagree.&#10;Community background, Protestant (base 234), 47% net agree, 26% neither agree nor disagree, 4% don't know, 23% net disagree.&#10;Community background, Catholic (base 219), 37% net agree, 27% neither agree nor disagree, 11% don't know, 34% net disagree.&#10;&#10;&#10;">
            <a:extLst>
              <a:ext uri="{FF2B5EF4-FFF2-40B4-BE49-F238E27FC236}">
                <a16:creationId xmlns:a16="http://schemas.microsoft.com/office/drawing/2014/main" id="{77EBB786-8792-4E31-8DDF-6D386A8F89C3}"/>
              </a:ext>
            </a:extLst>
          </p:cNvPr>
          <p:cNvGraphicFramePr/>
          <p:nvPr>
            <p:extLst>
              <p:ext uri="{D42A27DB-BD31-4B8C-83A1-F6EECF244321}">
                <p14:modId xmlns:p14="http://schemas.microsoft.com/office/powerpoint/2010/main" val="2056511290"/>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descr="Dashed green circle to indicate that figure for 16-29 (34%) is significantly higher than 60+ (17%).">
            <a:extLst>
              <a:ext uri="{FF2B5EF4-FFF2-40B4-BE49-F238E27FC236}">
                <a16:creationId xmlns:a16="http://schemas.microsoft.com/office/drawing/2014/main" id="{C774FA7F-1657-4939-AC9D-8D5087E6D440}"/>
              </a:ext>
            </a:extLst>
          </p:cNvPr>
          <p:cNvSpPr/>
          <p:nvPr/>
        </p:nvSpPr>
        <p:spPr bwMode="gray">
          <a:xfrm>
            <a:off x="10628233" y="302224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5" name="Oval 14" descr="Solid green circle to indicate that figure for 60+ (50%) is significantly higher than average (43%).">
            <a:extLst>
              <a:ext uri="{FF2B5EF4-FFF2-40B4-BE49-F238E27FC236}">
                <a16:creationId xmlns:a16="http://schemas.microsoft.com/office/drawing/2014/main" id="{320DA570-0778-421A-9F2C-0BD989639B9E}"/>
              </a:ext>
            </a:extLst>
          </p:cNvPr>
          <p:cNvSpPr/>
          <p:nvPr/>
        </p:nvSpPr>
        <p:spPr bwMode="gray">
          <a:xfrm>
            <a:off x="3694312" y="432987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6" name="Oval 15" descr="Dashed red circle to indicate that figure for 60+ (17%) is significantly lower than 16-29 (34%).">
            <a:extLst>
              <a:ext uri="{FF2B5EF4-FFF2-40B4-BE49-F238E27FC236}">
                <a16:creationId xmlns:a16="http://schemas.microsoft.com/office/drawing/2014/main" id="{2D081941-C6E7-42CE-A811-6F610C30F0A3}"/>
              </a:ext>
            </a:extLst>
          </p:cNvPr>
          <p:cNvSpPr/>
          <p:nvPr/>
        </p:nvSpPr>
        <p:spPr bwMode="gray">
          <a:xfrm>
            <a:off x="10628232" y="4401703"/>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red circle to indicate that figure for 60+ (17%) is significantly lower than average (28%).">
            <a:extLst>
              <a:ext uri="{FF2B5EF4-FFF2-40B4-BE49-F238E27FC236}">
                <a16:creationId xmlns:a16="http://schemas.microsoft.com/office/drawing/2014/main" id="{D85E2D69-DF9B-4311-BD6B-F9CE66DE9250}"/>
              </a:ext>
            </a:extLst>
          </p:cNvPr>
          <p:cNvSpPr/>
          <p:nvPr/>
        </p:nvSpPr>
        <p:spPr bwMode="gray">
          <a:xfrm>
            <a:off x="10574330" y="4347802"/>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green circle to indicate that figure for Protestant (47%) is significantly higher than Catholic (37%).">
            <a:extLst>
              <a:ext uri="{FF2B5EF4-FFF2-40B4-BE49-F238E27FC236}">
                <a16:creationId xmlns:a16="http://schemas.microsoft.com/office/drawing/2014/main" id="{A2BB2F69-5B25-487B-BC2D-C296C0CF117A}"/>
              </a:ext>
            </a:extLst>
          </p:cNvPr>
          <p:cNvSpPr/>
          <p:nvPr/>
        </p:nvSpPr>
        <p:spPr bwMode="gray">
          <a:xfrm>
            <a:off x="3721317" y="4844092"/>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red circle to indicate that figure for Protestant (23%) is significantly lower than Catholic (34%).">
            <a:extLst>
              <a:ext uri="{FF2B5EF4-FFF2-40B4-BE49-F238E27FC236}">
                <a16:creationId xmlns:a16="http://schemas.microsoft.com/office/drawing/2014/main" id="{9C2E54C3-D551-4D36-9A71-D3F7F91CD460}"/>
              </a:ext>
            </a:extLst>
          </p:cNvPr>
          <p:cNvSpPr/>
          <p:nvPr/>
        </p:nvSpPr>
        <p:spPr bwMode="gray">
          <a:xfrm>
            <a:off x="10613277" y="485825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red circle to indicate that figure for Catholic (37%) is significantly lower than average (43%).">
            <a:extLst>
              <a:ext uri="{FF2B5EF4-FFF2-40B4-BE49-F238E27FC236}">
                <a16:creationId xmlns:a16="http://schemas.microsoft.com/office/drawing/2014/main" id="{02ED7B9F-86FE-4BF7-A40A-60E446A93FCF}"/>
              </a:ext>
            </a:extLst>
          </p:cNvPr>
          <p:cNvSpPr/>
          <p:nvPr/>
        </p:nvSpPr>
        <p:spPr bwMode="gray">
          <a:xfrm>
            <a:off x="3640411" y="5252658"/>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Dashed red circle to indicate that figure for Catholic (37%) is significantly lower than Protestant (47%).">
            <a:extLst>
              <a:ext uri="{FF2B5EF4-FFF2-40B4-BE49-F238E27FC236}">
                <a16:creationId xmlns:a16="http://schemas.microsoft.com/office/drawing/2014/main" id="{BE7F79C0-EA88-4150-A065-6100C1BAE12F}"/>
              </a:ext>
            </a:extLst>
          </p:cNvPr>
          <p:cNvSpPr/>
          <p:nvPr/>
        </p:nvSpPr>
        <p:spPr bwMode="gray">
          <a:xfrm>
            <a:off x="3694312" y="531220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Catholic (44%) is significantly higher than Protestant (34%).">
            <a:extLst>
              <a:ext uri="{FF2B5EF4-FFF2-40B4-BE49-F238E27FC236}">
                <a16:creationId xmlns:a16="http://schemas.microsoft.com/office/drawing/2014/main" id="{77A2C6FF-DEC3-4DC6-8C43-1F168960F16D}"/>
              </a:ext>
            </a:extLst>
          </p:cNvPr>
          <p:cNvSpPr/>
          <p:nvPr/>
        </p:nvSpPr>
        <p:spPr bwMode="gray">
          <a:xfrm>
            <a:off x="10628231" y="533184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green circle to indicate that figure for Catholic (34%) is significantly higher than average (28%).">
            <a:extLst>
              <a:ext uri="{FF2B5EF4-FFF2-40B4-BE49-F238E27FC236}">
                <a16:creationId xmlns:a16="http://schemas.microsoft.com/office/drawing/2014/main" id="{E8725FBC-445E-474E-B64D-40993C83EE7F}"/>
              </a:ext>
            </a:extLst>
          </p:cNvPr>
          <p:cNvSpPr/>
          <p:nvPr/>
        </p:nvSpPr>
        <p:spPr bwMode="gray">
          <a:xfrm>
            <a:off x="10574330" y="526859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80</a:t>
            </a:fld>
            <a:r>
              <a:rPr lang="en-GB" dirty="0"/>
              <a:t>  </a:t>
            </a:r>
          </a:p>
        </p:txBody>
      </p:sp>
    </p:spTree>
    <p:extLst>
      <p:ext uri="{BB962C8B-B14F-4D97-AF65-F5344CB8AC3E}">
        <p14:creationId xmlns:p14="http://schemas.microsoft.com/office/powerpoint/2010/main" val="1834330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(26c)</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750641" cy="830997"/>
          </a:xfrm>
        </p:spPr>
        <p:txBody>
          <a:bodyPr/>
          <a:lstStyle/>
          <a:p>
            <a:r>
              <a:rPr lang="en-GB" sz="1800" dirty="0" smtClean="0"/>
              <a:t>To </a:t>
            </a:r>
            <a:r>
              <a:rPr lang="en-GB" sz="1800" dirty="0"/>
              <a:t>what extent do you agree or disagree with the following statements about </a:t>
            </a:r>
            <a:r>
              <a:rPr lang="en-GB" sz="1800" u="sng" dirty="0"/>
              <a:t>your local area</a:t>
            </a:r>
            <a:r>
              <a:rPr lang="en-GB" sz="1800" dirty="0"/>
              <a:t> in Northern Ireland? </a:t>
            </a:r>
            <a:r>
              <a:rPr lang="en-GB" sz="1800" dirty="0">
                <a:solidFill>
                  <a:schemeClr val="accent1"/>
                </a:solidFill>
              </a:rPr>
              <a:t>“When planning public services, the needs of different groups of people are taken into account” (by sexual orientation and political position)</a:t>
            </a:r>
            <a:endParaRPr lang="en-GB" sz="1800" dirty="0">
              <a:solidFill>
                <a:schemeClr val="accent1"/>
              </a:solidFill>
              <a:highlight>
                <a:srgbClr val="FFFF00"/>
              </a:highlight>
            </a:endParaRPr>
          </a:p>
        </p:txBody>
      </p:sp>
      <p:grpSp>
        <p:nvGrpSpPr>
          <p:cNvPr id="24" name="Group 23" descr="Key to explain the indicators of statistically significant differences presented in the bar chart.">
            <a:extLst>
              <a:ext uri="{FF2B5EF4-FFF2-40B4-BE49-F238E27FC236}">
                <a16:creationId xmlns:a16="http://schemas.microsoft.com/office/drawing/2014/main" id="{DB24F182-3BF3-4ADD-B9FE-B09C3BFAF8C5}"/>
              </a:ext>
            </a:extLst>
          </p:cNvPr>
          <p:cNvGrpSpPr/>
          <p:nvPr/>
        </p:nvGrpSpPr>
        <p:grpSpPr>
          <a:xfrm>
            <a:off x="10063347" y="205140"/>
            <a:ext cx="1875671" cy="1923311"/>
            <a:chOff x="10231121" y="95222"/>
            <a:chExt cx="1875671" cy="1923311"/>
          </a:xfrm>
        </p:grpSpPr>
        <p:sp>
          <p:nvSpPr>
            <p:cNvPr id="26" name="Rectangle 25">
              <a:extLst>
                <a:ext uri="{FF2B5EF4-FFF2-40B4-BE49-F238E27FC236}">
                  <a16:creationId xmlns:a16="http://schemas.microsoft.com/office/drawing/2014/main" id="{ABD4FA22-0205-4FF4-93D3-5F52E69AF9A6}"/>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29" name="TextBox 28">
              <a:extLst>
                <a:ext uri="{FF2B5EF4-FFF2-40B4-BE49-F238E27FC236}">
                  <a16:creationId xmlns:a16="http://schemas.microsoft.com/office/drawing/2014/main" id="{FD56BF7C-C7A4-4FB6-9ADA-7C536711F145}"/>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0" name="Oval 29" descr="Solid red circle to indicate that figure for Armagh (29%) is significantly lower than average (29%).">
              <a:extLst>
                <a:ext uri="{FF2B5EF4-FFF2-40B4-BE49-F238E27FC236}">
                  <a16:creationId xmlns:a16="http://schemas.microsoft.com/office/drawing/2014/main" id="{4B5B353B-917D-4E36-A6A2-E6AA8D936FA8}"/>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Armagh (29%) is significantly lower than Belfast and Greater Belfast (53% respectively) and Tyrone/Fermanagh (65%).">
              <a:extLst>
                <a:ext uri="{FF2B5EF4-FFF2-40B4-BE49-F238E27FC236}">
                  <a16:creationId xmlns:a16="http://schemas.microsoft.com/office/drawing/2014/main" id="{1FC093DF-1295-4518-BAB1-632BB84A5695}"/>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Solid green circle to indicate that figure for Greater Belfast (53%) is significantly higher than the average (45%).">
              <a:extLst>
                <a:ext uri="{FF2B5EF4-FFF2-40B4-BE49-F238E27FC236}">
                  <a16:creationId xmlns:a16="http://schemas.microsoft.com/office/drawing/2014/main" id="{DF8F8A29-27E7-46FD-8EBE-C2B39F660F8F}"/>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green circle to indicate that figure for Greater Belfast (53%) is significantly higher than Armagh (29%).">
              <a:extLst>
                <a:ext uri="{FF2B5EF4-FFF2-40B4-BE49-F238E27FC236}">
                  <a16:creationId xmlns:a16="http://schemas.microsoft.com/office/drawing/2014/main" id="{75AE3057-FBB2-45C1-B223-CE3B2DDC3F32}"/>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Text Placeholder 2">
              <a:extLst>
                <a:ext uri="{FF2B5EF4-FFF2-40B4-BE49-F238E27FC236}">
                  <a16:creationId xmlns:a16="http://schemas.microsoft.com/office/drawing/2014/main" id="{CAF38F06-2FA9-47AD-86C3-6B6D1DA43675}"/>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35" name="Text Placeholder 2">
              <a:extLst>
                <a:ext uri="{FF2B5EF4-FFF2-40B4-BE49-F238E27FC236}">
                  <a16:creationId xmlns:a16="http://schemas.microsoft.com/office/drawing/2014/main" id="{3FE7A06B-3860-4C5D-80F4-694684AC1C56}"/>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36" name="Text Placeholder 2">
              <a:extLst>
                <a:ext uri="{FF2B5EF4-FFF2-40B4-BE49-F238E27FC236}">
                  <a16:creationId xmlns:a16="http://schemas.microsoft.com/office/drawing/2014/main" id="{693447E9-6D27-4CDF-B61A-646B7C7933BC}"/>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37" name="Text Placeholder 2">
              <a:extLst>
                <a:ext uri="{FF2B5EF4-FFF2-40B4-BE49-F238E27FC236}">
                  <a16:creationId xmlns:a16="http://schemas.microsoft.com/office/drawing/2014/main" id="{45C039BE-2AF6-41B4-B391-442C1984E79E}"/>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3" name="Rectangle 22">
            <a:extLst>
              <a:ext uri="{FF2B5EF4-FFF2-40B4-BE49-F238E27FC236}">
                <a16:creationId xmlns:a16="http://schemas.microsoft.com/office/drawing/2014/main" id="{2127DD46-8A01-4442-8D50-DB4C85CCC5D9}"/>
              </a:ext>
            </a:extLst>
          </p:cNvPr>
          <p:cNvSpPr/>
          <p:nvPr/>
        </p:nvSpPr>
        <p:spPr>
          <a:xfrm>
            <a:off x="437230" y="2519115"/>
            <a:ext cx="10616252" cy="49812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3132749"/>
            <a:ext cx="1236561" cy="99186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4245800"/>
            <a:ext cx="1236561" cy="149460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9" name="Chart 8" descr="Stacked bar chart showing percentage response to statement about the local area, 'When planning public services, the needs of different groups of people are taken into account'. Significant differences are highlighted on the basis of sexual orientation and political position.&#10;&#10;Link to view data source:&#10;&#10;Overall (base 500), 43% net agree, 26% neither agree nor disagree, 4% don't know, 28% net disagree.&#10;Sexual orientation, heterosexual (base 458), 45% net agree, 25% neither agree nor disagree, 4% don't know, 27% net disagree.&#10;Sexual orientation, LGB or other (base 30), 20% net agree, 27% neither agree nor disagree, 3% don't know, 50% net disagree.&#10;Political position, unionist (base 119), 52% net agree, 28% neither agree nor disagree, 3% don't know, 17% net disagree.&#10;Political position, nationalist (base 99), 40% net agree, 26% neither agree nor disagree, 1% don't know, 32% net disagree.&#10;Political position, neither (base 248), 39% net agree, 25% neither agree nor disagree,54% don't know, 32% net disagree.&#10;&#10;&#10;">
            <a:extLst>
              <a:ext uri="{FF2B5EF4-FFF2-40B4-BE49-F238E27FC236}">
                <a16:creationId xmlns:a16="http://schemas.microsoft.com/office/drawing/2014/main" id="{EEA11BC2-C590-4D4C-9853-968479824461}"/>
              </a:ext>
            </a:extLst>
          </p:cNvPr>
          <p:cNvGraphicFramePr/>
          <p:nvPr>
            <p:extLst>
              <p:ext uri="{D42A27DB-BD31-4B8C-83A1-F6EECF244321}">
                <p14:modId xmlns:p14="http://schemas.microsoft.com/office/powerpoint/2010/main" val="2060035308"/>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18" name="Oval 17" descr="Dashed green circle to indicate that figure for heterosexual (45%) is significantly higher than LGB or other (20%).">
            <a:extLst>
              <a:ext uri="{FF2B5EF4-FFF2-40B4-BE49-F238E27FC236}">
                <a16:creationId xmlns:a16="http://schemas.microsoft.com/office/drawing/2014/main" id="{A389DB32-2B7B-4FA4-83D3-FD4444D42725}"/>
              </a:ext>
            </a:extLst>
          </p:cNvPr>
          <p:cNvSpPr/>
          <p:nvPr/>
        </p:nvSpPr>
        <p:spPr bwMode="gray">
          <a:xfrm>
            <a:off x="3704908" y="314519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Oval 16" descr="Dashed red circle to indicate that figure for heterosexual (27%) is significantly lower than LGB or other (50%).">
            <a:extLst>
              <a:ext uri="{FF2B5EF4-FFF2-40B4-BE49-F238E27FC236}">
                <a16:creationId xmlns:a16="http://schemas.microsoft.com/office/drawing/2014/main" id="{0ECA6F92-683D-4FD0-AC01-FDF47006BE0C}"/>
              </a:ext>
            </a:extLst>
          </p:cNvPr>
          <p:cNvSpPr/>
          <p:nvPr/>
        </p:nvSpPr>
        <p:spPr bwMode="gray">
          <a:xfrm>
            <a:off x="10607914" y="311495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Oval 10" descr="Solid red circle to indicate that figure for Unionist (17%) is significantly lower than average (28%).">
            <a:extLst>
              <a:ext uri="{FF2B5EF4-FFF2-40B4-BE49-F238E27FC236}">
                <a16:creationId xmlns:a16="http://schemas.microsoft.com/office/drawing/2014/main" id="{4984C056-DDC1-442E-9C8A-182862D4B086}"/>
              </a:ext>
            </a:extLst>
          </p:cNvPr>
          <p:cNvSpPr/>
          <p:nvPr/>
        </p:nvSpPr>
        <p:spPr bwMode="gray">
          <a:xfrm>
            <a:off x="3640847" y="3610743"/>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3" name="Oval 12" descr="Dashed red circle to indicate that figure for LGB or other (20%) is significantly lower than heterosexual (45%).">
            <a:extLst>
              <a:ext uri="{FF2B5EF4-FFF2-40B4-BE49-F238E27FC236}">
                <a16:creationId xmlns:a16="http://schemas.microsoft.com/office/drawing/2014/main" id="{1B30D930-49B7-4F00-A8D7-63FA34B6195B}"/>
              </a:ext>
            </a:extLst>
          </p:cNvPr>
          <p:cNvSpPr/>
          <p:nvPr/>
        </p:nvSpPr>
        <p:spPr bwMode="gray">
          <a:xfrm>
            <a:off x="3694748" y="367029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Oval 11" descr="Solid green circle to indicate that figure for LGB or other (50%) is significantly higher than average (28%).">
            <a:extLst>
              <a:ext uri="{FF2B5EF4-FFF2-40B4-BE49-F238E27FC236}">
                <a16:creationId xmlns:a16="http://schemas.microsoft.com/office/drawing/2014/main" id="{33315C96-2724-4CDF-B1BD-4365177E848D}"/>
              </a:ext>
            </a:extLst>
          </p:cNvPr>
          <p:cNvSpPr/>
          <p:nvPr/>
        </p:nvSpPr>
        <p:spPr bwMode="gray">
          <a:xfrm>
            <a:off x="10564173" y="363679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Oval 13" descr="Dashed green circle to indicate that figure for LGB or other (50%) is significantly higher than heterosexual (27%).">
            <a:extLst>
              <a:ext uri="{FF2B5EF4-FFF2-40B4-BE49-F238E27FC236}">
                <a16:creationId xmlns:a16="http://schemas.microsoft.com/office/drawing/2014/main" id="{C936DB9C-FBBC-43EB-A240-38C9A370C800}"/>
              </a:ext>
            </a:extLst>
          </p:cNvPr>
          <p:cNvSpPr/>
          <p:nvPr/>
        </p:nvSpPr>
        <p:spPr bwMode="gray">
          <a:xfrm>
            <a:off x="10607914" y="369271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green circle to indicate that figure for Unionist (52%) is significantly higher than average (43%).">
            <a:extLst>
              <a:ext uri="{FF2B5EF4-FFF2-40B4-BE49-F238E27FC236}">
                <a16:creationId xmlns:a16="http://schemas.microsoft.com/office/drawing/2014/main" id="{1E8D1A93-5B5B-4D16-9EB2-8372DEB478F3}"/>
              </a:ext>
            </a:extLst>
          </p:cNvPr>
          <p:cNvSpPr/>
          <p:nvPr/>
        </p:nvSpPr>
        <p:spPr bwMode="gray">
          <a:xfrm>
            <a:off x="3661167" y="4188362"/>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Dashed green circle to indicate that figure for Unionist (52%) is significantly higher than neither (39%).">
            <a:extLst>
              <a:ext uri="{FF2B5EF4-FFF2-40B4-BE49-F238E27FC236}">
                <a16:creationId xmlns:a16="http://schemas.microsoft.com/office/drawing/2014/main" id="{69356D9F-D544-44A0-8894-0115C36C2C0C}"/>
              </a:ext>
            </a:extLst>
          </p:cNvPr>
          <p:cNvSpPr/>
          <p:nvPr/>
        </p:nvSpPr>
        <p:spPr bwMode="gray">
          <a:xfrm>
            <a:off x="3704908" y="424428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Solid red circle to indicate that figure for Unionist (17%) is significantly lower than average (28%).">
            <a:extLst>
              <a:ext uri="{FF2B5EF4-FFF2-40B4-BE49-F238E27FC236}">
                <a16:creationId xmlns:a16="http://schemas.microsoft.com/office/drawing/2014/main" id="{D1BC1D46-F752-4564-83D3-DD11BDBF48A0}"/>
              </a:ext>
            </a:extLst>
          </p:cNvPr>
          <p:cNvSpPr/>
          <p:nvPr/>
        </p:nvSpPr>
        <p:spPr bwMode="gray">
          <a:xfrm>
            <a:off x="10564173" y="415310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Unionist (17%) is significantly lower than Nationalist (32%) and neither (32%).">
            <a:extLst>
              <a:ext uri="{FF2B5EF4-FFF2-40B4-BE49-F238E27FC236}">
                <a16:creationId xmlns:a16="http://schemas.microsoft.com/office/drawing/2014/main" id="{215CBAE3-68E1-4D31-AFD8-26C7F442B354}"/>
              </a:ext>
            </a:extLst>
          </p:cNvPr>
          <p:cNvSpPr/>
          <p:nvPr/>
        </p:nvSpPr>
        <p:spPr bwMode="gray">
          <a:xfrm>
            <a:off x="10618074" y="421265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Nationalist (32%) is significantly higher than Unionist (17%).">
            <a:extLst>
              <a:ext uri="{FF2B5EF4-FFF2-40B4-BE49-F238E27FC236}">
                <a16:creationId xmlns:a16="http://schemas.microsoft.com/office/drawing/2014/main" id="{CF9850AD-9FDB-4F17-8811-683CF811D01A}"/>
              </a:ext>
            </a:extLst>
          </p:cNvPr>
          <p:cNvSpPr/>
          <p:nvPr/>
        </p:nvSpPr>
        <p:spPr bwMode="gray">
          <a:xfrm>
            <a:off x="10628233" y="474339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neither (39%) is significantly lower than Nationalist (52%).">
            <a:extLst>
              <a:ext uri="{FF2B5EF4-FFF2-40B4-BE49-F238E27FC236}">
                <a16:creationId xmlns:a16="http://schemas.microsoft.com/office/drawing/2014/main" id="{A07D23AD-762D-4999-ABB6-F710D302FAB8}"/>
              </a:ext>
            </a:extLst>
          </p:cNvPr>
          <p:cNvSpPr/>
          <p:nvPr/>
        </p:nvSpPr>
        <p:spPr bwMode="gray">
          <a:xfrm>
            <a:off x="3715067" y="532356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green circle to indicate that figure for neither (32%) is significantly higher than Unionist (17%).">
            <a:extLst>
              <a:ext uri="{FF2B5EF4-FFF2-40B4-BE49-F238E27FC236}">
                <a16:creationId xmlns:a16="http://schemas.microsoft.com/office/drawing/2014/main" id="{A30809A9-D0EC-4B1A-B493-F82E1EB09D96}"/>
              </a:ext>
            </a:extLst>
          </p:cNvPr>
          <p:cNvSpPr/>
          <p:nvPr/>
        </p:nvSpPr>
        <p:spPr bwMode="gray">
          <a:xfrm>
            <a:off x="10607913" y="528989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81</a:t>
            </a:fld>
            <a:r>
              <a:rPr lang="en-GB" dirty="0"/>
              <a:t>  </a:t>
            </a:r>
          </a:p>
        </p:txBody>
      </p:sp>
    </p:spTree>
    <p:extLst>
      <p:ext uri="{BB962C8B-B14F-4D97-AF65-F5344CB8AC3E}">
        <p14:creationId xmlns:p14="http://schemas.microsoft.com/office/powerpoint/2010/main" val="2295959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(27)</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9341699"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“Public figures show leadership on equality matters” (trend)</a:t>
            </a:r>
            <a:endParaRPr lang="en-GB" dirty="0">
              <a:solidFill>
                <a:schemeClr val="accent1"/>
              </a:solidFill>
              <a:highlight>
                <a:srgbClr val="FFFF00"/>
              </a:highlight>
            </a:endParaRPr>
          </a:p>
        </p:txBody>
      </p:sp>
      <p:graphicFrame>
        <p:nvGraphicFramePr>
          <p:cNvPr id="8" name="Chart 7" descr="Line graph showing net agree and net disagree figures over time in relation to the statement about the local area, 'public figures show leadership on equality matters'. Significant differences are indicated  on basis of change over time.&#10;&#10;Link to view data source:&#10;&#10;In 2018/2019, 21% net agree, 54% net disagree.&#10;In 2019, 22% net agree, 52% net disagree.&#10;In 2020/2021, 24% net agree, 51% net disagree.">
            <a:extLst>
              <a:ext uri="{FF2B5EF4-FFF2-40B4-BE49-F238E27FC236}">
                <a16:creationId xmlns:a16="http://schemas.microsoft.com/office/drawing/2014/main" id="{73D8E34C-9CAD-4C28-B937-5A9368E8A25A}"/>
              </a:ext>
            </a:extLst>
          </p:cNvPr>
          <p:cNvGraphicFramePr/>
          <p:nvPr>
            <p:extLst>
              <p:ext uri="{D42A27DB-BD31-4B8C-83A1-F6EECF244321}">
                <p14:modId xmlns:p14="http://schemas.microsoft.com/office/powerpoint/2010/main" val="3351325068"/>
              </p:ext>
            </p:extLst>
          </p:nvPr>
        </p:nvGraphicFramePr>
        <p:xfrm>
          <a:off x="1018959" y="2549646"/>
          <a:ext cx="9710001" cy="336465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descr="Key to show that green triangle means a significant increase and red triangle means significant decrease where indicated on chart.">
            <a:extLst>
              <a:ext uri="{FF2B5EF4-FFF2-40B4-BE49-F238E27FC236}">
                <a16:creationId xmlns:a16="http://schemas.microsoft.com/office/drawing/2014/main" id="{B31D4807-2649-491D-8C9B-78CBF9304E39}"/>
              </a:ext>
            </a:extLst>
          </p:cNvPr>
          <p:cNvGrpSpPr/>
          <p:nvPr/>
        </p:nvGrpSpPr>
        <p:grpSpPr>
          <a:xfrm>
            <a:off x="9845230" y="3569043"/>
            <a:ext cx="1930403" cy="552654"/>
            <a:chOff x="7176001" y="492990"/>
            <a:chExt cx="1930403" cy="552654"/>
          </a:xfrm>
        </p:grpSpPr>
        <p:sp>
          <p:nvSpPr>
            <p:cNvPr id="11" name="Isosceles Triangle 10">
              <a:extLst>
                <a:ext uri="{FF2B5EF4-FFF2-40B4-BE49-F238E27FC236}">
                  <a16:creationId xmlns:a16="http://schemas.microsoft.com/office/drawing/2014/main" id="{2F09C825-0457-44ED-ACD7-567A317A305B}"/>
                </a:ext>
              </a:extLst>
            </p:cNvPr>
            <p:cNvSpPr/>
            <p:nvPr/>
          </p:nvSpPr>
          <p:spPr bwMode="gray">
            <a:xfrm flipH="1">
              <a:off x="7176002" y="561824"/>
              <a:ext cx="155359" cy="17628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2" name="Text Placeholder 9">
              <a:extLst>
                <a:ext uri="{FF2B5EF4-FFF2-40B4-BE49-F238E27FC236}">
                  <a16:creationId xmlns:a16="http://schemas.microsoft.com/office/drawing/2014/main" id="{E4E532B4-63F5-4BDF-B456-1F49A402FA79}"/>
                </a:ext>
              </a:extLst>
            </p:cNvPr>
            <p:cNvSpPr txBox="1">
              <a:spLocks/>
            </p:cNvSpPr>
            <p:nvPr/>
          </p:nvSpPr>
          <p:spPr>
            <a:xfrm>
              <a:off x="7290916" y="492990"/>
              <a:ext cx="1815488" cy="163413"/>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increase</a:t>
              </a:r>
            </a:p>
          </p:txBody>
        </p:sp>
        <p:sp>
          <p:nvSpPr>
            <p:cNvPr id="10" name="Isosceles Triangle 9">
              <a:extLst>
                <a:ext uri="{FF2B5EF4-FFF2-40B4-BE49-F238E27FC236}">
                  <a16:creationId xmlns:a16="http://schemas.microsoft.com/office/drawing/2014/main" id="{3A26D0AD-4CB1-48D4-A647-44A2F5A4DF29}"/>
                </a:ext>
              </a:extLst>
            </p:cNvPr>
            <p:cNvSpPr/>
            <p:nvPr/>
          </p:nvSpPr>
          <p:spPr bwMode="gray">
            <a:xfrm rot="10800000">
              <a:off x="7176001" y="869361"/>
              <a:ext cx="155359" cy="176283"/>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300"/>
                </a:spcBef>
                <a:spcAft>
                  <a:spcPts val="300"/>
                </a:spcAft>
                <a:buClr>
                  <a:schemeClr val="bg2"/>
                </a:buClr>
              </a:pPr>
              <a:endParaRPr lang="en-GB" sz="2000" dirty="0">
                <a:solidFill>
                  <a:schemeClr val="bg1"/>
                </a:solidFill>
              </a:endParaRPr>
            </a:p>
          </p:txBody>
        </p:sp>
        <p:sp>
          <p:nvSpPr>
            <p:cNvPr id="13" name="Text Placeholder 9">
              <a:extLst>
                <a:ext uri="{FF2B5EF4-FFF2-40B4-BE49-F238E27FC236}">
                  <a16:creationId xmlns:a16="http://schemas.microsoft.com/office/drawing/2014/main" id="{D7AD2105-BA26-4E6A-A81C-AD8DD94133B5}"/>
                </a:ext>
              </a:extLst>
            </p:cNvPr>
            <p:cNvSpPr txBox="1">
              <a:spLocks/>
            </p:cNvSpPr>
            <p:nvPr/>
          </p:nvSpPr>
          <p:spPr>
            <a:xfrm>
              <a:off x="7290915" y="801788"/>
              <a:ext cx="1815487" cy="203988"/>
            </a:xfrm>
            <a:prstGeom prst="rect">
              <a:avLst/>
            </a:prstGeom>
          </p:spPr>
          <p:txBody>
            <a:bodyPr/>
            <a:lstStyle>
              <a:lvl1pPr marL="273050" indent="-273050" algn="l" defTabSz="914400" rtl="0" eaLnBrk="1" latinLnBrk="0" hangingPunct="1">
                <a:lnSpc>
                  <a:spcPct val="110000"/>
                </a:lnSpc>
                <a:spcBef>
                  <a:spcPts val="600"/>
                </a:spcBef>
                <a:spcAft>
                  <a:spcPts val="600"/>
                </a:spcAft>
                <a:buClr>
                  <a:schemeClr val="bg2"/>
                </a:buClr>
                <a:buFont typeface="Wingdings" panose="05000000000000000000" pitchFamily="2" charset="2"/>
                <a:buChar char="§"/>
                <a:defRPr sz="2800" kern="1200">
                  <a:solidFill>
                    <a:schemeClr val="tx1"/>
                  </a:solidFill>
                  <a:latin typeface="+mn-lt"/>
                  <a:ea typeface="+mn-ea"/>
                  <a:cs typeface="+mn-cs"/>
                </a:defRPr>
              </a:lvl1pPr>
              <a:lvl2pPr marL="742950" indent="-285750" algn="l" defTabSz="914400"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600"/>
                </a:spcBef>
                <a:spcAft>
                  <a:spcPts val="600"/>
                </a:spcAft>
                <a:buClr>
                  <a:schemeClr val="bg2"/>
                </a:buClr>
                <a:buFont typeface="Geomanist Light" pitchFamily="50"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400" dirty="0"/>
                <a:t>Significant decrease</a:t>
              </a:r>
            </a:p>
          </p:txBody>
        </p:sp>
      </p:gr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500 NI adults per survey year | Significant differences shown may exist between current wave and previous wave, or current wave (2020-21) and first wave (2018-19)</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82</a:t>
            </a:fld>
            <a:r>
              <a:rPr lang="en-GB" dirty="0"/>
              <a:t>  </a:t>
            </a:r>
          </a:p>
        </p:txBody>
      </p:sp>
    </p:spTree>
    <p:extLst>
      <p:ext uri="{BB962C8B-B14F-4D97-AF65-F5344CB8AC3E}">
        <p14:creationId xmlns:p14="http://schemas.microsoft.com/office/powerpoint/2010/main" val="6789884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(28a)</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49999" y="1241781"/>
            <a:ext cx="8904313"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“Public figures show leadership on equality matters” (by region and gender)</a:t>
            </a:r>
            <a:endParaRPr lang="en-GB" dirty="0">
              <a:solidFill>
                <a:schemeClr val="accent1"/>
              </a:solidFill>
              <a:highlight>
                <a:srgbClr val="FFFF00"/>
              </a:highlight>
            </a:endParaRPr>
          </a:p>
        </p:txBody>
      </p:sp>
      <p:grpSp>
        <p:nvGrpSpPr>
          <p:cNvPr id="40" name="Group 39" descr="Key to explain the indicators of statistically significant differences presented in the bar chart.">
            <a:extLst>
              <a:ext uri="{FF2B5EF4-FFF2-40B4-BE49-F238E27FC236}">
                <a16:creationId xmlns:a16="http://schemas.microsoft.com/office/drawing/2014/main" id="{A408642B-B24B-4F26-A845-8587DCA42C32}"/>
              </a:ext>
            </a:extLst>
          </p:cNvPr>
          <p:cNvGrpSpPr/>
          <p:nvPr/>
        </p:nvGrpSpPr>
        <p:grpSpPr>
          <a:xfrm>
            <a:off x="10063347" y="205140"/>
            <a:ext cx="1875671" cy="1923311"/>
            <a:chOff x="10231121" y="95222"/>
            <a:chExt cx="1875671" cy="1923311"/>
          </a:xfrm>
        </p:grpSpPr>
        <p:sp>
          <p:nvSpPr>
            <p:cNvPr id="41" name="Rectangle 40">
              <a:extLst>
                <a:ext uri="{FF2B5EF4-FFF2-40B4-BE49-F238E27FC236}">
                  <a16:creationId xmlns:a16="http://schemas.microsoft.com/office/drawing/2014/main" id="{7E6AEBD7-ED4D-439D-ABC7-2B1CA0C54629}"/>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42" name="TextBox 41">
              <a:extLst>
                <a:ext uri="{FF2B5EF4-FFF2-40B4-BE49-F238E27FC236}">
                  <a16:creationId xmlns:a16="http://schemas.microsoft.com/office/drawing/2014/main" id="{D337FFB7-BD84-48A2-AD2D-D95A5F89F4CB}"/>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43" name="Oval 42" descr="Solid red circle to indicate that figure for Armagh (29%) is significantly lower than average (29%).">
              <a:extLst>
                <a:ext uri="{FF2B5EF4-FFF2-40B4-BE49-F238E27FC236}">
                  <a16:creationId xmlns:a16="http://schemas.microsoft.com/office/drawing/2014/main" id="{480A974A-CA29-4D67-B1EA-67C035B83039}"/>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4" name="Oval 43" descr="Dashed red circle to indicate that figure for Armagh (29%) is significantly lower than Belfast and Greater Belfast (53% respectively) and Tyrone/Fermanagh (65%).">
              <a:extLst>
                <a:ext uri="{FF2B5EF4-FFF2-40B4-BE49-F238E27FC236}">
                  <a16:creationId xmlns:a16="http://schemas.microsoft.com/office/drawing/2014/main" id="{430C5B61-7DBA-4E53-87B0-FE53D96BB599}"/>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5" name="Oval 44" descr="Solid green circle to indicate that figure for Greater Belfast (53%) is significantly higher than the average (45%).">
              <a:extLst>
                <a:ext uri="{FF2B5EF4-FFF2-40B4-BE49-F238E27FC236}">
                  <a16:creationId xmlns:a16="http://schemas.microsoft.com/office/drawing/2014/main" id="{F6018EED-85CA-4622-8976-0B1E029F3905}"/>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Oval 45" descr="Dashed green circle to indicate that figure for Greater Belfast (53%) is significantly higher than Armagh (29%).">
              <a:extLst>
                <a:ext uri="{FF2B5EF4-FFF2-40B4-BE49-F238E27FC236}">
                  <a16:creationId xmlns:a16="http://schemas.microsoft.com/office/drawing/2014/main" id="{D7344945-BCDF-4275-87DC-B5E8E8A0B2C6}"/>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Text Placeholder 2">
              <a:extLst>
                <a:ext uri="{FF2B5EF4-FFF2-40B4-BE49-F238E27FC236}">
                  <a16:creationId xmlns:a16="http://schemas.microsoft.com/office/drawing/2014/main" id="{4DB62EE7-FB6E-47FD-B6D9-06369EA76BC0}"/>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8" name="Text Placeholder 2">
              <a:extLst>
                <a:ext uri="{FF2B5EF4-FFF2-40B4-BE49-F238E27FC236}">
                  <a16:creationId xmlns:a16="http://schemas.microsoft.com/office/drawing/2014/main" id="{69C28E28-1527-4FA8-B698-606838DC1F13}"/>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9" name="Text Placeholder 2">
              <a:extLst>
                <a:ext uri="{FF2B5EF4-FFF2-40B4-BE49-F238E27FC236}">
                  <a16:creationId xmlns:a16="http://schemas.microsoft.com/office/drawing/2014/main" id="{22540550-37A1-4FBF-AB4F-1FFE943C8B49}"/>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50" name="Text Placeholder 2">
              <a:extLst>
                <a:ext uri="{FF2B5EF4-FFF2-40B4-BE49-F238E27FC236}">
                  <a16:creationId xmlns:a16="http://schemas.microsoft.com/office/drawing/2014/main" id="{255BC1C8-EE61-4D37-8A16-E1701D82D212}"/>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28" name="Rectangle 27">
            <a:extLst>
              <a:ext uri="{FF2B5EF4-FFF2-40B4-BE49-F238E27FC236}">
                <a16:creationId xmlns:a16="http://schemas.microsoft.com/office/drawing/2014/main" id="{928129D5-C8E5-4027-818B-25EC7FD255F5}"/>
              </a:ext>
            </a:extLst>
          </p:cNvPr>
          <p:cNvSpPr/>
          <p:nvPr/>
        </p:nvSpPr>
        <p:spPr>
          <a:xfrm>
            <a:off x="449999" y="2470032"/>
            <a:ext cx="10616252" cy="29253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2813447"/>
            <a:ext cx="1053681" cy="223028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Region</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5150091"/>
            <a:ext cx="1053681" cy="71223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Gender</a:t>
            </a:r>
          </a:p>
        </p:txBody>
      </p:sp>
      <p:graphicFrame>
        <p:nvGraphicFramePr>
          <p:cNvPr id="13" name="Chart 12" descr="Stacked bar chart showing percentage response to statement about the local area, 'public figures show leadership on equality matters'. Significant differences are highlighted on the basis of region and gender.&#10;&#10;Link to view data source:&#10;&#10;Overall (base 500), 24% net agree, 21% neither agree nor disagree, 4% don't know, 51% net disagree.&#10;Region, Antrim (base 55), 22% net agree, 26% neither agree nor disagree, 4% don't know, 49% net disagree.&#10;Region, Armagh (base 40), 45% net agree, 5% neither agree nor disagree, 3% don't know, 48% net disagree.&#10;Region, Belfast (base 79), 23% net agree, 19% neither agree nor disagree, 1% don't know, 57% net disagree.&#10;Region, Derry/Londonderry (base 64),14% net agree, 28% neither agree nor disagree, 3% don't know, 55% net disagree.&#10;Region, Down (base 80), 25% net agree, 15% neither agree nor disagree, 8% don't know, 53% net disagree.&#10;Region, Greater Belfast (base 115), 23% net agree, 28% neither agree nor disagree, 3% don't know, 47% net disagree.&#10;Region, Tyrone/Fermanagh (base 64), 23% net agree, 20% neither agree nor disagree, 5% don't know, 52% net disagree.&#10;Gender, Male (base 239), 29% net agree, 18% neither agree nor disagree, 3% don't know, 51% net disagree.&#10;Gender, Female (base 260), 29% net agree, 24% neither agree nor disagree, 5% don't know, 52% net disagree.">
            <a:extLst>
              <a:ext uri="{FF2B5EF4-FFF2-40B4-BE49-F238E27FC236}">
                <a16:creationId xmlns:a16="http://schemas.microsoft.com/office/drawing/2014/main" id="{6A5FA410-B426-46DB-B635-7BBF10E1FD70}"/>
              </a:ext>
            </a:extLst>
          </p:cNvPr>
          <p:cNvGraphicFramePr/>
          <p:nvPr>
            <p:extLst>
              <p:ext uri="{D42A27DB-BD31-4B8C-83A1-F6EECF244321}">
                <p14:modId xmlns:p14="http://schemas.microsoft.com/office/powerpoint/2010/main" val="3303052558"/>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descr="Dashed red circle to indicate that figure for Antrim (22%) is significantly lower than Armagh (45%).">
            <a:extLst>
              <a:ext uri="{FF2B5EF4-FFF2-40B4-BE49-F238E27FC236}">
                <a16:creationId xmlns:a16="http://schemas.microsoft.com/office/drawing/2014/main" id="{BF6884BA-33D2-4C86-A1EE-5D80CBB684CE}"/>
              </a:ext>
            </a:extLst>
          </p:cNvPr>
          <p:cNvSpPr/>
          <p:nvPr/>
        </p:nvSpPr>
        <p:spPr bwMode="gray">
          <a:xfrm>
            <a:off x="3712782" y="2794001"/>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Oval 35" descr="Dashed green circle to indicate that figure for Antrim (26%) is significantly higher than Armagh (5%).">
            <a:extLst>
              <a:ext uri="{FF2B5EF4-FFF2-40B4-BE49-F238E27FC236}">
                <a16:creationId xmlns:a16="http://schemas.microsoft.com/office/drawing/2014/main" id="{E75FC385-6C85-44F1-8CC8-8065A934C7E4}"/>
              </a:ext>
            </a:extLst>
          </p:cNvPr>
          <p:cNvSpPr/>
          <p:nvPr/>
        </p:nvSpPr>
        <p:spPr bwMode="gray">
          <a:xfrm>
            <a:off x="6064952" y="2785038"/>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Solid green circle to indicate that figure for Armagh (45%) is significantly higher than average (24%).">
            <a:extLst>
              <a:ext uri="{FF2B5EF4-FFF2-40B4-BE49-F238E27FC236}">
                <a16:creationId xmlns:a16="http://schemas.microsoft.com/office/drawing/2014/main" id="{317EE282-782B-415A-A65D-50F66A1D2962}"/>
              </a:ext>
            </a:extLst>
          </p:cNvPr>
          <p:cNvSpPr/>
          <p:nvPr/>
        </p:nvSpPr>
        <p:spPr bwMode="gray">
          <a:xfrm>
            <a:off x="3673699" y="3099574"/>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Oval 26" descr="Dashed green circle to indicate that figure for Armagh (45%) is significantly higher than all other regions.">
            <a:extLst>
              <a:ext uri="{FF2B5EF4-FFF2-40B4-BE49-F238E27FC236}">
                <a16:creationId xmlns:a16="http://schemas.microsoft.com/office/drawing/2014/main" id="{2EF53D03-AAD3-4B01-8611-45CF8CE80BA3}"/>
              </a:ext>
            </a:extLst>
          </p:cNvPr>
          <p:cNvSpPr/>
          <p:nvPr/>
        </p:nvSpPr>
        <p:spPr bwMode="gray">
          <a:xfrm>
            <a:off x="3717440" y="3155496"/>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red circle to indicate that figure for Armagh (5%) is significantly lower than average (21%).">
            <a:extLst>
              <a:ext uri="{FF2B5EF4-FFF2-40B4-BE49-F238E27FC236}">
                <a16:creationId xmlns:a16="http://schemas.microsoft.com/office/drawing/2014/main" id="{91D171A9-1A5E-4180-8062-C775FC07A67F}"/>
              </a:ext>
            </a:extLst>
          </p:cNvPr>
          <p:cNvSpPr/>
          <p:nvPr/>
        </p:nvSpPr>
        <p:spPr bwMode="gray">
          <a:xfrm>
            <a:off x="6909105" y="3060092"/>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Armagh (5%) is significantly lower than all regions except Down.">
            <a:extLst>
              <a:ext uri="{FF2B5EF4-FFF2-40B4-BE49-F238E27FC236}">
                <a16:creationId xmlns:a16="http://schemas.microsoft.com/office/drawing/2014/main" id="{AB5F3955-A48C-40A8-8208-29F44F204612}"/>
              </a:ext>
            </a:extLst>
          </p:cNvPr>
          <p:cNvSpPr/>
          <p:nvPr/>
        </p:nvSpPr>
        <p:spPr bwMode="gray">
          <a:xfrm>
            <a:off x="6963006" y="3119639"/>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Belfast (23%) is significantly lower than Armagh (45%).">
            <a:extLst>
              <a:ext uri="{FF2B5EF4-FFF2-40B4-BE49-F238E27FC236}">
                <a16:creationId xmlns:a16="http://schemas.microsoft.com/office/drawing/2014/main" id="{A7FDD023-3304-4FF3-BF1F-BCF4AC74CCD0}"/>
              </a:ext>
            </a:extLst>
          </p:cNvPr>
          <p:cNvSpPr/>
          <p:nvPr/>
        </p:nvSpPr>
        <p:spPr bwMode="gray">
          <a:xfrm>
            <a:off x="3712098" y="344689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green circle to indicate that figure for Belfast (19%) is significantly higher than Armagh (5%).">
            <a:extLst>
              <a:ext uri="{FF2B5EF4-FFF2-40B4-BE49-F238E27FC236}">
                <a16:creationId xmlns:a16="http://schemas.microsoft.com/office/drawing/2014/main" id="{D6EAE586-1FA3-4048-A12B-03C8C7B45910}"/>
              </a:ext>
            </a:extLst>
          </p:cNvPr>
          <p:cNvSpPr/>
          <p:nvPr/>
        </p:nvSpPr>
        <p:spPr bwMode="gray">
          <a:xfrm>
            <a:off x="5911324" y="347116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Oval 32" descr="Dashed red circle to indicate that figure for Derry/Londonderry (14%) is significantly lower than Armagh (45%).">
            <a:extLst>
              <a:ext uri="{FF2B5EF4-FFF2-40B4-BE49-F238E27FC236}">
                <a16:creationId xmlns:a16="http://schemas.microsoft.com/office/drawing/2014/main" id="{56CD06AB-8235-404E-AF8C-560DD160837F}"/>
              </a:ext>
            </a:extLst>
          </p:cNvPr>
          <p:cNvSpPr/>
          <p:nvPr/>
        </p:nvSpPr>
        <p:spPr bwMode="gray">
          <a:xfrm>
            <a:off x="3700381" y="375849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5" name="Oval 34" descr="Dashed green circle to indicate that figure for Derry/Londonderry (28%) is significantly higher than Armagh (5%).">
            <a:extLst>
              <a:ext uri="{FF2B5EF4-FFF2-40B4-BE49-F238E27FC236}">
                <a16:creationId xmlns:a16="http://schemas.microsoft.com/office/drawing/2014/main" id="{58BA5E61-3209-45B7-B2DB-27468F0CCEC5}"/>
              </a:ext>
            </a:extLst>
          </p:cNvPr>
          <p:cNvSpPr/>
          <p:nvPr/>
        </p:nvSpPr>
        <p:spPr bwMode="gray">
          <a:xfrm>
            <a:off x="5576917" y="377806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red circle to indicate that figure for Down (25%) is significantly lower than Armagh (45%).">
            <a:extLst>
              <a:ext uri="{FF2B5EF4-FFF2-40B4-BE49-F238E27FC236}">
                <a16:creationId xmlns:a16="http://schemas.microsoft.com/office/drawing/2014/main" id="{56CF2D76-5542-46A6-A163-BECAD0F665F7}"/>
              </a:ext>
            </a:extLst>
          </p:cNvPr>
          <p:cNvSpPr/>
          <p:nvPr/>
        </p:nvSpPr>
        <p:spPr bwMode="gray">
          <a:xfrm>
            <a:off x="3700380" y="411612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0" name="Oval 29" descr="Dashed red circle to indicate that figure for Greater Belfast (23%) is significantly lower than Armagh (45%).">
            <a:extLst>
              <a:ext uri="{FF2B5EF4-FFF2-40B4-BE49-F238E27FC236}">
                <a16:creationId xmlns:a16="http://schemas.microsoft.com/office/drawing/2014/main" id="{D683722D-04FB-4523-8AC6-AE389F92AE42}"/>
              </a:ext>
            </a:extLst>
          </p:cNvPr>
          <p:cNvSpPr/>
          <p:nvPr/>
        </p:nvSpPr>
        <p:spPr bwMode="gray">
          <a:xfrm>
            <a:off x="3700379" y="445462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Dashed green circle to indicate that figure for Greater Belfast (28%) is significantly higher than Armagh (5%).">
            <a:extLst>
              <a:ext uri="{FF2B5EF4-FFF2-40B4-BE49-F238E27FC236}">
                <a16:creationId xmlns:a16="http://schemas.microsoft.com/office/drawing/2014/main" id="{B7585D62-F8BE-4621-A7B1-FCDE318581EB}"/>
              </a:ext>
            </a:extLst>
          </p:cNvPr>
          <p:cNvSpPr/>
          <p:nvPr/>
        </p:nvSpPr>
        <p:spPr bwMode="gray">
          <a:xfrm>
            <a:off x="6203395" y="4444391"/>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Tyrone/Fermanagh (23%) is significantly lower than Armagh (45%).">
            <a:extLst>
              <a:ext uri="{FF2B5EF4-FFF2-40B4-BE49-F238E27FC236}">
                <a16:creationId xmlns:a16="http://schemas.microsoft.com/office/drawing/2014/main" id="{58EBAAF1-0578-4F10-A44D-0B10717080DF}"/>
              </a:ext>
            </a:extLst>
          </p:cNvPr>
          <p:cNvSpPr/>
          <p:nvPr/>
        </p:nvSpPr>
        <p:spPr bwMode="gray">
          <a:xfrm>
            <a:off x="3712097" y="4776398"/>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green circle to indicate that figure for Tyrone/Fermanagh (20%) is significantly higher than Armagh (5%).">
            <a:extLst>
              <a:ext uri="{FF2B5EF4-FFF2-40B4-BE49-F238E27FC236}">
                <a16:creationId xmlns:a16="http://schemas.microsoft.com/office/drawing/2014/main" id="{3D633DED-D6D2-457F-8D89-B83DB791E451}"/>
              </a:ext>
            </a:extLst>
          </p:cNvPr>
          <p:cNvSpPr/>
          <p:nvPr/>
        </p:nvSpPr>
        <p:spPr bwMode="gray">
          <a:xfrm>
            <a:off x="5920514" y="4776850"/>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male (29%) is significantly higher than average (24%).">
            <a:extLst>
              <a:ext uri="{FF2B5EF4-FFF2-40B4-BE49-F238E27FC236}">
                <a16:creationId xmlns:a16="http://schemas.microsoft.com/office/drawing/2014/main" id="{229D05D9-664E-4BAB-A2A3-F2C89293F12D}"/>
              </a:ext>
            </a:extLst>
          </p:cNvPr>
          <p:cNvSpPr/>
          <p:nvPr/>
        </p:nvSpPr>
        <p:spPr bwMode="gray">
          <a:xfrm>
            <a:off x="3677564" y="5068493"/>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male (29%) is significantly higher than female (20%).">
            <a:extLst>
              <a:ext uri="{FF2B5EF4-FFF2-40B4-BE49-F238E27FC236}">
                <a16:creationId xmlns:a16="http://schemas.microsoft.com/office/drawing/2014/main" id="{1317895E-AB68-4B64-89D2-F0A98C403A36}"/>
              </a:ext>
            </a:extLst>
          </p:cNvPr>
          <p:cNvSpPr/>
          <p:nvPr/>
        </p:nvSpPr>
        <p:spPr bwMode="gray">
          <a:xfrm>
            <a:off x="3721305" y="5124415"/>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Oval 19" descr="Solid red circle to indicate that figure for female (20%) is significantly lower than average (24%).">
            <a:extLst>
              <a:ext uri="{FF2B5EF4-FFF2-40B4-BE49-F238E27FC236}">
                <a16:creationId xmlns:a16="http://schemas.microsoft.com/office/drawing/2014/main" id="{A6F6295F-B54C-4098-BC77-37A21EBC3FCD}"/>
              </a:ext>
            </a:extLst>
          </p:cNvPr>
          <p:cNvSpPr/>
          <p:nvPr/>
        </p:nvSpPr>
        <p:spPr bwMode="gray">
          <a:xfrm>
            <a:off x="3667404" y="5400195"/>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female (20%) is significantly lower than male (29%).">
            <a:extLst>
              <a:ext uri="{FF2B5EF4-FFF2-40B4-BE49-F238E27FC236}">
                <a16:creationId xmlns:a16="http://schemas.microsoft.com/office/drawing/2014/main" id="{77C71D46-DFD6-4EF7-BD5F-C5536D9ACDDA}"/>
              </a:ext>
            </a:extLst>
          </p:cNvPr>
          <p:cNvSpPr/>
          <p:nvPr/>
        </p:nvSpPr>
        <p:spPr bwMode="gray">
          <a:xfrm>
            <a:off x="3712097" y="5471705"/>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83</a:t>
            </a:fld>
            <a:r>
              <a:rPr lang="en-GB" dirty="0"/>
              <a:t>  </a:t>
            </a:r>
          </a:p>
        </p:txBody>
      </p:sp>
    </p:spTree>
    <p:extLst>
      <p:ext uri="{BB962C8B-B14F-4D97-AF65-F5344CB8AC3E}">
        <p14:creationId xmlns:p14="http://schemas.microsoft.com/office/powerpoint/2010/main" val="2315829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FEC0F-1475-4949-BD29-3A5829136BCF}"/>
              </a:ext>
            </a:extLst>
          </p:cNvPr>
          <p:cNvSpPr>
            <a:spLocks noGrp="1"/>
          </p:cNvSpPr>
          <p:nvPr>
            <p:ph type="title"/>
          </p:nvPr>
        </p:nvSpPr>
        <p:spPr/>
        <p:txBody>
          <a:bodyPr/>
          <a:lstStyle/>
          <a:p>
            <a:r>
              <a:rPr lang="en-GB" dirty="0"/>
              <a:t>Aspects of life in Northern Ireland (28b)</a:t>
            </a:r>
            <a:endParaRPr lang="en-GB" dirty="0">
              <a:highlight>
                <a:srgbClr val="FFFF00"/>
              </a:highlight>
            </a:endParaRPr>
          </a:p>
        </p:txBody>
      </p:sp>
      <p:sp>
        <p:nvSpPr>
          <p:cNvPr id="3" name="Text Placeholder 2">
            <a:extLst>
              <a:ext uri="{FF2B5EF4-FFF2-40B4-BE49-F238E27FC236}">
                <a16:creationId xmlns:a16="http://schemas.microsoft.com/office/drawing/2014/main" id="{268A1574-035E-400E-9A6A-1AEEC30ED96D}"/>
              </a:ext>
            </a:extLst>
          </p:cNvPr>
          <p:cNvSpPr>
            <a:spLocks noGrp="1"/>
          </p:cNvSpPr>
          <p:nvPr>
            <p:ph type="body" sz="quarter" idx="15"/>
          </p:nvPr>
        </p:nvSpPr>
        <p:spPr>
          <a:xfrm>
            <a:off x="450000" y="1241781"/>
            <a:ext cx="9341700" cy="923330"/>
          </a:xfrm>
        </p:spPr>
        <p:txBody>
          <a:bodyPr/>
          <a:lstStyle/>
          <a:p>
            <a:r>
              <a:rPr lang="en-GB" dirty="0" smtClean="0"/>
              <a:t>To </a:t>
            </a:r>
            <a:r>
              <a:rPr lang="en-GB" dirty="0"/>
              <a:t>what extent do you agree or disagree with the following statements about </a:t>
            </a:r>
            <a:r>
              <a:rPr lang="en-GB" u="sng" dirty="0"/>
              <a:t>your local area</a:t>
            </a:r>
            <a:r>
              <a:rPr lang="en-GB" dirty="0"/>
              <a:t> in Northern Ireland? </a:t>
            </a:r>
            <a:r>
              <a:rPr lang="en-GB" dirty="0">
                <a:solidFill>
                  <a:schemeClr val="accent1"/>
                </a:solidFill>
              </a:rPr>
              <a:t>“Public figures show leadership on equality matters” (by age, sexual orientation and political position)</a:t>
            </a:r>
            <a:endParaRPr lang="en-GB" dirty="0">
              <a:solidFill>
                <a:schemeClr val="accent1"/>
              </a:solidFill>
              <a:highlight>
                <a:srgbClr val="FFFF00"/>
              </a:highlight>
            </a:endParaRPr>
          </a:p>
        </p:txBody>
      </p:sp>
      <p:grpSp>
        <p:nvGrpSpPr>
          <p:cNvPr id="33" name="Group 32" descr="Key to explain the indicators of statistically significant differences presented in the bar chart.">
            <a:extLst>
              <a:ext uri="{FF2B5EF4-FFF2-40B4-BE49-F238E27FC236}">
                <a16:creationId xmlns:a16="http://schemas.microsoft.com/office/drawing/2014/main" id="{F322CE7E-F359-444C-BCE3-0AEA70C0E870}"/>
              </a:ext>
            </a:extLst>
          </p:cNvPr>
          <p:cNvGrpSpPr/>
          <p:nvPr/>
        </p:nvGrpSpPr>
        <p:grpSpPr>
          <a:xfrm>
            <a:off x="10063347" y="205140"/>
            <a:ext cx="1875671" cy="1923311"/>
            <a:chOff x="10231121" y="95222"/>
            <a:chExt cx="1875671" cy="1923311"/>
          </a:xfrm>
        </p:grpSpPr>
        <p:sp>
          <p:nvSpPr>
            <p:cNvPr id="34" name="Rectangle 33">
              <a:extLst>
                <a:ext uri="{FF2B5EF4-FFF2-40B4-BE49-F238E27FC236}">
                  <a16:creationId xmlns:a16="http://schemas.microsoft.com/office/drawing/2014/main" id="{6D805C85-7F81-49AE-9D8E-D5F4E4974AC9}"/>
                </a:ext>
              </a:extLst>
            </p:cNvPr>
            <p:cNvSpPr/>
            <p:nvPr/>
          </p:nvSpPr>
          <p:spPr>
            <a:xfrm>
              <a:off x="10231121" y="95222"/>
              <a:ext cx="1875671" cy="192331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err="1">
                <a:solidFill>
                  <a:schemeClr val="tx1"/>
                </a:solidFill>
              </a:endParaRPr>
            </a:p>
          </p:txBody>
        </p:sp>
        <p:sp>
          <p:nvSpPr>
            <p:cNvPr id="35" name="TextBox 34">
              <a:extLst>
                <a:ext uri="{FF2B5EF4-FFF2-40B4-BE49-F238E27FC236}">
                  <a16:creationId xmlns:a16="http://schemas.microsoft.com/office/drawing/2014/main" id="{5BF2A561-22E4-49A3-8EF8-B6C933F955E9}"/>
                </a:ext>
              </a:extLst>
            </p:cNvPr>
            <p:cNvSpPr txBox="1"/>
            <p:nvPr/>
          </p:nvSpPr>
          <p:spPr>
            <a:xfrm>
              <a:off x="10735625" y="116488"/>
              <a:ext cx="407774" cy="187424"/>
            </a:xfrm>
            <a:prstGeom prst="rect">
              <a:avLst/>
            </a:prstGeom>
            <a:noFill/>
          </p:spPr>
          <p:txBody>
            <a:bodyPr wrap="square" lIns="0" tIns="0" rIns="0" bIns="0" rtlCol="0">
              <a:spAutoFit/>
            </a:bodyPr>
            <a:lstStyle/>
            <a:p>
              <a:pPr algn="l">
                <a:lnSpc>
                  <a:spcPct val="110000"/>
                </a:lnSpc>
                <a:spcBef>
                  <a:spcPts val="400"/>
                </a:spcBef>
                <a:spcAft>
                  <a:spcPts val="400"/>
                </a:spcAft>
              </a:pPr>
              <a:r>
                <a:rPr lang="en-GB" sz="1200" b="1" dirty="0"/>
                <a:t>KEY</a:t>
              </a:r>
            </a:p>
          </p:txBody>
        </p:sp>
        <p:sp>
          <p:nvSpPr>
            <p:cNvPr id="36" name="Oval 35" descr="Solid red circle to indicate that figure for Armagh (29%) is significantly lower than average (29%).">
              <a:extLst>
                <a:ext uri="{FF2B5EF4-FFF2-40B4-BE49-F238E27FC236}">
                  <a16:creationId xmlns:a16="http://schemas.microsoft.com/office/drawing/2014/main" id="{31C1DEEA-8C9D-48FB-82C5-DE219FA4A16B}"/>
                </a:ext>
              </a:extLst>
            </p:cNvPr>
            <p:cNvSpPr/>
            <p:nvPr/>
          </p:nvSpPr>
          <p:spPr bwMode="gray">
            <a:xfrm>
              <a:off x="10364452" y="748362"/>
              <a:ext cx="274005" cy="27400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Oval 36" descr="Dashed red circle to indicate that figure for Armagh (29%) is significantly lower than Belfast and Greater Belfast (53% respectively) and Tyrone/Fermanagh (65%).">
              <a:extLst>
                <a:ext uri="{FF2B5EF4-FFF2-40B4-BE49-F238E27FC236}">
                  <a16:creationId xmlns:a16="http://schemas.microsoft.com/office/drawing/2014/main" id="{C6B0AE26-BAA5-45D1-B76C-E55C28CDF6CE}"/>
                </a:ext>
              </a:extLst>
            </p:cNvPr>
            <p:cNvSpPr/>
            <p:nvPr/>
          </p:nvSpPr>
          <p:spPr bwMode="gray">
            <a:xfrm>
              <a:off x="10364452" y="1587511"/>
              <a:ext cx="274005" cy="274005"/>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8" name="Oval 37" descr="Solid green circle to indicate that figure for Greater Belfast (53%) is significantly higher than the average (45%).">
              <a:extLst>
                <a:ext uri="{FF2B5EF4-FFF2-40B4-BE49-F238E27FC236}">
                  <a16:creationId xmlns:a16="http://schemas.microsoft.com/office/drawing/2014/main" id="{13B36420-7F47-4BFA-8252-E18CA1F19CAE}"/>
                </a:ext>
              </a:extLst>
            </p:cNvPr>
            <p:cNvSpPr/>
            <p:nvPr/>
          </p:nvSpPr>
          <p:spPr bwMode="gray">
            <a:xfrm>
              <a:off x="10358883" y="317651"/>
              <a:ext cx="285142" cy="285142"/>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9" name="Oval 38" descr="Dashed green circle to indicate that figure for Greater Belfast (53%) is significantly higher than Armagh (29%).">
              <a:extLst>
                <a:ext uri="{FF2B5EF4-FFF2-40B4-BE49-F238E27FC236}">
                  <a16:creationId xmlns:a16="http://schemas.microsoft.com/office/drawing/2014/main" id="{B0319CFD-F4C4-4242-91BB-C48B214A387D}"/>
                </a:ext>
              </a:extLst>
            </p:cNvPr>
            <p:cNvSpPr/>
            <p:nvPr/>
          </p:nvSpPr>
          <p:spPr bwMode="gray">
            <a:xfrm>
              <a:off x="10364452" y="1167936"/>
              <a:ext cx="274005" cy="274005"/>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Text Placeholder 2">
              <a:extLst>
                <a:ext uri="{FF2B5EF4-FFF2-40B4-BE49-F238E27FC236}">
                  <a16:creationId xmlns:a16="http://schemas.microsoft.com/office/drawing/2014/main" id="{BDE38600-6DEC-4110-A572-6781988019CA}"/>
                </a:ext>
              </a:extLst>
            </p:cNvPr>
            <p:cNvSpPr txBox="1">
              <a:spLocks/>
            </p:cNvSpPr>
            <p:nvPr/>
          </p:nvSpPr>
          <p:spPr>
            <a:xfrm>
              <a:off x="10735625" y="326905"/>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average</a:t>
              </a:r>
            </a:p>
          </p:txBody>
        </p:sp>
        <p:sp>
          <p:nvSpPr>
            <p:cNvPr id="41" name="Text Placeholder 2">
              <a:extLst>
                <a:ext uri="{FF2B5EF4-FFF2-40B4-BE49-F238E27FC236}">
                  <a16:creationId xmlns:a16="http://schemas.microsoft.com/office/drawing/2014/main" id="{995ABC5C-335B-498B-8EB0-BA48B56ED7B9}"/>
                </a:ext>
              </a:extLst>
            </p:cNvPr>
            <p:cNvSpPr txBox="1">
              <a:spLocks/>
            </p:cNvSpPr>
            <p:nvPr/>
          </p:nvSpPr>
          <p:spPr>
            <a:xfrm>
              <a:off x="10735625" y="74049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average</a:t>
              </a:r>
            </a:p>
          </p:txBody>
        </p:sp>
        <p:sp>
          <p:nvSpPr>
            <p:cNvPr id="42" name="Text Placeholder 2">
              <a:extLst>
                <a:ext uri="{FF2B5EF4-FFF2-40B4-BE49-F238E27FC236}">
                  <a16:creationId xmlns:a16="http://schemas.microsoft.com/office/drawing/2014/main" id="{310370D6-CE3F-405F-AB6F-4EE7F499AB93}"/>
                </a:ext>
              </a:extLst>
            </p:cNvPr>
            <p:cNvSpPr txBox="1">
              <a:spLocks/>
            </p:cNvSpPr>
            <p:nvPr/>
          </p:nvSpPr>
          <p:spPr>
            <a:xfrm>
              <a:off x="10735625" y="115408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higher than subgroup</a:t>
              </a:r>
            </a:p>
          </p:txBody>
        </p:sp>
        <p:sp>
          <p:nvSpPr>
            <p:cNvPr id="43" name="Text Placeholder 2">
              <a:extLst>
                <a:ext uri="{FF2B5EF4-FFF2-40B4-BE49-F238E27FC236}">
                  <a16:creationId xmlns:a16="http://schemas.microsoft.com/office/drawing/2014/main" id="{9A989A05-3AE7-4A51-8A65-85BD3AF0A560}"/>
                </a:ext>
              </a:extLst>
            </p:cNvPr>
            <p:cNvSpPr txBox="1">
              <a:spLocks/>
            </p:cNvSpPr>
            <p:nvPr/>
          </p:nvSpPr>
          <p:spPr>
            <a:xfrm>
              <a:off x="10735625" y="1567676"/>
              <a:ext cx="1285437" cy="369332"/>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400"/>
                </a:spcBef>
                <a:spcAft>
                  <a:spcPts val="400"/>
                </a:spcAft>
                <a:buSzPct val="50000"/>
                <a:buFont typeface="HelveticaNeueLT Std Lt Cn" panose="020B0406020202030204" pitchFamily="34" charset="0"/>
                <a:buNone/>
                <a:defRPr lang="en-GB" sz="2000" b="1" kern="1200" dirty="0">
                  <a:solidFill>
                    <a:schemeClr val="tx2"/>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b="0" dirty="0">
                  <a:solidFill>
                    <a:schemeClr val="tx1"/>
                  </a:solidFill>
                </a:rPr>
                <a:t>Significantly lower than subgroup</a:t>
              </a:r>
            </a:p>
          </p:txBody>
        </p:sp>
      </p:grpSp>
      <p:sp>
        <p:nvSpPr>
          <p:cNvPr id="30" name="Rectangle 29">
            <a:extLst>
              <a:ext uri="{FF2B5EF4-FFF2-40B4-BE49-F238E27FC236}">
                <a16:creationId xmlns:a16="http://schemas.microsoft.com/office/drawing/2014/main" id="{6EB9F993-0F91-4226-B550-234063F1CF40}"/>
              </a:ext>
            </a:extLst>
          </p:cNvPr>
          <p:cNvSpPr/>
          <p:nvPr/>
        </p:nvSpPr>
        <p:spPr>
          <a:xfrm>
            <a:off x="449999" y="2470989"/>
            <a:ext cx="10616252" cy="289799"/>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OVERALL</a:t>
            </a:r>
          </a:p>
        </p:txBody>
      </p:sp>
      <p:sp>
        <p:nvSpPr>
          <p:cNvPr id="8" name="Rectangle 7">
            <a:extLst>
              <a:ext uri="{FF2B5EF4-FFF2-40B4-BE49-F238E27FC236}">
                <a16:creationId xmlns:a16="http://schemas.microsoft.com/office/drawing/2014/main" id="{11454032-BE6A-4BB1-A977-8F8C2F294E31}"/>
              </a:ext>
            </a:extLst>
          </p:cNvPr>
          <p:cNvSpPr/>
          <p:nvPr/>
        </p:nvSpPr>
        <p:spPr>
          <a:xfrm>
            <a:off x="449999" y="2833803"/>
            <a:ext cx="1053681" cy="1047907"/>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Age</a:t>
            </a:r>
          </a:p>
        </p:txBody>
      </p:sp>
      <p:sp>
        <p:nvSpPr>
          <p:cNvPr id="10" name="Rectangle 9">
            <a:extLst>
              <a:ext uri="{FF2B5EF4-FFF2-40B4-BE49-F238E27FC236}">
                <a16:creationId xmlns:a16="http://schemas.microsoft.com/office/drawing/2014/main" id="{80C74787-8B42-4BF3-9176-3C4694511DBF}"/>
              </a:ext>
            </a:extLst>
          </p:cNvPr>
          <p:cNvSpPr/>
          <p:nvPr/>
        </p:nvSpPr>
        <p:spPr>
          <a:xfrm>
            <a:off x="449999" y="3949257"/>
            <a:ext cx="1053681" cy="884282"/>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Sexual orientation</a:t>
            </a:r>
          </a:p>
        </p:txBody>
      </p:sp>
      <p:sp>
        <p:nvSpPr>
          <p:cNvPr id="11" name="Rectangle 10">
            <a:extLst>
              <a:ext uri="{FF2B5EF4-FFF2-40B4-BE49-F238E27FC236}">
                <a16:creationId xmlns:a16="http://schemas.microsoft.com/office/drawing/2014/main" id="{B56D38AD-2A76-4FEA-B74F-ED34C4714532}"/>
              </a:ext>
            </a:extLst>
          </p:cNvPr>
          <p:cNvSpPr/>
          <p:nvPr/>
        </p:nvSpPr>
        <p:spPr>
          <a:xfrm>
            <a:off x="449999" y="4885059"/>
            <a:ext cx="1053681" cy="8842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dirty="0">
                <a:solidFill>
                  <a:schemeClr val="tx1"/>
                </a:solidFill>
              </a:rPr>
              <a:t>Political position</a:t>
            </a:r>
          </a:p>
        </p:txBody>
      </p:sp>
      <p:graphicFrame>
        <p:nvGraphicFramePr>
          <p:cNvPr id="13" name="Chart 12" descr="Stacked bar chart showing percentage response to statement about the local area, 'public figures show leadership on equality matters'. Significant differences are highlighted on the basis of age, sexual orientation and political position.&#10;&#10;Link to view data source:&#10;&#10;Overall (base 500), 24% net agree, 21% neither agree nor disagree, 4% don't know, 51% net disagree.&#10;Age, 16-29 (base 125), 25% net agree, 17% neither agree nor disagree, 6% don't know, 53% net disagree.&#10;Age, 30-44 (base 130), 23% net agree, 19% neither agree nor disagree, 5% don't know, 52% net disagree.&#10;Age, 45-59 (base 119), 20% net agree, 21% neither agree nor disagree, 3% don't know, 56% net disagree.&#10;Age, 60+ (base 125), 27% net agree, 28% neither agree nor disagree, 2% don't know, 43% net disagree.&#10;Sexual orientation, heterosexual (base 458), 25% net agree, 22% neither agree nor disagree, 3% don't know, 50% net disagree.&#10;Sexual orientation, LGB or other (base 31), 3% net agree, 16% neither agree nor disagree, 7% don't know, 74% net disagree.&#10;Political position, unionist (base 117), 27% net agree, 22% neither agree nor disagree, 1% don't know, 50% net disagree.&#10;Political position, nationalist (base 97), 17% net agree, 21% neither agree nor disagree, 4% don't know, 59% net disagree.&#10;Political position, neither (base 250), 26% net agree, 19% neither agree nor disagree, 5% don't know, 50% net disagree.&#10;&#10;&#10;&#10;&#10;">
            <a:extLst>
              <a:ext uri="{FF2B5EF4-FFF2-40B4-BE49-F238E27FC236}">
                <a16:creationId xmlns:a16="http://schemas.microsoft.com/office/drawing/2014/main" id="{FA2D5BFB-0281-4E72-8767-37554FA70BF9}"/>
              </a:ext>
            </a:extLst>
          </p:cNvPr>
          <p:cNvGraphicFramePr/>
          <p:nvPr>
            <p:extLst>
              <p:ext uri="{D42A27DB-BD31-4B8C-83A1-F6EECF244321}">
                <p14:modId xmlns:p14="http://schemas.microsoft.com/office/powerpoint/2010/main" val="3073750021"/>
              </p:ext>
            </p:extLst>
          </p:nvPr>
        </p:nvGraphicFramePr>
        <p:xfrm>
          <a:off x="1503680" y="2300053"/>
          <a:ext cx="9448800" cy="3978975"/>
        </p:xfrm>
        <a:graphic>
          <a:graphicData uri="http://schemas.openxmlformats.org/drawingml/2006/chart">
            <c:chart xmlns:c="http://schemas.openxmlformats.org/drawingml/2006/chart" xmlns:r="http://schemas.openxmlformats.org/officeDocument/2006/relationships" r:id="rId2"/>
          </a:graphicData>
        </a:graphic>
      </p:graphicFrame>
      <p:sp>
        <p:nvSpPr>
          <p:cNvPr id="27" name="Oval 26" descr="Dashed red circle to indicate that figure for 16-29 (17%) is significantly lower than 60+ (28%).">
            <a:extLst>
              <a:ext uri="{FF2B5EF4-FFF2-40B4-BE49-F238E27FC236}">
                <a16:creationId xmlns:a16="http://schemas.microsoft.com/office/drawing/2014/main" id="{E73C8729-62A4-4F29-943A-AD91039E30CC}"/>
              </a:ext>
            </a:extLst>
          </p:cNvPr>
          <p:cNvSpPr/>
          <p:nvPr/>
        </p:nvSpPr>
        <p:spPr bwMode="gray">
          <a:xfrm>
            <a:off x="5933876" y="2790850"/>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6" name="Oval 25" descr="Dashed green circle to indicate that figure for 45-59 (56%) is significantly higher than 60+ (43%).">
            <a:extLst>
              <a:ext uri="{FF2B5EF4-FFF2-40B4-BE49-F238E27FC236}">
                <a16:creationId xmlns:a16="http://schemas.microsoft.com/office/drawing/2014/main" id="{61B58C02-C2DE-456C-B898-4F0EA85B4A17}"/>
              </a:ext>
            </a:extLst>
          </p:cNvPr>
          <p:cNvSpPr/>
          <p:nvPr/>
        </p:nvSpPr>
        <p:spPr bwMode="gray">
          <a:xfrm>
            <a:off x="10616373" y="3421653"/>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3" name="Oval 22" descr="Dashed green circle to indicate that figure for 60+ (28%) is significantly higher than 16-29 (17%).">
            <a:extLst>
              <a:ext uri="{FF2B5EF4-FFF2-40B4-BE49-F238E27FC236}">
                <a16:creationId xmlns:a16="http://schemas.microsoft.com/office/drawing/2014/main" id="{750CC859-03D3-41CD-9A2F-21860BBE1175}"/>
              </a:ext>
            </a:extLst>
          </p:cNvPr>
          <p:cNvSpPr/>
          <p:nvPr/>
        </p:nvSpPr>
        <p:spPr bwMode="gray">
          <a:xfrm>
            <a:off x="6500729" y="3792857"/>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2" name="Oval 21" descr="Solid green circle to indicate that figure for 60+ (28%) is significantly higher than average (21%).">
            <a:extLst>
              <a:ext uri="{FF2B5EF4-FFF2-40B4-BE49-F238E27FC236}">
                <a16:creationId xmlns:a16="http://schemas.microsoft.com/office/drawing/2014/main" id="{904D1C44-ADC8-4C00-93DF-29E04AD51B73}"/>
              </a:ext>
            </a:extLst>
          </p:cNvPr>
          <p:cNvSpPr/>
          <p:nvPr/>
        </p:nvSpPr>
        <p:spPr bwMode="gray">
          <a:xfrm>
            <a:off x="6456988" y="3736935"/>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4" name="Oval 23" descr="Solid red circle to indicate that figure for 60+ (43%) is significantly lower than average (51%).">
            <a:extLst>
              <a:ext uri="{FF2B5EF4-FFF2-40B4-BE49-F238E27FC236}">
                <a16:creationId xmlns:a16="http://schemas.microsoft.com/office/drawing/2014/main" id="{4F13311D-9C72-495A-846B-6FD10EC23809}"/>
              </a:ext>
            </a:extLst>
          </p:cNvPr>
          <p:cNvSpPr/>
          <p:nvPr/>
        </p:nvSpPr>
        <p:spPr bwMode="gray">
          <a:xfrm>
            <a:off x="10564172" y="3750367"/>
            <a:ext cx="432048" cy="43204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5" name="Oval 24" descr="Dashed red circle to indicate that figure for 60+ (43%) is significantly lower than 45-59 (56%).">
            <a:extLst>
              <a:ext uri="{FF2B5EF4-FFF2-40B4-BE49-F238E27FC236}">
                <a16:creationId xmlns:a16="http://schemas.microsoft.com/office/drawing/2014/main" id="{4C2D5125-28AC-4630-83A1-6D9E67DF3BC6}"/>
              </a:ext>
            </a:extLst>
          </p:cNvPr>
          <p:cNvSpPr/>
          <p:nvPr/>
        </p:nvSpPr>
        <p:spPr bwMode="gray">
          <a:xfrm>
            <a:off x="10618073" y="3809914"/>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8" name="Oval 27" descr="Dashed green circle to indicate that figure for heterosexual (25%) is significantly higher than LGB or other (3%).">
            <a:extLst>
              <a:ext uri="{FF2B5EF4-FFF2-40B4-BE49-F238E27FC236}">
                <a16:creationId xmlns:a16="http://schemas.microsoft.com/office/drawing/2014/main" id="{2F47B2E4-5CDE-4453-89A9-696BF7D1498C}"/>
              </a:ext>
            </a:extLst>
          </p:cNvPr>
          <p:cNvSpPr/>
          <p:nvPr/>
        </p:nvSpPr>
        <p:spPr bwMode="gray">
          <a:xfrm>
            <a:off x="3696726" y="408276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9" name="Oval 28" descr="Dashed red circle to indicate that figure for heterosexual (50%) is significantly lower than LGB or other (74%).">
            <a:extLst>
              <a:ext uri="{FF2B5EF4-FFF2-40B4-BE49-F238E27FC236}">
                <a16:creationId xmlns:a16="http://schemas.microsoft.com/office/drawing/2014/main" id="{5F4C188F-02E5-4FEE-B86A-25136FEAB563}"/>
              </a:ext>
            </a:extLst>
          </p:cNvPr>
          <p:cNvSpPr/>
          <p:nvPr/>
        </p:nvSpPr>
        <p:spPr bwMode="gray">
          <a:xfrm>
            <a:off x="10611572" y="4127586"/>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2" name="Oval 31" descr="Dashed red circle to indicate that figure for LGB or other (3%) is significantly lower than heterosexual (25%).">
            <a:extLst>
              <a:ext uri="{FF2B5EF4-FFF2-40B4-BE49-F238E27FC236}">
                <a16:creationId xmlns:a16="http://schemas.microsoft.com/office/drawing/2014/main" id="{1519439B-B9B6-41BF-9289-07F6C2C52BCC}"/>
              </a:ext>
            </a:extLst>
          </p:cNvPr>
          <p:cNvSpPr/>
          <p:nvPr/>
        </p:nvSpPr>
        <p:spPr bwMode="gray">
          <a:xfrm>
            <a:off x="3696725" y="4446767"/>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Oval 17" descr="Solid green circle to indicate that figure for LGB or other (74%) is significantly higher than average (51%).">
            <a:extLst>
              <a:ext uri="{FF2B5EF4-FFF2-40B4-BE49-F238E27FC236}">
                <a16:creationId xmlns:a16="http://schemas.microsoft.com/office/drawing/2014/main" id="{C0092F75-B184-4790-9C32-D178695AD31F}"/>
              </a:ext>
            </a:extLst>
          </p:cNvPr>
          <p:cNvSpPr/>
          <p:nvPr/>
        </p:nvSpPr>
        <p:spPr bwMode="gray">
          <a:xfrm>
            <a:off x="10572632" y="4422887"/>
            <a:ext cx="432048" cy="43204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9" name="Oval 18" descr="Dashed green circle to indicate that figure for LGB or other (74%) is significantly higher than heterosexual (50%).">
            <a:extLst>
              <a:ext uri="{FF2B5EF4-FFF2-40B4-BE49-F238E27FC236}">
                <a16:creationId xmlns:a16="http://schemas.microsoft.com/office/drawing/2014/main" id="{C6F6B7DF-16D7-4FE1-AAF2-A118C5E63D23}"/>
              </a:ext>
            </a:extLst>
          </p:cNvPr>
          <p:cNvSpPr/>
          <p:nvPr/>
        </p:nvSpPr>
        <p:spPr bwMode="gray">
          <a:xfrm>
            <a:off x="10616373" y="4478809"/>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1" name="Oval 20" descr="Dashed red circle to indicate that figure for Nationalist (17%) is significantly lower than neither (26%).">
            <a:extLst>
              <a:ext uri="{FF2B5EF4-FFF2-40B4-BE49-F238E27FC236}">
                <a16:creationId xmlns:a16="http://schemas.microsoft.com/office/drawing/2014/main" id="{C20A80A9-8879-48EB-9F83-EA26D72E4B46}"/>
              </a:ext>
            </a:extLst>
          </p:cNvPr>
          <p:cNvSpPr/>
          <p:nvPr/>
        </p:nvSpPr>
        <p:spPr bwMode="gray">
          <a:xfrm>
            <a:off x="3696724" y="5063752"/>
            <a:ext cx="324247" cy="324247"/>
          </a:xfrm>
          <a:prstGeom prst="ellipse">
            <a:avLst/>
          </a:prstGeom>
          <a:no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1" name="Oval 30" descr="Dashed green circle to indicate that figure for neither (26%) is significantly higher than Nationalist (17%).">
            <a:extLst>
              <a:ext uri="{FF2B5EF4-FFF2-40B4-BE49-F238E27FC236}">
                <a16:creationId xmlns:a16="http://schemas.microsoft.com/office/drawing/2014/main" id="{6F7D3E1B-A01A-4ADE-8719-22DAA1557F03}"/>
              </a:ext>
            </a:extLst>
          </p:cNvPr>
          <p:cNvSpPr/>
          <p:nvPr/>
        </p:nvSpPr>
        <p:spPr bwMode="gray">
          <a:xfrm>
            <a:off x="3696725" y="5437124"/>
            <a:ext cx="324247" cy="324247"/>
          </a:xfrm>
          <a:prstGeom prst="ellipse">
            <a:avLst/>
          </a:prstGeom>
          <a:noFill/>
          <a:ln w="28575">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Text Placeholder 3">
            <a:extLst>
              <a:ext uri="{FF2B5EF4-FFF2-40B4-BE49-F238E27FC236}">
                <a16:creationId xmlns:a16="http://schemas.microsoft.com/office/drawing/2014/main" id="{DA1D9608-A850-41CF-B7C7-088821B161D5}"/>
              </a:ext>
            </a:extLst>
          </p:cNvPr>
          <p:cNvSpPr>
            <a:spLocks noGrp="1"/>
          </p:cNvSpPr>
          <p:nvPr>
            <p:ph type="body" sz="quarter" idx="18"/>
          </p:nvPr>
        </p:nvSpPr>
        <p:spPr>
          <a:xfrm>
            <a:off x="828817" y="6279028"/>
            <a:ext cx="11277975" cy="124906"/>
          </a:xfrm>
        </p:spPr>
        <p:txBody>
          <a:bodyPr/>
          <a:lstStyle/>
          <a:p>
            <a:pPr algn="l"/>
            <a:r>
              <a:rPr lang="en-GB" dirty="0"/>
              <a:t>Base (in chart) | *Low base, read with caution</a:t>
            </a:r>
          </a:p>
        </p:txBody>
      </p:sp>
      <p:sp>
        <p:nvSpPr>
          <p:cNvPr id="5" name="Slide Number Placeholder 4">
            <a:extLst>
              <a:ext uri="{FF2B5EF4-FFF2-40B4-BE49-F238E27FC236}">
                <a16:creationId xmlns:a16="http://schemas.microsoft.com/office/drawing/2014/main" id="{2E97FA87-0832-4A61-B08A-AA339CB434EC}"/>
              </a:ext>
            </a:extLst>
          </p:cNvPr>
          <p:cNvSpPr>
            <a:spLocks noGrp="1"/>
          </p:cNvSpPr>
          <p:nvPr>
            <p:ph type="sldNum" sz="quarter" idx="19"/>
          </p:nvPr>
        </p:nvSpPr>
        <p:spPr/>
        <p:txBody>
          <a:bodyPr/>
          <a:lstStyle/>
          <a:p>
            <a:fld id="{D61AABEC-672F-4B68-B914-690DA978312C}" type="slidenum">
              <a:rPr lang="en-GB" smtClean="0"/>
              <a:pPr/>
              <a:t>84</a:t>
            </a:fld>
            <a:r>
              <a:rPr lang="en-GB" dirty="0"/>
              <a:t>  </a:t>
            </a:r>
          </a:p>
        </p:txBody>
      </p:sp>
    </p:spTree>
    <p:extLst>
      <p:ext uri="{BB962C8B-B14F-4D97-AF65-F5344CB8AC3E}">
        <p14:creationId xmlns:p14="http://schemas.microsoft.com/office/powerpoint/2010/main" val="42171699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6.</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830997"/>
          </a:xfrm>
        </p:spPr>
        <p:txBody>
          <a:bodyPr/>
          <a:lstStyle/>
          <a:p>
            <a:r>
              <a:rPr lang="en-GB" dirty="0"/>
              <a:t>Methodology</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85</a:t>
            </a:fld>
            <a:r>
              <a:rPr lang="en-GB" dirty="0"/>
              <a:t> </a:t>
            </a:r>
          </a:p>
        </p:txBody>
      </p:sp>
    </p:spTree>
    <p:extLst>
      <p:ext uri="{BB962C8B-B14F-4D97-AF65-F5344CB8AC3E}">
        <p14:creationId xmlns:p14="http://schemas.microsoft.com/office/powerpoint/2010/main" val="28408622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53CF8C-7BE7-4B9E-9171-CC34D5F74581}"/>
              </a:ext>
            </a:extLst>
          </p:cNvPr>
          <p:cNvSpPr>
            <a:spLocks noGrp="1"/>
          </p:cNvSpPr>
          <p:nvPr>
            <p:ph type="title"/>
          </p:nvPr>
        </p:nvSpPr>
        <p:spPr>
          <a:xfrm>
            <a:off x="450000" y="397170"/>
            <a:ext cx="9341700" cy="775597"/>
          </a:xfrm>
        </p:spPr>
        <p:txBody>
          <a:bodyPr/>
          <a:lstStyle/>
          <a:p>
            <a:r>
              <a:rPr lang="en-GB" dirty="0"/>
              <a:t>Methodology (1)</a:t>
            </a:r>
          </a:p>
        </p:txBody>
      </p:sp>
      <p:sp>
        <p:nvSpPr>
          <p:cNvPr id="2" name="Content Placeholder 1">
            <a:extLst>
              <a:ext uri="{FF2B5EF4-FFF2-40B4-BE49-F238E27FC236}">
                <a16:creationId xmlns:a16="http://schemas.microsoft.com/office/drawing/2014/main" id="{EFFE13B5-96DE-47E3-8565-3A62BF090902}"/>
              </a:ext>
            </a:extLst>
          </p:cNvPr>
          <p:cNvSpPr>
            <a:spLocks noGrp="1"/>
          </p:cNvSpPr>
          <p:nvPr>
            <p:ph idx="1"/>
          </p:nvPr>
        </p:nvSpPr>
        <p:spPr/>
        <p:txBody>
          <a:bodyPr/>
          <a:lstStyle/>
          <a:p>
            <a:r>
              <a:rPr lang="en-GB" dirty="0"/>
              <a:t>In order to meet the objectives of the research, Ipsos MORI conducted a telephone survey among a representative sample of people living in Northern Ireland. All interviews were conducted using Computer Assisted Telephone Interviewing (CATI) from our Belfast-based telephone centre. In total, 500 interviews were conducted with people from across Northern Ireland. The telephone survey lasted 14 minutes on average.</a:t>
            </a:r>
          </a:p>
          <a:p>
            <a:r>
              <a:rPr lang="en-GB" dirty="0"/>
              <a:t>A quota-based sampling approach was applied to the telephone survey to ensure the results are representative of the Northern Ireland population. The demographic breakdown of participants is provided on pages 13-15.</a:t>
            </a:r>
          </a:p>
          <a:p>
            <a:r>
              <a:rPr lang="en-GB" dirty="0"/>
              <a:t>Ipsos MORI purchased a contact database containing 16,207 records for  Northern Ireland. Therefore, a response rate of 3% was achieved from this sample. A summary of sample outcomes is provided in the table below:</a:t>
            </a:r>
          </a:p>
          <a:p>
            <a:endParaRPr lang="en-GB" dirty="0"/>
          </a:p>
          <a:p>
            <a:endParaRPr lang="en-GB" dirty="0"/>
          </a:p>
          <a:p>
            <a:endParaRPr lang="en-GB" dirty="0"/>
          </a:p>
        </p:txBody>
      </p:sp>
      <p:graphicFrame>
        <p:nvGraphicFramePr>
          <p:cNvPr id="4" name="Table 6" descr="Table showing the total sample was 500 (3%)." title="Sample outcome">
            <a:extLst>
              <a:ext uri="{FF2B5EF4-FFF2-40B4-BE49-F238E27FC236}">
                <a16:creationId xmlns:a16="http://schemas.microsoft.com/office/drawing/2014/main" id="{F3876D56-5070-46CC-B0CC-BD7C839DF66C}"/>
              </a:ext>
            </a:extLst>
          </p:cNvPr>
          <p:cNvGraphicFramePr>
            <a:graphicFrameLocks noGrp="1"/>
          </p:cNvGraphicFramePr>
          <p:nvPr>
            <p:extLst>
              <p:ext uri="{D42A27DB-BD31-4B8C-83A1-F6EECF244321}">
                <p14:modId xmlns:p14="http://schemas.microsoft.com/office/powerpoint/2010/main" val="3988236742"/>
              </p:ext>
            </p:extLst>
          </p:nvPr>
        </p:nvGraphicFramePr>
        <p:xfrm>
          <a:off x="4318000" y="3731137"/>
          <a:ext cx="5561712" cy="2001520"/>
        </p:xfrm>
        <a:graphic>
          <a:graphicData uri="http://schemas.openxmlformats.org/drawingml/2006/table">
            <a:tbl>
              <a:tblPr firstRow="1" bandRow="1">
                <a:tableStyleId>{5C22544A-7EE6-4342-B048-85BDC9FD1C3A}</a:tableStyleId>
              </a:tblPr>
              <a:tblGrid>
                <a:gridCol w="3551301">
                  <a:extLst>
                    <a:ext uri="{9D8B030D-6E8A-4147-A177-3AD203B41FA5}">
                      <a16:colId xmlns:a16="http://schemas.microsoft.com/office/drawing/2014/main" val="116318756"/>
                    </a:ext>
                  </a:extLst>
                </a:gridCol>
                <a:gridCol w="743268">
                  <a:extLst>
                    <a:ext uri="{9D8B030D-6E8A-4147-A177-3AD203B41FA5}">
                      <a16:colId xmlns:a16="http://schemas.microsoft.com/office/drawing/2014/main" val="2324519004"/>
                    </a:ext>
                  </a:extLst>
                </a:gridCol>
                <a:gridCol w="1267143">
                  <a:extLst>
                    <a:ext uri="{9D8B030D-6E8A-4147-A177-3AD203B41FA5}">
                      <a16:colId xmlns:a16="http://schemas.microsoft.com/office/drawing/2014/main" val="390366130"/>
                    </a:ext>
                  </a:extLst>
                </a:gridCol>
              </a:tblGrid>
              <a:tr h="370840">
                <a:tc>
                  <a:txBody>
                    <a:bodyPr/>
                    <a:lstStyle/>
                    <a:p>
                      <a:r>
                        <a:rPr lang="en-GB" sz="1400" dirty="0"/>
                        <a:t>Sample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 of sample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482042"/>
                  </a:ext>
                </a:extLst>
              </a:tr>
              <a:tr h="370840">
                <a:tc>
                  <a:txBody>
                    <a:bodyPr/>
                    <a:lstStyle/>
                    <a:p>
                      <a:r>
                        <a:rPr lang="en-GB" sz="1400" dirty="0"/>
                        <a:t>Completed interview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338177"/>
                  </a:ext>
                </a:extLst>
              </a:tr>
              <a:tr h="370840">
                <a:tc>
                  <a:txBody>
                    <a:bodyPr/>
                    <a:lstStyle/>
                    <a:p>
                      <a:r>
                        <a:rPr lang="en-GB" sz="1400" dirty="0"/>
                        <a:t>Refused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3,283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6263119"/>
                  </a:ext>
                </a:extLst>
              </a:tr>
              <a:tr h="370840">
                <a:tc>
                  <a:txBody>
                    <a:bodyPr/>
                    <a:lstStyle/>
                    <a:p>
                      <a:r>
                        <a:rPr lang="en-GB" sz="1400" dirty="0"/>
                        <a:t>Unusable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i="0" dirty="0"/>
                        <a:t>5,813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236777"/>
                  </a:ext>
                </a:extLst>
              </a:tr>
              <a:tr h="370840">
                <a:tc>
                  <a:txBody>
                    <a:bodyPr/>
                    <a:lstStyle/>
                    <a:p>
                      <a:r>
                        <a:rPr lang="en-GB" sz="1400" dirty="0"/>
                        <a:t>Other (i.e. no answer, maximum tries, quota reached)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6,611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198214"/>
                  </a:ext>
                </a:extLst>
              </a:tr>
            </a:tbl>
          </a:graphicData>
        </a:graphic>
      </p:graphicFrame>
      <p:sp>
        <p:nvSpPr>
          <p:cNvPr id="5" name="Slide Number Placeholder 4">
            <a:extLst>
              <a:ext uri="{FF2B5EF4-FFF2-40B4-BE49-F238E27FC236}">
                <a16:creationId xmlns:a16="http://schemas.microsoft.com/office/drawing/2014/main" id="{7991E8DB-D0C1-4A8C-9D2D-08E19CBB5408}"/>
              </a:ext>
            </a:extLst>
          </p:cNvPr>
          <p:cNvSpPr>
            <a:spLocks noGrp="1"/>
          </p:cNvSpPr>
          <p:nvPr>
            <p:ph type="sldNum" sz="quarter" idx="19"/>
          </p:nvPr>
        </p:nvSpPr>
        <p:spPr/>
        <p:txBody>
          <a:bodyPr/>
          <a:lstStyle/>
          <a:p>
            <a:fld id="{D61AABEC-672F-4B68-B914-690DA978312C}" type="slidenum">
              <a:rPr lang="en-GB" smtClean="0"/>
              <a:pPr/>
              <a:t>86</a:t>
            </a:fld>
            <a:r>
              <a:rPr lang="en-GB" dirty="0"/>
              <a:t>  </a:t>
            </a:r>
          </a:p>
        </p:txBody>
      </p:sp>
    </p:spTree>
    <p:extLst>
      <p:ext uri="{BB962C8B-B14F-4D97-AF65-F5344CB8AC3E}">
        <p14:creationId xmlns:p14="http://schemas.microsoft.com/office/powerpoint/2010/main" val="8720505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1893"/>
            <a:ext cx="9359900" cy="775597"/>
          </a:xfrm>
        </p:spPr>
        <p:txBody>
          <a:bodyPr/>
          <a:lstStyle/>
          <a:p>
            <a:r>
              <a:rPr lang="en-GB" altLang="en-US" dirty="0"/>
              <a:t>Ipsos MORI’s Standards &amp; Accreditations</a:t>
            </a:r>
            <a:endParaRPr lang="en-GB" b="0" dirty="0"/>
          </a:p>
        </p:txBody>
      </p:sp>
      <p:sp>
        <p:nvSpPr>
          <p:cNvPr id="22" name="Rectangle 21"/>
          <p:cNvSpPr/>
          <p:nvPr/>
        </p:nvSpPr>
        <p:spPr>
          <a:xfrm>
            <a:off x="372601" y="1412776"/>
            <a:ext cx="11405424" cy="446341"/>
          </a:xfrm>
          <a:prstGeom prst="rect">
            <a:avLst/>
          </a:prstGeom>
        </p:spPr>
        <p:txBody>
          <a:bodyPr wrap="square">
            <a:spAutoFit/>
          </a:bodyPr>
          <a:lstStyle/>
          <a:p>
            <a:pPr defTabSz="829361" eaLnBrk="0" fontAlgn="base" hangingPunct="0">
              <a:lnSpc>
                <a:spcPct val="110000"/>
              </a:lnSpc>
              <a:spcBef>
                <a:spcPct val="0"/>
              </a:spcBef>
              <a:spcAft>
                <a:spcPct val="0"/>
              </a:spcAft>
            </a:pPr>
            <a:r>
              <a:rPr lang="en-GB" altLang="en-US" sz="1088" b="1" dirty="0">
                <a:ea typeface="Times New Roman" panose="02020603050405020304" pitchFamily="18" charset="0"/>
                <a:cs typeface="Arial" panose="020B0604020202020204" pitchFamily="34" charset="0"/>
              </a:rPr>
              <a:t>Ipsos MORI's standards &amp; accreditations provide our clients with the peace of mind that they can always depend on us to deliver reliable, sustainable findings. Moreover, our focus on quality and continuous improvement means we have embedded a 'right first time' approach throughout our organisation.</a:t>
            </a:r>
            <a:endParaRPr lang="en-GB" altLang="en-US" sz="1088" dirty="0"/>
          </a:p>
        </p:txBody>
      </p:sp>
      <p:pic>
        <p:nvPicPr>
          <p:cNvPr id="43" name="Picture 42" descr="UK's National Accreditation Body logo">
            <a:extLst>
              <a:ext uri="{FF2B5EF4-FFF2-40B4-BE49-F238E27FC236}">
                <a16:creationId xmlns:a16="http://schemas.microsoft.com/office/drawing/2014/main" id="{376B0EDF-1D8C-4D93-A867-390AF4E4BA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44" y="2284076"/>
            <a:ext cx="836877" cy="484612"/>
          </a:xfrm>
          <a:prstGeom prst="rect">
            <a:avLst/>
          </a:prstGeom>
        </p:spPr>
      </p:pic>
      <p:sp>
        <p:nvSpPr>
          <p:cNvPr id="36" name="Rectangle 35">
            <a:extLst>
              <a:ext uri="{FF2B5EF4-FFF2-40B4-BE49-F238E27FC236}">
                <a16:creationId xmlns:a16="http://schemas.microsoft.com/office/drawing/2014/main" id="{94A4CC40-E04C-4D91-B06B-2D225107BC0D}"/>
              </a:ext>
            </a:extLst>
          </p:cNvPr>
          <p:cNvSpPr/>
          <p:nvPr/>
        </p:nvSpPr>
        <p:spPr>
          <a:xfrm>
            <a:off x="1441416" y="2263689"/>
            <a:ext cx="4476043" cy="662746"/>
          </a:xfrm>
          <a:prstGeom prst="rect">
            <a:avLst/>
          </a:prstGeom>
        </p:spPr>
        <p:txBody>
          <a:bodyPr wrap="square" lIns="0" tIns="0" rIns="0" bIns="0">
            <a:spAutoFit/>
          </a:bodyPr>
          <a:lstStyle/>
          <a:p>
            <a:pPr>
              <a:lnSpc>
                <a:spcPct val="110000"/>
              </a:lnSpc>
            </a:pPr>
            <a:r>
              <a:rPr lang="en-GB" altLang="en-US" sz="998" b="1" dirty="0">
                <a:ea typeface="Times New Roman" panose="02020603050405020304" pitchFamily="18" charset="0"/>
                <a:cs typeface="Arial" panose="020B0604020202020204" pitchFamily="34" charset="0"/>
              </a:rPr>
              <a:t>ISO 20252</a:t>
            </a:r>
            <a:r>
              <a:rPr lang="en-GB" altLang="en-US" sz="998" dirty="0">
                <a:ea typeface="Times New Roman" panose="02020603050405020304" pitchFamily="18" charset="0"/>
                <a:cs typeface="Arial" panose="020B0604020202020204" pitchFamily="34" charset="0"/>
              </a:rPr>
              <a:t> – is the international market research specific standard that supersedes BS 7911 / MRQSA &amp; incorporates IQCS (Interviewer Quality Control Scheme); it covers the 5 stages of a Market Research project. Ipsos MORI was the first company in the world to gain this accreditation.</a:t>
            </a:r>
            <a:endParaRPr lang="en-GB" sz="998" dirty="0"/>
          </a:p>
        </p:txBody>
      </p:sp>
      <p:pic>
        <p:nvPicPr>
          <p:cNvPr id="41" name="Picture 2" descr="Quality and Compliance Logos 2012 colour">
            <a:extLst>
              <a:ext uri="{FF2B5EF4-FFF2-40B4-BE49-F238E27FC236}">
                <a16:creationId xmlns:a16="http://schemas.microsoft.com/office/drawing/2014/main" id="{C50D9126-C599-4AAA-9530-566BA893457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0646" y="3148815"/>
            <a:ext cx="898159" cy="51050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C2BEA40B-9DE8-47E3-962A-A272930FAFF2}"/>
              </a:ext>
            </a:extLst>
          </p:cNvPr>
          <p:cNvSpPr/>
          <p:nvPr/>
        </p:nvSpPr>
        <p:spPr>
          <a:xfrm>
            <a:off x="1441416" y="3173523"/>
            <a:ext cx="4476043" cy="1000659"/>
          </a:xfrm>
          <a:prstGeom prst="rect">
            <a:avLst/>
          </a:prstGeom>
        </p:spPr>
        <p:txBody>
          <a:bodyPr wrap="square" lIns="0" tIns="0" rIns="0" bIns="0">
            <a:spAutoFit/>
          </a:bodyPr>
          <a:lstStyle/>
          <a:p>
            <a:pPr defTabSz="829361" eaLnBrk="0" fontAlgn="base" hangingPunct="0">
              <a:lnSpc>
                <a:spcPct val="110000"/>
              </a:lnSpc>
              <a:spcBef>
                <a:spcPct val="0"/>
              </a:spcBef>
              <a:spcAft>
                <a:spcPct val="0"/>
              </a:spcAft>
            </a:pPr>
            <a:r>
              <a:rPr lang="en-GB" altLang="en-US" sz="998" b="1" dirty="0">
                <a:ea typeface="Times New Roman" panose="02020603050405020304" pitchFamily="18" charset="0"/>
                <a:cs typeface="Arial" panose="020B0604020202020204" pitchFamily="34" charset="0"/>
              </a:rPr>
              <a:t>MRS Company Partnership </a:t>
            </a:r>
            <a:r>
              <a:rPr lang="en-GB" altLang="en-US" sz="998" dirty="0">
                <a:ea typeface="Times New Roman" panose="02020603050405020304" pitchFamily="18" charset="0"/>
                <a:cs typeface="Arial" panose="020B0604020202020204" pitchFamily="34" charset="0"/>
              </a:rPr>
              <a:t>– By being an MRS Company Partner, Ipsos MORI endorse and support the core MRS brand values of professionalism, research excellence and business effectiveness, and commit to comply with the MRS Code of Conduct throughout the organisation &amp; we were the first company to sign our organisation up to the requirements &amp; self regulation of the MRS Code; more than 350 companies have followed our lead. </a:t>
            </a:r>
          </a:p>
        </p:txBody>
      </p:sp>
      <p:pic>
        <p:nvPicPr>
          <p:cNvPr id="42" name="Picture 41" descr="UK's National Accreditation Body logo">
            <a:extLst>
              <a:ext uri="{FF2B5EF4-FFF2-40B4-BE49-F238E27FC236}">
                <a16:creationId xmlns:a16="http://schemas.microsoft.com/office/drawing/2014/main" id="{5D23FEE1-EF86-43B4-A753-057CA5F5E2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244" y="4425309"/>
            <a:ext cx="836877" cy="484612"/>
          </a:xfrm>
          <a:prstGeom prst="rect">
            <a:avLst/>
          </a:prstGeom>
        </p:spPr>
      </p:pic>
      <p:sp>
        <p:nvSpPr>
          <p:cNvPr id="38" name="Rectangle 37">
            <a:extLst>
              <a:ext uri="{FF2B5EF4-FFF2-40B4-BE49-F238E27FC236}">
                <a16:creationId xmlns:a16="http://schemas.microsoft.com/office/drawing/2014/main" id="{181305FC-5C67-49DF-A198-ECED560FAAD6}"/>
              </a:ext>
            </a:extLst>
          </p:cNvPr>
          <p:cNvSpPr/>
          <p:nvPr/>
        </p:nvSpPr>
        <p:spPr>
          <a:xfrm>
            <a:off x="1441416" y="4408856"/>
            <a:ext cx="4476043" cy="493790"/>
          </a:xfrm>
          <a:prstGeom prst="rect">
            <a:avLst/>
          </a:prstGeom>
        </p:spPr>
        <p:txBody>
          <a:bodyPr wrap="square" lIns="0" tIns="0" rIns="0" bIns="0">
            <a:spAutoFit/>
          </a:bodyPr>
          <a:lstStyle/>
          <a:p>
            <a:pPr defTabSz="829361" eaLnBrk="0" fontAlgn="base" hangingPunct="0">
              <a:lnSpc>
                <a:spcPct val="110000"/>
              </a:lnSpc>
              <a:spcBef>
                <a:spcPct val="0"/>
              </a:spcBef>
              <a:spcAft>
                <a:spcPct val="0"/>
              </a:spcAft>
            </a:pPr>
            <a:r>
              <a:rPr lang="en-GB" altLang="en-US" sz="998" b="1" dirty="0">
                <a:ea typeface="Times New Roman" panose="02020603050405020304" pitchFamily="18" charset="0"/>
                <a:cs typeface="Arial" panose="020B0604020202020204" pitchFamily="34" charset="0"/>
              </a:rPr>
              <a:t>ISO 9001 </a:t>
            </a:r>
            <a:r>
              <a:rPr lang="en-GB" altLang="en-US" sz="998" dirty="0">
                <a:ea typeface="Times New Roman" panose="02020603050405020304" pitchFamily="18" charset="0"/>
                <a:cs typeface="Arial" panose="020B0604020202020204" pitchFamily="34" charset="0"/>
              </a:rPr>
              <a:t>– International general company standard with a focus on continual improvement through quality management systems. In 1994 we became one of the early adopters of the ISO 9001 business standard.</a:t>
            </a:r>
          </a:p>
        </p:txBody>
      </p:sp>
      <p:pic>
        <p:nvPicPr>
          <p:cNvPr id="40" name="Picture 39" descr="UK's National Accreditation Body's logo">
            <a:extLst>
              <a:ext uri="{FF2B5EF4-FFF2-40B4-BE49-F238E27FC236}">
                <a16:creationId xmlns:a16="http://schemas.microsoft.com/office/drawing/2014/main" id="{0177C319-6D7E-443F-969A-1D068FDC6C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244" y="5190234"/>
            <a:ext cx="836877" cy="484612"/>
          </a:xfrm>
          <a:prstGeom prst="rect">
            <a:avLst/>
          </a:prstGeom>
        </p:spPr>
      </p:pic>
      <p:sp>
        <p:nvSpPr>
          <p:cNvPr id="39" name="Rectangle 38">
            <a:extLst>
              <a:ext uri="{FF2B5EF4-FFF2-40B4-BE49-F238E27FC236}">
                <a16:creationId xmlns:a16="http://schemas.microsoft.com/office/drawing/2014/main" id="{71616F2D-C659-422C-AABB-19309D53E123}"/>
              </a:ext>
            </a:extLst>
          </p:cNvPr>
          <p:cNvSpPr/>
          <p:nvPr/>
        </p:nvSpPr>
        <p:spPr>
          <a:xfrm>
            <a:off x="1451483" y="5214526"/>
            <a:ext cx="4476043" cy="662746"/>
          </a:xfrm>
          <a:prstGeom prst="rect">
            <a:avLst/>
          </a:prstGeom>
        </p:spPr>
        <p:txBody>
          <a:bodyPr wrap="square" lIns="0" tIns="0" rIns="0" bIns="0">
            <a:spAutoFit/>
          </a:bodyPr>
          <a:lstStyle/>
          <a:p>
            <a:pPr defTabSz="829361" eaLnBrk="0" fontAlgn="base" hangingPunct="0">
              <a:lnSpc>
                <a:spcPct val="110000"/>
              </a:lnSpc>
              <a:spcBef>
                <a:spcPct val="0"/>
              </a:spcBef>
              <a:spcAft>
                <a:spcPct val="0"/>
              </a:spcAft>
            </a:pPr>
            <a:r>
              <a:rPr lang="en-GB" altLang="en-US" sz="998" b="1" dirty="0">
                <a:ea typeface="Times New Roman" panose="02020603050405020304" pitchFamily="18" charset="0"/>
                <a:cs typeface="Arial" panose="020B0604020202020204" pitchFamily="34" charset="0"/>
              </a:rPr>
              <a:t>ISO 27001 </a:t>
            </a:r>
            <a:r>
              <a:rPr lang="en-GB" altLang="en-US" sz="998" dirty="0">
                <a:ea typeface="Times New Roman" panose="02020603050405020304" pitchFamily="18" charset="0"/>
                <a:cs typeface="Arial" panose="020B0604020202020204" pitchFamily="34" charset="0"/>
              </a:rPr>
              <a:t>– International standard for information security designed to ensure the selection of adequate and proportionate security controls. Ipsos MORI was the first research company in the UK to be awarded this in August 2008.</a:t>
            </a:r>
            <a:br>
              <a:rPr lang="en-GB" altLang="en-US" sz="998" dirty="0">
                <a:ea typeface="Times New Roman" panose="02020603050405020304" pitchFamily="18" charset="0"/>
                <a:cs typeface="Arial" panose="020B0604020202020204" pitchFamily="34" charset="0"/>
              </a:rPr>
            </a:br>
            <a:endParaRPr lang="en-GB" altLang="en-US" sz="998" dirty="0">
              <a:ea typeface="Times New Roman" panose="02020603050405020304" pitchFamily="18" charset="0"/>
              <a:cs typeface="Arial" panose="020B0604020202020204" pitchFamily="34" charset="0"/>
            </a:endParaRPr>
          </a:p>
        </p:txBody>
      </p:sp>
      <p:pic>
        <p:nvPicPr>
          <p:cNvPr id="3074" name="Picture 2" descr="Image result for data protection act logo vecto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02972" y="2270478"/>
            <a:ext cx="710423" cy="35229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2DD0F62-2389-437E-B5F5-07C66C5605A1}"/>
              </a:ext>
            </a:extLst>
          </p:cNvPr>
          <p:cNvSpPr/>
          <p:nvPr/>
        </p:nvSpPr>
        <p:spPr>
          <a:xfrm>
            <a:off x="7136145" y="2256059"/>
            <a:ext cx="4476043" cy="1001941"/>
          </a:xfrm>
          <a:prstGeom prst="rect">
            <a:avLst/>
          </a:prstGeom>
        </p:spPr>
        <p:txBody>
          <a:bodyPr wrap="square" lIns="0" tIns="0" rIns="0" bIns="0">
            <a:spAutoFit/>
          </a:bodyPr>
          <a:lstStyle/>
          <a:p>
            <a:pPr eaLnBrk="0" fontAlgn="base" hangingPunct="0">
              <a:lnSpc>
                <a:spcPct val="110000"/>
              </a:lnSpc>
              <a:spcBef>
                <a:spcPct val="0"/>
              </a:spcBef>
              <a:spcAft>
                <a:spcPct val="0"/>
              </a:spcAft>
            </a:pPr>
            <a:r>
              <a:rPr lang="en-US" altLang="en-US" sz="1000" b="1" dirty="0">
                <a:ea typeface="Times New Roman" panose="02020603050405020304" pitchFamily="18" charset="0"/>
                <a:cs typeface="Arial" panose="020B0604020202020204" pitchFamily="34" charset="0"/>
              </a:rPr>
              <a:t>The UK General Data Protection Regulation (UK GDPR) </a:t>
            </a:r>
            <a:r>
              <a:rPr lang="en-GB" altLang="en-US" sz="1000" b="1" dirty="0">
                <a:ea typeface="Times New Roman" panose="02020603050405020304" pitchFamily="18" charset="0"/>
                <a:cs typeface="Arial" panose="020B0604020202020204" pitchFamily="34" charset="0"/>
              </a:rPr>
              <a:t>&amp; the UK Data Protection Act 2018 (DPA) </a:t>
            </a:r>
            <a:r>
              <a:rPr lang="en-GB" altLang="en-US" sz="1000" dirty="0">
                <a:ea typeface="Times New Roman" panose="02020603050405020304" pitchFamily="18" charset="0"/>
                <a:cs typeface="Arial" panose="020B0604020202020204" pitchFamily="34" charset="0"/>
              </a:rPr>
              <a:t>– Ipsos MORI is required to comply with the UK General  Data Protection Regulation and the UK Data Protection Act; it covers the processing of personal data and the protection of privacy.</a:t>
            </a:r>
          </a:p>
          <a:p>
            <a:pPr defTabSz="829361" eaLnBrk="0" fontAlgn="base" hangingPunct="0">
              <a:lnSpc>
                <a:spcPct val="110000"/>
              </a:lnSpc>
              <a:spcBef>
                <a:spcPct val="0"/>
              </a:spcBef>
              <a:spcAft>
                <a:spcPct val="0"/>
              </a:spcAft>
            </a:pPr>
            <a:endParaRPr lang="en-US" altLang="en-US" sz="998" dirty="0">
              <a:ea typeface="Times New Roman" panose="02020603050405020304" pitchFamily="18" charset="0"/>
              <a:cs typeface="Arial" panose="020B0604020202020204" pitchFamily="34" charset="0"/>
            </a:endParaRPr>
          </a:p>
          <a:p>
            <a:pPr defTabSz="829361" eaLnBrk="0" fontAlgn="base" hangingPunct="0">
              <a:lnSpc>
                <a:spcPct val="110000"/>
              </a:lnSpc>
              <a:spcBef>
                <a:spcPct val="0"/>
              </a:spcBef>
              <a:spcAft>
                <a:spcPct val="0"/>
              </a:spcAft>
            </a:pPr>
            <a:r>
              <a:rPr lang="en-GB" sz="998" dirty="0"/>
              <a:t>Ipsos MORI is an active member of </a:t>
            </a:r>
            <a:r>
              <a:rPr lang="en-GB" sz="998" b="1" dirty="0"/>
              <a:t>EphMRA</a:t>
            </a:r>
            <a:r>
              <a:rPr lang="en-GB" sz="998" dirty="0"/>
              <a:t> and </a:t>
            </a:r>
            <a:r>
              <a:rPr lang="en-GB" sz="998" b="1" dirty="0"/>
              <a:t>BHBIA.</a:t>
            </a:r>
            <a:endParaRPr lang="en-GB" altLang="en-US" sz="998" dirty="0">
              <a:ea typeface="Times New Roman" panose="02020603050405020304" pitchFamily="18" charset="0"/>
              <a:cs typeface="Arial" panose="020B0604020202020204" pitchFamily="34" charset="0"/>
            </a:endParaRPr>
          </a:p>
        </p:txBody>
      </p:sp>
      <p:pic>
        <p:nvPicPr>
          <p:cNvPr id="21" name="Picture 1" descr="Cyber Essentials Badge (High Res)">
            <a:extLst>
              <a:ext uri="{FF2B5EF4-FFF2-40B4-BE49-F238E27FC236}">
                <a16:creationId xmlns:a16="http://schemas.microsoft.com/office/drawing/2014/main" id="{80A4450B-9E88-414C-BCC6-BE1EAD0DE9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1932" y="3388140"/>
            <a:ext cx="445900" cy="37509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B576167-7A1F-4BA8-A67B-5ABD7C5959DE}"/>
              </a:ext>
            </a:extLst>
          </p:cNvPr>
          <p:cNvSpPr/>
          <p:nvPr/>
        </p:nvSpPr>
        <p:spPr>
          <a:xfrm>
            <a:off x="7136146" y="3375567"/>
            <a:ext cx="4476043" cy="831703"/>
          </a:xfrm>
          <a:prstGeom prst="rect">
            <a:avLst/>
          </a:prstGeom>
        </p:spPr>
        <p:txBody>
          <a:bodyPr wrap="square" lIns="0" tIns="0" rIns="0" bIns="0">
            <a:spAutoFit/>
          </a:bodyPr>
          <a:lstStyle/>
          <a:p>
            <a:pPr defTabSz="829361" eaLnBrk="0" fontAlgn="base" hangingPunct="0">
              <a:lnSpc>
                <a:spcPct val="110000"/>
              </a:lnSpc>
              <a:spcBef>
                <a:spcPts val="800"/>
              </a:spcBef>
              <a:spcAft>
                <a:spcPts val="800"/>
              </a:spcAft>
            </a:pPr>
            <a:r>
              <a:rPr lang="en-GB" altLang="en-US" sz="998" b="1" dirty="0">
                <a:ea typeface="Times New Roman" panose="02020603050405020304" pitchFamily="18" charset="0"/>
                <a:cs typeface="Arial" panose="020B0604020202020204" pitchFamily="34" charset="0"/>
              </a:rPr>
              <a:t>HMG Cyber Essentials </a:t>
            </a:r>
            <a:r>
              <a:rPr lang="en-GB" altLang="en-US" sz="998" dirty="0">
                <a:ea typeface="Times New Roman" panose="02020603050405020304" pitchFamily="18" charset="0"/>
                <a:cs typeface="Arial" panose="020B0604020202020204" pitchFamily="34" charset="0"/>
              </a:rPr>
              <a:t>– </a:t>
            </a:r>
            <a:r>
              <a:rPr lang="en-US" altLang="en-US" sz="998" dirty="0">
                <a:ea typeface="Times New Roman" panose="02020603050405020304" pitchFamily="18" charset="0"/>
                <a:cs typeface="Arial" panose="020B0604020202020204" pitchFamily="34" charset="0"/>
              </a:rPr>
              <a:t>A government backed </a:t>
            </a:r>
            <a:r>
              <a:rPr lang="en-GB" altLang="en-US" sz="998" dirty="0">
                <a:solidFill>
                  <a:srgbClr val="1A1A1A"/>
                </a:solidFill>
                <a:ea typeface="Times New Roman" panose="02020603050405020304" pitchFamily="18" charset="0"/>
                <a:cs typeface="Arial" panose="020B0604020202020204" pitchFamily="34" charset="0"/>
              </a:rPr>
              <a:t>and key deliverable of the UK’s National Cyber Security Programme. Ipsos MORI was assessment validated for certification in 2016.</a:t>
            </a:r>
            <a:r>
              <a:rPr lang="en-GB" altLang="en-US" sz="998" dirty="0">
                <a:ea typeface="Times New Roman" panose="02020603050405020304" pitchFamily="18" charset="0"/>
                <a:cs typeface="Arial" panose="020B0604020202020204" pitchFamily="34" charset="0"/>
              </a:rPr>
              <a:t> Cyber Essentials defines a set of controls which, when properly implemented, provide organisations with basic protection from the most prevalent forms of threat coming from the internet.</a:t>
            </a:r>
            <a:r>
              <a:rPr lang="en-GB" altLang="en-US" sz="998" dirty="0">
                <a:solidFill>
                  <a:srgbClr val="1A1A1A"/>
                </a:solidFill>
                <a:ea typeface="Times New Roman" panose="02020603050405020304" pitchFamily="18" charset="0"/>
                <a:cs typeface="Arial" panose="020B0604020202020204" pitchFamily="34" charset="0"/>
              </a:rPr>
              <a:t> </a:t>
            </a:r>
            <a:endParaRPr lang="en-GB" altLang="en-US" sz="998" dirty="0">
              <a:ea typeface="Times New Roman" panose="02020603050405020304" pitchFamily="18" charset="0"/>
              <a:cs typeface="Arial" panose="020B0604020202020204" pitchFamily="34" charset="0"/>
            </a:endParaRPr>
          </a:p>
        </p:txBody>
      </p:sp>
      <p:pic>
        <p:nvPicPr>
          <p:cNvPr id="14" name="Picture 13" descr="Fair Data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6276" y="4427405"/>
            <a:ext cx="695539" cy="396653"/>
          </a:xfrm>
          <a:prstGeom prst="rect">
            <a:avLst/>
          </a:prstGeom>
        </p:spPr>
      </p:pic>
      <p:sp>
        <p:nvSpPr>
          <p:cNvPr id="13" name="Rectangle 12"/>
          <p:cNvSpPr/>
          <p:nvPr/>
        </p:nvSpPr>
        <p:spPr>
          <a:xfrm>
            <a:off x="7136146" y="4419862"/>
            <a:ext cx="4576705" cy="493790"/>
          </a:xfrm>
          <a:prstGeom prst="rect">
            <a:avLst/>
          </a:prstGeom>
        </p:spPr>
        <p:txBody>
          <a:bodyPr wrap="square" lIns="0" tIns="0" rIns="0" bIns="0">
            <a:spAutoFit/>
          </a:bodyPr>
          <a:lstStyle/>
          <a:p>
            <a:pPr defTabSz="829361" eaLnBrk="0" fontAlgn="base" hangingPunct="0">
              <a:lnSpc>
                <a:spcPct val="110000"/>
              </a:lnSpc>
              <a:spcBef>
                <a:spcPts val="800"/>
              </a:spcBef>
              <a:spcAft>
                <a:spcPts val="800"/>
              </a:spcAft>
            </a:pPr>
            <a:r>
              <a:rPr lang="en-GB" altLang="en-US" sz="998" b="1" dirty="0">
                <a:ea typeface="Times New Roman" panose="02020603050405020304" pitchFamily="18" charset="0"/>
                <a:cs typeface="Arial" panose="020B0604020202020204" pitchFamily="34" charset="0"/>
              </a:rPr>
              <a:t>Fair Data </a:t>
            </a:r>
            <a:r>
              <a:rPr lang="en-GB" altLang="en-US" sz="998" dirty="0">
                <a:ea typeface="Times New Roman" panose="02020603050405020304" pitchFamily="18" charset="0"/>
                <a:cs typeface="Arial" panose="020B0604020202020204" pitchFamily="34" charset="0"/>
              </a:rPr>
              <a:t>–</a:t>
            </a:r>
            <a:r>
              <a:rPr lang="en-GB" altLang="en-US" sz="998" b="1" dirty="0">
                <a:ea typeface="Times New Roman" panose="02020603050405020304" pitchFamily="18" charset="0"/>
                <a:cs typeface="Arial" panose="020B0604020202020204" pitchFamily="34" charset="0"/>
              </a:rPr>
              <a:t> </a:t>
            </a:r>
            <a:r>
              <a:rPr lang="en-GB" altLang="en-US" sz="998" dirty="0">
                <a:ea typeface="Times New Roman" panose="02020603050405020304" pitchFamily="18" charset="0"/>
                <a:cs typeface="Arial" panose="020B0604020202020204" pitchFamily="34" charset="0"/>
              </a:rPr>
              <a:t>Ipsos MORI is signed up as a ‘Fair Data’ Company</a:t>
            </a:r>
            <a:r>
              <a:rPr lang="en-GB" altLang="en-US" sz="998" b="1" dirty="0">
                <a:ea typeface="Times New Roman" panose="02020603050405020304" pitchFamily="18" charset="0"/>
                <a:cs typeface="Arial" panose="020B0604020202020204" pitchFamily="34" charset="0"/>
              </a:rPr>
              <a:t> </a:t>
            </a:r>
            <a:r>
              <a:rPr lang="en-GB" altLang="en-US" sz="998" dirty="0">
                <a:ea typeface="Times New Roman" panose="02020603050405020304" pitchFamily="18" charset="0"/>
                <a:cs typeface="Arial" panose="020B0604020202020204" pitchFamily="34" charset="0"/>
              </a:rPr>
              <a:t>by </a:t>
            </a:r>
            <a:r>
              <a:rPr lang="en-US" altLang="en-US" sz="998" dirty="0">
                <a:solidFill>
                  <a:srgbClr val="333333"/>
                </a:solidFill>
                <a:ea typeface="Times New Roman" panose="02020603050405020304" pitchFamily="18" charset="0"/>
                <a:cs typeface="Arial" panose="020B0604020202020204" pitchFamily="34" charset="0"/>
              </a:rPr>
              <a:t>agreeing to adhere to ten core principles. The principles support and</a:t>
            </a:r>
            <a:r>
              <a:rPr lang="en-US" altLang="en-US" sz="998" dirty="0">
                <a:solidFill>
                  <a:srgbClr val="333333"/>
                </a:solidFill>
                <a:ea typeface="Times New Roman" panose="02020603050405020304" pitchFamily="18" charset="0"/>
                <a:cs typeface="Helvetica" panose="020B0604020202020204" pitchFamily="34" charset="0"/>
              </a:rPr>
              <a:t> </a:t>
            </a:r>
            <a:r>
              <a:rPr lang="en-US" altLang="en-US" sz="998" dirty="0">
                <a:solidFill>
                  <a:srgbClr val="333333"/>
                </a:solidFill>
                <a:ea typeface="Times New Roman" panose="02020603050405020304" pitchFamily="18" charset="0"/>
                <a:cs typeface="Arial" panose="020B0604020202020204" pitchFamily="34" charset="0"/>
              </a:rPr>
              <a:t>complement other standards such as ISOs, and the requirements of Data Protection legislation.  </a:t>
            </a:r>
            <a:endParaRPr lang="en-GB" altLang="en-US" sz="998" dirty="0"/>
          </a:p>
        </p:txBody>
      </p:sp>
      <p:cxnSp>
        <p:nvCxnSpPr>
          <p:cNvPr id="30" name="Straight Connector 29" title="Decorative">
            <a:extLst>
              <a:ext uri="{C183D7F6-B498-43B3-948B-1728B52AA6E4}">
                <adec:decorative xmlns:adec="http://schemas.microsoft.com/office/drawing/2017/decorative" xmlns="" val="1"/>
              </a:ext>
            </a:extLst>
          </p:cNvPr>
          <p:cNvCxnSpPr/>
          <p:nvPr/>
        </p:nvCxnSpPr>
        <p:spPr bwMode="gray">
          <a:xfrm>
            <a:off x="6296275" y="5040350"/>
            <a:ext cx="541657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gray">
          <a:xfrm>
            <a:off x="6242188" y="5329094"/>
            <a:ext cx="5470663" cy="394164"/>
          </a:xfrm>
          <a:prstGeom prst="rect">
            <a:avLst/>
          </a:prstGeom>
          <a:ln>
            <a:noFill/>
          </a:ln>
        </p:spPr>
        <p:txBody>
          <a:bodyPr vert="horz" wrap="square" lIns="51959" tIns="25980" rIns="51959" bIns="25980" rtlCol="0" anchor="b">
            <a:spAutoFit/>
          </a:bodyPr>
          <a:lstStyle>
            <a:lvl1pPr indent="0">
              <a:lnSpc>
                <a:spcPct val="120000"/>
              </a:lnSpc>
              <a:spcBef>
                <a:spcPts val="1800"/>
              </a:spcBef>
              <a:buClr>
                <a:schemeClr val="bg2"/>
              </a:buClr>
              <a:buFont typeface="Wingdings" panose="05000000000000000000" pitchFamily="2" charset="2"/>
              <a:buNone/>
              <a:defRPr sz="1200">
                <a:latin typeface="Segoe UI Light" panose="020B0502040204020203" pitchFamily="34" charset="0"/>
              </a:defRPr>
            </a:lvl1pPr>
            <a:lvl2pPr marL="447675" indent="-174625">
              <a:lnSpc>
                <a:spcPct val="120000"/>
              </a:lnSpc>
              <a:spcBef>
                <a:spcPts val="1800"/>
              </a:spcBef>
              <a:buClr>
                <a:schemeClr val="bg2"/>
              </a:buClr>
              <a:buFont typeface="Wingdings" panose="05000000000000000000" pitchFamily="2" charset="2"/>
              <a:buChar char="§"/>
              <a:defRPr sz="1100">
                <a:latin typeface="Segoe UI Light" panose="020B0502040204020203" pitchFamily="34" charset="0"/>
              </a:defRPr>
            </a:lvl2pPr>
            <a:lvl3pPr marL="720725"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3pPr>
            <a:lvl4pPr marL="984250" indent="-174625">
              <a:lnSpc>
                <a:spcPct val="120000"/>
              </a:lnSpc>
              <a:spcBef>
                <a:spcPts val="1800"/>
              </a:spcBef>
              <a:buClr>
                <a:schemeClr val="bg2"/>
              </a:buClr>
              <a:buFont typeface="Geomanist Light" pitchFamily="50" charset="0"/>
              <a:buChar char="–"/>
              <a:defRPr sz="1100">
                <a:latin typeface="Segoe UI Light" panose="020B0502040204020203" pitchFamily="34" charset="0"/>
              </a:defRPr>
            </a:lvl4pPr>
            <a:lvl5pPr marL="1257300" indent="-184150">
              <a:lnSpc>
                <a:spcPct val="120000"/>
              </a:lnSpc>
              <a:spcBef>
                <a:spcPts val="1800"/>
              </a:spcBef>
              <a:buClr>
                <a:schemeClr val="bg2"/>
              </a:buClr>
              <a:buFont typeface="Geomanist Light" pitchFamily="50" charset="0"/>
              <a:buChar char="–"/>
              <a:defRPr sz="1100">
                <a:latin typeface="Segoe UI Light" panose="020B0502040204020203"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nSpc>
                <a:spcPct val="110000"/>
              </a:lnSpc>
            </a:pPr>
            <a:r>
              <a:rPr lang="en-GB" sz="1050" b="1" dirty="0">
                <a:latin typeface="+mn-lt"/>
                <a:ea typeface="Segoe UI" panose="020B0502040204020203" pitchFamily="34" charset="0"/>
                <a:cs typeface="Arial" panose="020B0604020202020204" pitchFamily="34" charset="0"/>
              </a:rPr>
              <a:t>This work was carried out in accordance with the requirements of the international quality standard for market research, ISO 20252.</a:t>
            </a:r>
          </a:p>
        </p:txBody>
      </p:sp>
      <p:sp>
        <p:nvSpPr>
          <p:cNvPr id="2" name="Slide Number Placeholder 1">
            <a:extLst>
              <a:ext uri="{FF2B5EF4-FFF2-40B4-BE49-F238E27FC236}">
                <a16:creationId xmlns:a16="http://schemas.microsoft.com/office/drawing/2014/main" id="{B1AE1550-C2FF-4B4D-99A9-C1642BC36645}"/>
              </a:ext>
            </a:extLst>
          </p:cNvPr>
          <p:cNvSpPr>
            <a:spLocks noGrp="1"/>
          </p:cNvSpPr>
          <p:nvPr>
            <p:ph type="sldNum" sz="quarter" idx="4"/>
          </p:nvPr>
        </p:nvSpPr>
        <p:spPr/>
        <p:txBody>
          <a:bodyPr/>
          <a:lstStyle/>
          <a:p>
            <a:fld id="{D61AABEC-672F-4B68-B914-690DA978312C}" type="slidenum">
              <a:rPr lang="en-GB" smtClean="0"/>
              <a:pPr/>
              <a:t>87</a:t>
            </a:fld>
            <a:r>
              <a:rPr lang="en-GB" dirty="0"/>
              <a:t>  </a:t>
            </a:r>
          </a:p>
        </p:txBody>
      </p:sp>
    </p:spTree>
    <p:extLst>
      <p:ext uri="{BB962C8B-B14F-4D97-AF65-F5344CB8AC3E}">
        <p14:creationId xmlns:p14="http://schemas.microsoft.com/office/powerpoint/2010/main" val="33461422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16" y="1628238"/>
            <a:ext cx="9175260" cy="443198"/>
          </a:xfrm>
        </p:spPr>
        <p:txBody>
          <a:bodyPr/>
          <a:lstStyle/>
          <a:p>
            <a:r>
              <a:rPr lang="en-GB" sz="3200" dirty="0" smtClean="0"/>
              <a:t>For more information</a:t>
            </a:r>
            <a:endParaRPr lang="en-GB" sz="3200" dirty="0"/>
          </a:p>
        </p:txBody>
      </p:sp>
      <p:sp>
        <p:nvSpPr>
          <p:cNvPr id="8" name="Text Placeholder 1"/>
          <p:cNvSpPr>
            <a:spLocks noGrp="1"/>
          </p:cNvSpPr>
          <p:nvPr>
            <p:ph type="body" sz="quarter" idx="4294967295"/>
          </p:nvPr>
        </p:nvSpPr>
        <p:spPr>
          <a:xfrm>
            <a:off x="305072" y="2624898"/>
            <a:ext cx="3535799" cy="1421470"/>
          </a:xfrm>
          <a:prstGeom prst="rect">
            <a:avLst/>
          </a:prstGeom>
        </p:spPr>
        <p:txBody>
          <a:bodyPr/>
          <a:lstStyle/>
          <a:p>
            <a:pPr lvl="0"/>
            <a:r>
              <a:rPr lang="en-US" sz="1800" dirty="0">
                <a:solidFill>
                  <a:schemeClr val="bg1"/>
                </a:solidFill>
              </a:rPr>
              <a:t>Sally Abernethy</a:t>
            </a:r>
          </a:p>
          <a:p>
            <a:pPr lvl="0"/>
            <a:r>
              <a:rPr lang="en-US" sz="1800" dirty="0">
                <a:solidFill>
                  <a:schemeClr val="bg1"/>
                </a:solidFill>
              </a:rPr>
              <a:t>Senior Research </a:t>
            </a:r>
            <a:r>
              <a:rPr lang="en-US" sz="1800" dirty="0" smtClean="0">
                <a:solidFill>
                  <a:schemeClr val="bg1"/>
                </a:solidFill>
              </a:rPr>
              <a:t>Executive</a:t>
            </a:r>
          </a:p>
          <a:p>
            <a:pPr lvl="0"/>
            <a:r>
              <a:rPr lang="en-US" sz="1800" dirty="0" smtClean="0">
                <a:solidFill>
                  <a:schemeClr val="bg1"/>
                </a:solidFill>
              </a:rPr>
              <a:t>028 </a:t>
            </a:r>
            <a:r>
              <a:rPr lang="en-US" sz="1800" dirty="0">
                <a:solidFill>
                  <a:schemeClr val="bg1"/>
                </a:solidFill>
              </a:rPr>
              <a:t>9050 0800</a:t>
            </a:r>
            <a:br>
              <a:rPr lang="en-US" sz="1800" dirty="0">
                <a:solidFill>
                  <a:schemeClr val="bg1"/>
                </a:solidFill>
              </a:rPr>
            </a:br>
            <a:r>
              <a:rPr lang="en-US" sz="1800" dirty="0" smtClean="0">
                <a:solidFill>
                  <a:schemeClr val="bg1"/>
                </a:solidFill>
                <a:hlinkClick r:id="rId2"/>
              </a:rPr>
              <a:t>sally.abernethy@ipsos.com</a:t>
            </a:r>
            <a:r>
              <a:rPr lang="en-US" sz="1800" dirty="0" smtClean="0">
                <a:solidFill>
                  <a:schemeClr val="bg1"/>
                </a:solidFill>
              </a:rPr>
              <a:t> </a:t>
            </a:r>
            <a:endParaRPr lang="en-GB" sz="1800" dirty="0">
              <a:solidFill>
                <a:schemeClr val="bg1"/>
              </a:solidFill>
            </a:endParaRPr>
          </a:p>
        </p:txBody>
      </p:sp>
      <p:sp>
        <p:nvSpPr>
          <p:cNvPr id="9" name="Text Placeholder 2"/>
          <p:cNvSpPr>
            <a:spLocks noGrp="1"/>
          </p:cNvSpPr>
          <p:nvPr>
            <p:ph type="body" sz="quarter" idx="4294967295"/>
          </p:nvPr>
        </p:nvSpPr>
        <p:spPr>
          <a:xfrm>
            <a:off x="4626529" y="2624898"/>
            <a:ext cx="3233448" cy="1421470"/>
          </a:xfrm>
          <a:prstGeom prst="rect">
            <a:avLst/>
          </a:prstGeom>
        </p:spPr>
        <p:txBody>
          <a:bodyPr/>
          <a:lstStyle/>
          <a:p>
            <a:pPr lvl="0"/>
            <a:r>
              <a:rPr lang="en-US" sz="1800" dirty="0">
                <a:solidFill>
                  <a:schemeClr val="bg1"/>
                </a:solidFill>
              </a:rPr>
              <a:t>Fiona Rooney</a:t>
            </a:r>
          </a:p>
          <a:p>
            <a:pPr lvl="0"/>
            <a:r>
              <a:rPr lang="en-US" sz="1800" dirty="0">
                <a:solidFill>
                  <a:schemeClr val="bg1"/>
                </a:solidFill>
              </a:rPr>
              <a:t>Managing Director</a:t>
            </a:r>
          </a:p>
          <a:p>
            <a:pPr lvl="0"/>
            <a:r>
              <a:rPr lang="en-US" sz="1800" dirty="0" smtClean="0">
                <a:solidFill>
                  <a:schemeClr val="bg1"/>
                </a:solidFill>
              </a:rPr>
              <a:t>028 </a:t>
            </a:r>
            <a:r>
              <a:rPr lang="en-US" sz="1800" dirty="0">
                <a:solidFill>
                  <a:schemeClr val="bg1"/>
                </a:solidFill>
              </a:rPr>
              <a:t>9050 0800</a:t>
            </a:r>
            <a:r>
              <a:rPr lang="en-US" dirty="0"/>
              <a:t/>
            </a:r>
            <a:br>
              <a:rPr lang="en-US" dirty="0"/>
            </a:br>
            <a:r>
              <a:rPr lang="en-US" sz="1800" dirty="0" smtClean="0">
                <a:hlinkClick r:id="rId3"/>
              </a:rPr>
              <a:t>fiona.rooney@ipsos.com</a:t>
            </a:r>
            <a:r>
              <a:rPr lang="en-US" sz="1800" dirty="0" smtClean="0"/>
              <a:t>  </a:t>
            </a:r>
            <a:endParaRPr lang="en-GB" sz="1800" dirty="0"/>
          </a:p>
        </p:txBody>
      </p:sp>
      <p:sp>
        <p:nvSpPr>
          <p:cNvPr id="10" name="Text Placeholder 2">
            <a:extLst>
              <a:ext uri="{FF2B5EF4-FFF2-40B4-BE49-F238E27FC236}">
                <a16:creationId xmlns:a16="http://schemas.microsoft.com/office/drawing/2014/main" id="{1CE1537F-E1EB-47D9-8877-9698B3C22803}"/>
              </a:ext>
            </a:extLst>
          </p:cNvPr>
          <p:cNvSpPr txBox="1">
            <a:spLocks/>
          </p:cNvSpPr>
          <p:nvPr/>
        </p:nvSpPr>
        <p:spPr bwMode="gray">
          <a:xfrm>
            <a:off x="8645635" y="2524037"/>
            <a:ext cx="3233448" cy="1522331"/>
          </a:xfrm>
          <a:prstGeom prst="rect">
            <a:avLst/>
          </a:prstGeom>
        </p:spPr>
        <p:txBody>
          <a:bodyPr vert="horz" wrap="square" lIns="72000" tIns="36000" rIns="72000" bIns="36000" rtlCol="0">
            <a:spAutoFit/>
          </a:bodyPr>
          <a:lstStyle>
            <a:lvl1pPr marL="0" indent="0" algn="l" defTabSz="914400" rtl="0" eaLnBrk="1" latinLnBrk="0" hangingPunct="1">
              <a:lnSpc>
                <a:spcPct val="110000"/>
              </a:lnSpc>
              <a:spcBef>
                <a:spcPts val="0"/>
              </a:spcBef>
              <a:spcAft>
                <a:spcPts val="600"/>
              </a:spcAft>
              <a:buClr>
                <a:schemeClr val="bg2"/>
              </a:buClr>
              <a:buFont typeface="Wingdings" panose="05000000000000000000" pitchFamily="2" charset="2"/>
              <a:buNone/>
              <a:tabLst>
                <a:tab pos="273050" algn="l"/>
              </a:tabLst>
              <a:defRPr sz="1800" kern="1200" baseline="0">
                <a:solidFill>
                  <a:schemeClr val="bg1"/>
                </a:solidFill>
                <a:latin typeface="+mn-lt"/>
                <a:ea typeface="+mn-ea"/>
                <a:cs typeface="+mn-cs"/>
              </a:defRPr>
            </a:lvl1pPr>
            <a:lvl2pPr marL="457200" indent="0" algn="l" defTabSz="914400" rtl="0" eaLnBrk="1" latinLnBrk="0" hangingPunct="1">
              <a:lnSpc>
                <a:spcPct val="110000"/>
              </a:lnSpc>
              <a:spcBef>
                <a:spcPts val="600"/>
              </a:spcBef>
              <a:spcAft>
                <a:spcPts val="600"/>
              </a:spcAft>
              <a:buClr>
                <a:schemeClr val="bg2"/>
              </a:buClr>
              <a:buFont typeface="Geomanist Light" pitchFamily="50" charset="0"/>
              <a:buNone/>
              <a:defRPr sz="2400" kern="1200">
                <a:solidFill>
                  <a:schemeClr val="bg1"/>
                </a:solidFill>
                <a:latin typeface="+mn-lt"/>
                <a:ea typeface="+mn-ea"/>
                <a:cs typeface="+mn-cs"/>
              </a:defRPr>
            </a:lvl2pPr>
            <a:lvl3pPr marL="914400" indent="0" algn="l" defTabSz="914400" rtl="0" eaLnBrk="1" latinLnBrk="0" hangingPunct="1">
              <a:lnSpc>
                <a:spcPct val="110000"/>
              </a:lnSpc>
              <a:spcBef>
                <a:spcPts val="600"/>
              </a:spcBef>
              <a:spcAft>
                <a:spcPts val="600"/>
              </a:spcAft>
              <a:buClr>
                <a:schemeClr val="bg2"/>
              </a:buClr>
              <a:buFont typeface="Geomanist Light" pitchFamily="50" charset="0"/>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600"/>
              </a:spcBef>
              <a:spcAft>
                <a:spcPts val="600"/>
              </a:spcAft>
              <a:buClr>
                <a:schemeClr val="bg2"/>
              </a:buClr>
              <a:buFont typeface="Geomanist Light" pitchFamily="50" charset="0"/>
              <a:buNone/>
              <a:defRPr sz="1800" kern="1200">
                <a:solidFill>
                  <a:schemeClr val="bg1"/>
                </a:solidFill>
                <a:latin typeface="+mn-lt"/>
                <a:ea typeface="+mn-ea"/>
                <a:cs typeface="+mn-cs"/>
              </a:defRPr>
            </a:lvl4pPr>
            <a:lvl5pPr marL="1828800" indent="0" algn="l" defTabSz="914400" rtl="0" eaLnBrk="1" latinLnBrk="0" hangingPunct="1">
              <a:lnSpc>
                <a:spcPct val="110000"/>
              </a:lnSpc>
              <a:spcBef>
                <a:spcPts val="600"/>
              </a:spcBef>
              <a:spcAft>
                <a:spcPts val="600"/>
              </a:spcAft>
              <a:buClr>
                <a:schemeClr val="bg2"/>
              </a:buClr>
              <a:buFont typeface="Geomanist Light" pitchFamily="50"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Simon Hookham</a:t>
            </a:r>
          </a:p>
          <a:p>
            <a:r>
              <a:rPr lang="en-GB" dirty="0"/>
              <a:t>Senior Research Officer</a:t>
            </a:r>
          </a:p>
          <a:p>
            <a:r>
              <a:rPr lang="en-GB" dirty="0" smtClean="0"/>
              <a:t>028 </a:t>
            </a:r>
            <a:r>
              <a:rPr lang="en-GB" dirty="0"/>
              <a:t>90 500 612</a:t>
            </a:r>
          </a:p>
          <a:p>
            <a:r>
              <a:rPr lang="en-GB" u="sng" dirty="0" smtClean="0">
                <a:hlinkClick r:id="rId4"/>
              </a:rPr>
              <a:t>SHookham@equalityni.org</a:t>
            </a:r>
            <a:endParaRPr lang="en-GB" dirty="0"/>
          </a:p>
        </p:txBody>
      </p:sp>
      <p:pic>
        <p:nvPicPr>
          <p:cNvPr id="11" name="Picture 10" descr="ECNI logo"/>
          <p:cNvPicPr>
            <a:picLocks noChangeAspect="1"/>
          </p:cNvPicPr>
          <p:nvPr/>
        </p:nvPicPr>
        <p:blipFill>
          <a:blip r:embed="rId5"/>
          <a:stretch>
            <a:fillRect/>
          </a:stretch>
        </p:blipFill>
        <p:spPr>
          <a:xfrm>
            <a:off x="227379" y="6058886"/>
            <a:ext cx="1713124" cy="585267"/>
          </a:xfrm>
          <a:prstGeom prst="rect">
            <a:avLst/>
          </a:prstGeom>
        </p:spPr>
      </p:pic>
    </p:spTree>
    <p:extLst>
      <p:ext uri="{BB962C8B-B14F-4D97-AF65-F5344CB8AC3E}">
        <p14:creationId xmlns:p14="http://schemas.microsoft.com/office/powerpoint/2010/main" val="368556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DDB6-4E9D-450D-906E-E91F61100BC4}"/>
              </a:ext>
            </a:extLst>
          </p:cNvPr>
          <p:cNvSpPr>
            <a:spLocks noGrp="1"/>
          </p:cNvSpPr>
          <p:nvPr>
            <p:ph type="body" sz="quarter" idx="13"/>
          </p:nvPr>
        </p:nvSpPr>
        <p:spPr/>
        <p:txBody>
          <a:bodyPr/>
          <a:lstStyle/>
          <a:p>
            <a:r>
              <a:rPr lang="en-GB" dirty="0"/>
              <a:t>3.</a:t>
            </a:r>
          </a:p>
        </p:txBody>
      </p:sp>
      <p:sp>
        <p:nvSpPr>
          <p:cNvPr id="3" name="Title 2">
            <a:extLst>
              <a:ext uri="{FF2B5EF4-FFF2-40B4-BE49-F238E27FC236}">
                <a16:creationId xmlns:a16="http://schemas.microsoft.com/office/drawing/2014/main" id="{D8080338-DE5B-42E8-BF76-AEC91D50EAD3}"/>
              </a:ext>
            </a:extLst>
          </p:cNvPr>
          <p:cNvSpPr>
            <a:spLocks noGrp="1"/>
          </p:cNvSpPr>
          <p:nvPr>
            <p:ph type="title"/>
          </p:nvPr>
        </p:nvSpPr>
        <p:spPr>
          <a:xfrm>
            <a:off x="452216" y="1628238"/>
            <a:ext cx="7551996" cy="830997"/>
          </a:xfrm>
        </p:spPr>
        <p:txBody>
          <a:bodyPr/>
          <a:lstStyle/>
          <a:p>
            <a:r>
              <a:rPr lang="en-GB" dirty="0"/>
              <a:t>Technical notes</a:t>
            </a:r>
          </a:p>
        </p:txBody>
      </p:sp>
      <p:sp>
        <p:nvSpPr>
          <p:cNvPr id="5" name="Slide Number Placeholder 4">
            <a:extLst>
              <a:ext uri="{FF2B5EF4-FFF2-40B4-BE49-F238E27FC236}">
                <a16:creationId xmlns:a16="http://schemas.microsoft.com/office/drawing/2014/main" id="{5798AA7F-3724-4863-981B-4B26C08E67CD}"/>
              </a:ext>
            </a:extLst>
          </p:cNvPr>
          <p:cNvSpPr>
            <a:spLocks noGrp="1"/>
          </p:cNvSpPr>
          <p:nvPr>
            <p:ph type="sldNum" sz="quarter" idx="4"/>
          </p:nvPr>
        </p:nvSpPr>
        <p:spPr/>
        <p:txBody>
          <a:bodyPr/>
          <a:lstStyle/>
          <a:p>
            <a:fld id="{D61AABEC-672F-4B68-B914-690DA978312C}" type="slidenum">
              <a:rPr lang="en-GB" smtClean="0"/>
              <a:pPr/>
              <a:t>9</a:t>
            </a:fld>
            <a:r>
              <a:rPr lang="en-GB" dirty="0"/>
              <a:t> </a:t>
            </a:r>
          </a:p>
        </p:txBody>
      </p:sp>
    </p:spTree>
    <p:extLst>
      <p:ext uri="{BB962C8B-B14F-4D97-AF65-F5344CB8AC3E}">
        <p14:creationId xmlns:p14="http://schemas.microsoft.com/office/powerpoint/2010/main" val="8112617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CCESSIBILITYFIXERID" val="078114e3-2405-486b-a2b5-a6d428e0e284"/>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detailed_output_template_16x9_uk_ipsos_mori_v1.10.potx" id="{2040E475-53BF-4285-84CD-2BD34D63D480}" vid="{2A1C4692-A31F-4759-B4AD-A93BC469B0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6" ma:contentTypeDescription="Create a new document." ma:contentTypeScope="" ma:versionID="5a25462a6051fd44c8b6fecdb0076c96">
  <xsd:schema xmlns:xsd="http://www.w3.org/2001/XMLSchema" xmlns:xs="http://www.w3.org/2001/XMLSchema" xmlns:p="http://schemas.microsoft.com/office/2006/metadata/properties" xmlns:ns2="85c76272-7e4d-4f8f-89d1-3b227e52ef43" xmlns:ns3="a1549414-1dcc-402f-ba9b-44c1b3f5d57c" targetNamespace="http://schemas.microsoft.com/office/2006/metadata/properties" ma:root="true" ma:fieldsID="6936dcceafec7982565e6ff282441213" ns2:_="" ns3:_="">
    <xsd:import namespace="85c76272-7e4d-4f8f-89d1-3b227e52ef43"/>
    <xsd:import namespace="a1549414-1dcc-402f-ba9b-44c1b3f5d5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549414-1dcc-402f-ba9b-44c1b3f5d57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7D335443-A4D9-4287-B560-DE2539E05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a1549414-1dcc-402f-ba9b-44c1b3f5d5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52AC9-3141-4DBE-9E93-91151A710F39}">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a1549414-1dcc-402f-ba9b-44c1b3f5d57c"/>
    <ds:schemaRef ds:uri="85c76272-7e4d-4f8f-89d1-3b227e52ef4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detailed_output_template_16x9_uk_ipsos_mori_v1.10</Template>
  <TotalTime>5156</TotalTime>
  <Words>8527</Words>
  <Application>Microsoft Office PowerPoint</Application>
  <PresentationFormat>Widescreen</PresentationFormat>
  <Paragraphs>1572</Paragraphs>
  <Slides>88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7" baseType="lpstr">
      <vt:lpstr>Arial</vt:lpstr>
      <vt:lpstr>Arial Black</vt:lpstr>
      <vt:lpstr>Helvetica</vt:lpstr>
      <vt:lpstr>HelveticaNeueLT Std Lt Cn</vt:lpstr>
      <vt:lpstr>Segoe UI</vt:lpstr>
      <vt:lpstr>Times New Roman</vt:lpstr>
      <vt:lpstr>Wingdings</vt:lpstr>
      <vt:lpstr>IPSOS - Classical Template - 16x9</vt:lpstr>
      <vt:lpstr>Diapositive think-cell</vt:lpstr>
      <vt:lpstr>Public Opinion Survey on Equality in Northern Ireland 2020</vt:lpstr>
      <vt:lpstr>Contents</vt:lpstr>
      <vt:lpstr>Executive summary</vt:lpstr>
      <vt:lpstr>Executive summary (1)</vt:lpstr>
      <vt:lpstr>Executive summary (2)</vt:lpstr>
      <vt:lpstr>Executive summary (3)</vt:lpstr>
      <vt:lpstr>Background to the research</vt:lpstr>
      <vt:lpstr>Background</vt:lpstr>
      <vt:lpstr>Technical notes</vt:lpstr>
      <vt:lpstr>Technical notes (1)</vt:lpstr>
      <vt:lpstr>Technical notes (2)</vt:lpstr>
      <vt:lpstr>Demographics overview</vt:lpstr>
      <vt:lpstr>Demographics (1)</vt:lpstr>
      <vt:lpstr>Demographics (2)</vt:lpstr>
      <vt:lpstr>Demographics (3)</vt:lpstr>
      <vt:lpstr>Research findings</vt:lpstr>
      <vt:lpstr>Awareness and understanding (1)</vt:lpstr>
      <vt:lpstr>Awareness and understanding (2)</vt:lpstr>
      <vt:lpstr>Awareness and understanding (3)</vt:lpstr>
      <vt:lpstr>Awareness and understanding (4)</vt:lpstr>
      <vt:lpstr>Attitudes (1)</vt:lpstr>
      <vt:lpstr>Attitudes (2a)</vt:lpstr>
      <vt:lpstr>Attitudes (2b)</vt:lpstr>
      <vt:lpstr>Attitudes (3)</vt:lpstr>
      <vt:lpstr>Equality status and COVID-19 (1)</vt:lpstr>
      <vt:lpstr>Equality status and COVID-19 (2a)</vt:lpstr>
      <vt:lpstr>Equality status and COVID-19 (2b)</vt:lpstr>
      <vt:lpstr>Equality status and COVID-19 (2c)</vt:lpstr>
      <vt:lpstr>Equality status and COVID-19 (3)</vt:lpstr>
      <vt:lpstr>Equality status and COVID-19 (4a)</vt:lpstr>
      <vt:lpstr>Equality status and COVID-19 (4b)</vt:lpstr>
      <vt:lpstr>Views on equality in Northern Ireland (1)</vt:lpstr>
      <vt:lpstr>Views on equality in Northern Ireland (2)</vt:lpstr>
      <vt:lpstr>Views on equality in Northern Ireland (3)</vt:lpstr>
      <vt:lpstr>Views on equality in Northern Ireland (4)</vt:lpstr>
      <vt:lpstr>Views on equality in Northern Ireland (5)</vt:lpstr>
      <vt:lpstr>Views on equality in Northern Ireland (6)</vt:lpstr>
      <vt:lpstr>Views on equality in Northern Ireland (7)</vt:lpstr>
      <vt:lpstr>Views on equality in Northern Ireland (8)</vt:lpstr>
      <vt:lpstr>Personal experiences of unwanted behaviour (1)</vt:lpstr>
      <vt:lpstr>Personal experiences of unwanted behaviour (2)</vt:lpstr>
      <vt:lpstr>Personal experiences of unwanted behaviour (3)</vt:lpstr>
      <vt:lpstr>Personal experiences of unwanted behaviour (4)</vt:lpstr>
      <vt:lpstr>Experiences of people with disabilities (1)</vt:lpstr>
      <vt:lpstr>Experiences of people with disabilities (2a)</vt:lpstr>
      <vt:lpstr>Experiences of people with disabilities (2b)</vt:lpstr>
      <vt:lpstr>Experiences of people with disabilities (2c)</vt:lpstr>
      <vt:lpstr>Aspects of life in Northern Ireland (1)</vt:lpstr>
      <vt:lpstr>Aspects of life in Northern Ireland (2)</vt:lpstr>
      <vt:lpstr>Aspects of life in Northern Ireland (3)</vt:lpstr>
      <vt:lpstr>Aspects of life in Northern Ireland (4)</vt:lpstr>
      <vt:lpstr>Aspects of life in Northern Ireland (5a)</vt:lpstr>
      <vt:lpstr>Aspects of life in Northern Ireland (5b)</vt:lpstr>
      <vt:lpstr>Aspects of life in Northern Ireland (6)</vt:lpstr>
      <vt:lpstr>Aspects of life in Northern Ireland (7)</vt:lpstr>
      <vt:lpstr>Aspects of life in Northern Ireland (8)</vt:lpstr>
      <vt:lpstr>Aspects of life in Northern Ireland (9a)</vt:lpstr>
      <vt:lpstr>Aspects of life in Northern Ireland (9b)</vt:lpstr>
      <vt:lpstr>Aspects of life in Northern Ireland (10a)</vt:lpstr>
      <vt:lpstr>Aspects of life in Northern Ireland (10b)</vt:lpstr>
      <vt:lpstr>Aspects of life in Northern Ireland (11)</vt:lpstr>
      <vt:lpstr>Aspects of life in Northern Ireland (12)</vt:lpstr>
      <vt:lpstr>Aspects of life in Northern Ireland (13)</vt:lpstr>
      <vt:lpstr>Aspects of life in Northern Ireland (14)</vt:lpstr>
      <vt:lpstr>Aspects of life in Northern Ireland (15)</vt:lpstr>
      <vt:lpstr>Aspects of life in Northern Ireland (16)</vt:lpstr>
      <vt:lpstr>Aspects of life in Northern Ireland (17a)</vt:lpstr>
      <vt:lpstr>Aspects of life in Northern Ireland (17b)</vt:lpstr>
      <vt:lpstr>Aspects of life in Northern Ireland (18)</vt:lpstr>
      <vt:lpstr>Aspects of life in Northern Ireland (19)</vt:lpstr>
      <vt:lpstr>Aspects of life in Northern Ireland (20)</vt:lpstr>
      <vt:lpstr>Aspects of life in Northern Ireland (21a)</vt:lpstr>
      <vt:lpstr>Aspects of life in Northern Ireland (21b)</vt:lpstr>
      <vt:lpstr>Aspects of life in Northern Ireland (22)</vt:lpstr>
      <vt:lpstr>Aspects of life in Northern Ireland (23a)</vt:lpstr>
      <vt:lpstr>Aspects of life in Northern Ireland (23b)</vt:lpstr>
      <vt:lpstr>Aspects of life in Northern Ireland (24)</vt:lpstr>
      <vt:lpstr>Aspects of life in Northern Ireland (25)</vt:lpstr>
      <vt:lpstr>Aspects of life in Northern Ireland (26a)</vt:lpstr>
      <vt:lpstr>Aspects of life in Northern Ireland (26b)</vt:lpstr>
      <vt:lpstr>Aspects of life in Northern Ireland (26c)</vt:lpstr>
      <vt:lpstr>Aspects of life in Northern Ireland (27)</vt:lpstr>
      <vt:lpstr>Aspects of life in Northern Ireland (28a)</vt:lpstr>
      <vt:lpstr>Aspects of life in Northern Ireland (28b)</vt:lpstr>
      <vt:lpstr>Methodology</vt:lpstr>
      <vt:lpstr>Methodology (1)</vt:lpstr>
      <vt:lpstr>Ipsos MORI’s Standards &amp; Accreditations</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Opinion Survey on Equality in Northern Ireland - Fulll Report</dc:title>
  <dc:creator>Sally Abernethy</dc:creator>
  <cp:lastModifiedBy>Mark Soult</cp:lastModifiedBy>
  <cp:revision>367</cp:revision>
  <dcterms:created xsi:type="dcterms:W3CDTF">2020-12-11T13:46:19Z</dcterms:created>
  <dcterms:modified xsi:type="dcterms:W3CDTF">2021-05-04T09:29:06Z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