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theme/themeOverride1.xml" ContentType="application/vnd.openxmlformats-officedocument.themeOverrid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7.xml" ContentType="application/vnd.openxmlformats-officedocument.drawingml.chart+xml"/>
  <Override PartName="/ppt/charts/style16.xml" ContentType="application/vnd.ms-office.chartstyle+xml"/>
  <Override PartName="/ppt/charts/colors16.xml" ContentType="application/vnd.ms-office.chartcolorstyle+xml"/>
  <Override PartName="/ppt/drawings/drawing1.xml" ContentType="application/vnd.openxmlformats-officedocument.drawingml.chartshapes+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9.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20.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1.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2.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3.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4.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5.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6.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7.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8.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9.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30.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1.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2.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3.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4.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5.xml" ContentType="application/vnd.openxmlformats-officedocument.drawingml.chart+xml"/>
  <Override PartName="/ppt/charts/style34.xml" ContentType="application/vnd.ms-office.chartstyle+xml"/>
  <Override PartName="/ppt/charts/colors34.xml" ContentType="application/vnd.ms-office.chartcolorstyle+xml"/>
  <Override PartName="/ppt/charts/chart36.xml" ContentType="application/vnd.openxmlformats-officedocument.drawingml.chart+xml"/>
  <Override PartName="/ppt/theme/themeOverride2.xml" ContentType="application/vnd.openxmlformats-officedocument.themeOverride+xml"/>
  <Override PartName="/ppt/charts/chart37.xml" ContentType="application/vnd.openxmlformats-officedocument.drawingml.chart+xml"/>
  <Override PartName="/ppt/theme/themeOverride3.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4"/>
  </p:sldMasterIdLst>
  <p:notesMasterIdLst>
    <p:notesMasterId r:id="rId54"/>
  </p:notesMasterIdLst>
  <p:handoutMasterIdLst>
    <p:handoutMasterId r:id="rId55"/>
  </p:handoutMasterIdLst>
  <p:sldIdLst>
    <p:sldId id="1551" r:id="rId5"/>
    <p:sldId id="1462" r:id="rId6"/>
    <p:sldId id="1552" r:id="rId7"/>
    <p:sldId id="1554" r:id="rId8"/>
    <p:sldId id="1555" r:id="rId9"/>
    <p:sldId id="1556" r:id="rId10"/>
    <p:sldId id="1624" r:id="rId11"/>
    <p:sldId id="1557" r:id="rId12"/>
    <p:sldId id="1558" r:id="rId13"/>
    <p:sldId id="1562" r:id="rId14"/>
    <p:sldId id="1564" r:id="rId15"/>
    <p:sldId id="1563" r:id="rId16"/>
    <p:sldId id="1565" r:id="rId17"/>
    <p:sldId id="1566" r:id="rId18"/>
    <p:sldId id="1569" r:id="rId19"/>
    <p:sldId id="1571" r:id="rId20"/>
    <p:sldId id="1572" r:id="rId21"/>
    <p:sldId id="1623" r:id="rId22"/>
    <p:sldId id="1573" r:id="rId23"/>
    <p:sldId id="1574" r:id="rId24"/>
    <p:sldId id="1580" r:id="rId25"/>
    <p:sldId id="1581" r:id="rId26"/>
    <p:sldId id="1586" r:id="rId27"/>
    <p:sldId id="1587" r:id="rId28"/>
    <p:sldId id="1588" r:id="rId29"/>
    <p:sldId id="1589" r:id="rId30"/>
    <p:sldId id="1590" r:id="rId31"/>
    <p:sldId id="1593" r:id="rId32"/>
    <p:sldId id="1595" r:id="rId33"/>
    <p:sldId id="1602" r:id="rId34"/>
    <p:sldId id="1600" r:id="rId35"/>
    <p:sldId id="1597" r:id="rId36"/>
    <p:sldId id="1604" r:id="rId37"/>
    <p:sldId id="1605" r:id="rId38"/>
    <p:sldId id="1607" r:id="rId39"/>
    <p:sldId id="1609" r:id="rId40"/>
    <p:sldId id="1611" r:id="rId41"/>
    <p:sldId id="1613" r:id="rId42"/>
    <p:sldId id="1615" r:id="rId43"/>
    <p:sldId id="1617" r:id="rId44"/>
    <p:sldId id="1618" r:id="rId45"/>
    <p:sldId id="1620" r:id="rId46"/>
    <p:sldId id="1622" r:id="rId47"/>
    <p:sldId id="1625" r:id="rId48"/>
    <p:sldId id="1626" r:id="rId49"/>
    <p:sldId id="1567" r:id="rId50"/>
    <p:sldId id="1568" r:id="rId51"/>
    <p:sldId id="426" r:id="rId52"/>
    <p:sldId id="1553" r:id="rId53"/>
  </p:sldIdLst>
  <p:sldSz cx="12192000" cy="6858000"/>
  <p:notesSz cx="6858000" cy="9144000"/>
  <p:custDataLst>
    <p:tags r:id="rId56"/>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ane Maguire" initials="JM" lastIdx="1" clrIdx="6">
    <p:extLst>
      <p:ext uri="{19B8F6BF-5375-455C-9EA6-DF929625EA0E}">
        <p15:presenceInfo xmlns:p15="http://schemas.microsoft.com/office/powerpoint/2012/main" userId="S::Jane.Maguire@ipsos.com::30ca8979-5767-4816-bad8-bd52184387b1" providerId="AD"/>
      </p:ext>
    </p:extLst>
  </p:cmAuthor>
  <p:cmAuthor id="1" name="Romain Carette" initials="RC" lastIdx="1" clrIdx="0">
    <p:extLst>
      <p:ext uri="{19B8F6BF-5375-455C-9EA6-DF929625EA0E}">
        <p15:presenceInfo xmlns:p15="http://schemas.microsoft.com/office/powerpoint/2012/main" userId="f5b5fcd6593eb51e" providerId="Windows Live"/>
      </p:ext>
    </p:extLst>
  </p:cmAuthor>
  <p:cmAuthor id="2" name="Julia Nurse" initials="JN" lastIdx="80" clrIdx="1">
    <p:extLst>
      <p:ext uri="{19B8F6BF-5375-455C-9EA6-DF929625EA0E}">
        <p15:presenceInfo xmlns:p15="http://schemas.microsoft.com/office/powerpoint/2012/main" userId="S::julia.nurse@Ipsos.com::a0f02c22-5676-46e0-8925-6d7c362befa2" providerId="AD"/>
      </p:ext>
    </p:extLst>
  </p:cmAuthor>
  <p:cmAuthor id="3" name="Ian Jarvis" initials="IJ" lastIdx="14" clrIdx="2">
    <p:extLst>
      <p:ext uri="{19B8F6BF-5375-455C-9EA6-DF929625EA0E}">
        <p15:presenceInfo xmlns:p15="http://schemas.microsoft.com/office/powerpoint/2012/main" userId="S-1-5-21-3343930222-3471731563-1258133589-336814" providerId="AD"/>
      </p:ext>
    </p:extLst>
  </p:cmAuthor>
  <p:cmAuthor id="4" name="Hannah Williams" initials="HW" lastIdx="3" clrIdx="3">
    <p:extLst>
      <p:ext uri="{19B8F6BF-5375-455C-9EA6-DF929625EA0E}">
        <p15:presenceInfo xmlns:p15="http://schemas.microsoft.com/office/powerpoint/2012/main" userId="S::hannah.williams@ipsos.com::5910482a-1124-4d8f-8118-860f2cd0264e" providerId="AD"/>
      </p:ext>
    </p:extLst>
  </p:cmAuthor>
  <p:cmAuthor id="5" name="Vanessa Martinez" initials="VM" lastIdx="1" clrIdx="4">
    <p:extLst>
      <p:ext uri="{19B8F6BF-5375-455C-9EA6-DF929625EA0E}">
        <p15:presenceInfo xmlns:p15="http://schemas.microsoft.com/office/powerpoint/2012/main" userId="S::Vanessa.Martinez@ipsos.com::d19a2b7b-967b-4e8b-b812-5c216188f371" providerId="AD"/>
      </p:ext>
    </p:extLst>
  </p:cmAuthor>
  <p:cmAuthor id="6" name="Sally Abernethy" initials="SA" lastIdx="1" clrIdx="5">
    <p:extLst>
      <p:ext uri="{19B8F6BF-5375-455C-9EA6-DF929625EA0E}">
        <p15:presenceInfo xmlns:p15="http://schemas.microsoft.com/office/powerpoint/2012/main" userId="S::Sally.Abernethy@ipsos.com::ed8436b0-e9f7-4921-b578-d9aaf25dbfd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86D4"/>
    <a:srgbClr val="E8E8E8"/>
    <a:srgbClr val="878787"/>
    <a:srgbClr val="BDBAC4"/>
    <a:srgbClr val="002554"/>
    <a:srgbClr val="2F469C"/>
    <a:srgbClr val="419999"/>
    <a:srgbClr val="F1BE48"/>
    <a:srgbClr val="E87722"/>
    <a:srgbClr val="8432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16" autoAdjust="0"/>
    <p:restoredTop sz="94222" autoAdjust="0"/>
  </p:normalViewPr>
  <p:slideViewPr>
    <p:cSldViewPr snapToGrid="0" showGuides="1">
      <p:cViewPr varScale="1">
        <p:scale>
          <a:sx n="93" d="100"/>
          <a:sy n="93" d="100"/>
        </p:scale>
        <p:origin x="336" y="82"/>
      </p:cViewPr>
      <p:guideLst/>
    </p:cSldViewPr>
  </p:slideViewPr>
  <p:notesTextViewPr>
    <p:cViewPr>
      <p:scale>
        <a:sx n="3" d="2"/>
        <a:sy n="3" d="2"/>
      </p:scale>
      <p:origin x="0" y="0"/>
    </p:cViewPr>
  </p:notesTextViewPr>
  <p:sorterViewPr>
    <p:cViewPr varScale="1">
      <p:scale>
        <a:sx n="1" d="1"/>
        <a:sy n="1" d="1"/>
      </p:scale>
      <p:origin x="0" y="-13158"/>
    </p:cViewPr>
  </p:sorterViewPr>
  <p:notesViewPr>
    <p:cSldViewPr snapToGrid="0" showGuides="1">
      <p:cViewPr>
        <p:scale>
          <a:sx n="75" d="100"/>
          <a:sy n="75" d="100"/>
        </p:scale>
        <p:origin x="2100" y="3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gs" Target="tags/tag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4.xml"/><Relationship Id="rId1" Type="http://schemas.microsoft.com/office/2011/relationships/chartStyle" Target="style14.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5.xml"/><Relationship Id="rId1" Type="http://schemas.microsoft.com/office/2011/relationships/chartStyle" Target="style15.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chartUserShapes" Target="../drawings/drawing1.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7.xml"/><Relationship Id="rId1" Type="http://schemas.microsoft.com/office/2011/relationships/chartStyle" Target="style17.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9.xml"/><Relationship Id="rId1" Type="http://schemas.microsoft.com/office/2011/relationships/chartStyle" Target="style19.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0.xml"/><Relationship Id="rId1" Type="http://schemas.microsoft.com/office/2011/relationships/chartStyle" Target="style20.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1.xml"/><Relationship Id="rId1" Type="http://schemas.microsoft.com/office/2011/relationships/chartStyle" Target="style21.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2.xml"/><Relationship Id="rId1" Type="http://schemas.microsoft.com/office/2011/relationships/chartStyle" Target="style22.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3.xml"/><Relationship Id="rId1" Type="http://schemas.microsoft.com/office/2011/relationships/chartStyle" Target="style23.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4.xml"/><Relationship Id="rId1" Type="http://schemas.microsoft.com/office/2011/relationships/chartStyle" Target="style24.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5.xml"/><Relationship Id="rId1" Type="http://schemas.microsoft.com/office/2011/relationships/chartStyle" Target="style25.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6.xml"/><Relationship Id="rId1" Type="http://schemas.microsoft.com/office/2011/relationships/chartStyle" Target="style26.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7.xml"/><Relationship Id="rId1" Type="http://schemas.microsoft.com/office/2011/relationships/chartStyle" Target="style27.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8.xml"/><Relationship Id="rId1" Type="http://schemas.microsoft.com/office/2011/relationships/chartStyle" Target="style28.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29.xml"/><Relationship Id="rId1" Type="http://schemas.microsoft.com/office/2011/relationships/chartStyle" Target="style29.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30.xml"/><Relationship Id="rId1" Type="http://schemas.microsoft.com/office/2011/relationships/chartStyle" Target="style30.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31.xlsx"/><Relationship Id="rId2" Type="http://schemas.microsoft.com/office/2011/relationships/chartColorStyle" Target="colors31.xml"/><Relationship Id="rId1" Type="http://schemas.microsoft.com/office/2011/relationships/chartStyle" Target="style31.xml"/></Relationships>
</file>

<file path=ppt/charts/_rels/chart33.xml.rels><?xml version="1.0" encoding="UTF-8" standalone="yes"?>
<Relationships xmlns="http://schemas.openxmlformats.org/package/2006/relationships"><Relationship Id="rId3" Type="http://schemas.openxmlformats.org/officeDocument/2006/relationships/package" Target="../embeddings/Microsoft_Excel_Worksheet32.xlsx"/><Relationship Id="rId2" Type="http://schemas.microsoft.com/office/2011/relationships/chartColorStyle" Target="colors32.xml"/><Relationship Id="rId1" Type="http://schemas.microsoft.com/office/2011/relationships/chartStyle" Target="style32.xml"/></Relationships>
</file>

<file path=ppt/charts/_rels/chart34.xml.rels><?xml version="1.0" encoding="UTF-8" standalone="yes"?>
<Relationships xmlns="http://schemas.openxmlformats.org/package/2006/relationships"><Relationship Id="rId3" Type="http://schemas.openxmlformats.org/officeDocument/2006/relationships/package" Target="../embeddings/Microsoft_Excel_Worksheet33.xlsx"/><Relationship Id="rId2" Type="http://schemas.microsoft.com/office/2011/relationships/chartColorStyle" Target="colors33.xml"/><Relationship Id="rId1" Type="http://schemas.microsoft.com/office/2011/relationships/chartStyle" Target="style33.xml"/></Relationships>
</file>

<file path=ppt/charts/_rels/chart35.xml.rels><?xml version="1.0" encoding="UTF-8" standalone="yes"?>
<Relationships xmlns="http://schemas.openxmlformats.org/package/2006/relationships"><Relationship Id="rId3" Type="http://schemas.openxmlformats.org/officeDocument/2006/relationships/package" Target="../embeddings/Microsoft_Excel_Worksheet34.xlsx"/><Relationship Id="rId2" Type="http://schemas.microsoft.com/office/2011/relationships/chartColorStyle" Target="colors34.xml"/><Relationship Id="rId1" Type="http://schemas.microsoft.com/office/2011/relationships/chartStyle" Target="style34.xml"/></Relationships>
</file>

<file path=ppt/charts/_rels/chart36.xml.rels><?xml version="1.0" encoding="UTF-8" standalone="yes"?>
<Relationships xmlns="http://schemas.openxmlformats.org/package/2006/relationships"><Relationship Id="rId2" Type="http://schemas.openxmlformats.org/officeDocument/2006/relationships/package" Target="../embeddings/Microsoft_Excel_Worksheet35.xlsx"/><Relationship Id="rId1" Type="http://schemas.openxmlformats.org/officeDocument/2006/relationships/themeOverride" Target="../theme/themeOverride2.xml"/></Relationships>
</file>

<file path=ppt/charts/_rels/chart37.xml.rels><?xml version="1.0" encoding="UTF-8" standalone="yes"?>
<Relationships xmlns="http://schemas.openxmlformats.org/package/2006/relationships"><Relationship Id="rId2" Type="http://schemas.openxmlformats.org/officeDocument/2006/relationships/package" Target="../embeddings/Microsoft_Excel_Worksheet36.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FCC-4FF6-BF94-B26AD6904DA9}"/>
              </c:ext>
            </c:extLst>
          </c:dPt>
          <c:dPt>
            <c:idx val="1"/>
            <c:bubble3D val="0"/>
            <c:spPr>
              <a:solidFill>
                <a:schemeClr val="accent6"/>
              </a:solidFill>
              <a:ln w="19050">
                <a:solidFill>
                  <a:schemeClr val="lt1"/>
                </a:solidFill>
              </a:ln>
              <a:effectLst/>
            </c:spPr>
            <c:extLst>
              <c:ext xmlns:c16="http://schemas.microsoft.com/office/drawing/2014/chart" uri="{C3380CC4-5D6E-409C-BE32-E72D297353CC}">
                <c16:uniqueId val="{00000001-271A-4E84-B6DA-9B181572BD22}"/>
              </c:ext>
            </c:extLst>
          </c:dPt>
          <c:dPt>
            <c:idx val="2"/>
            <c:bubble3D val="0"/>
            <c:spPr>
              <a:solidFill>
                <a:schemeClr val="accent2"/>
              </a:solidFill>
              <a:ln w="19050">
                <a:solidFill>
                  <a:schemeClr val="lt1"/>
                </a:solidFill>
              </a:ln>
              <a:effectLst/>
            </c:spPr>
            <c:extLst>
              <c:ext xmlns:c16="http://schemas.microsoft.com/office/drawing/2014/chart" uri="{C3380CC4-5D6E-409C-BE32-E72D297353CC}">
                <c16:uniqueId val="{00000002-271A-4E84-B6DA-9B181572BD22}"/>
              </c:ext>
            </c:extLst>
          </c:dPt>
          <c:dPt>
            <c:idx val="3"/>
            <c:bubble3D val="0"/>
            <c:spPr>
              <a:solidFill>
                <a:schemeClr val="accent5"/>
              </a:solidFill>
              <a:ln w="19050">
                <a:solidFill>
                  <a:schemeClr val="lt1"/>
                </a:solidFill>
              </a:ln>
              <a:effectLst/>
            </c:spPr>
            <c:extLst>
              <c:ext xmlns:c16="http://schemas.microsoft.com/office/drawing/2014/chart" uri="{C3380CC4-5D6E-409C-BE32-E72D297353CC}">
                <c16:uniqueId val="{00000003-271A-4E84-B6DA-9B181572BD22}"/>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16-29</c:v>
                </c:pt>
                <c:pt idx="1">
                  <c:v>30-44</c:v>
                </c:pt>
                <c:pt idx="2">
                  <c:v>45-59</c:v>
                </c:pt>
                <c:pt idx="3">
                  <c:v>60+</c:v>
                </c:pt>
              </c:strCache>
            </c:strRef>
          </c:cat>
          <c:val>
            <c:numRef>
              <c:f>Sheet1!$B$2:$B$5</c:f>
              <c:numCache>
                <c:formatCode>0%</c:formatCode>
                <c:ptCount val="4"/>
                <c:pt idx="0">
                  <c:v>0.25</c:v>
                </c:pt>
                <c:pt idx="1">
                  <c:v>0.26</c:v>
                </c:pt>
                <c:pt idx="2">
                  <c:v>0.24</c:v>
                </c:pt>
                <c:pt idx="3">
                  <c:v>0.25</c:v>
                </c:pt>
              </c:numCache>
            </c:numRef>
          </c:val>
          <c:extLst>
            <c:ext xmlns:c16="http://schemas.microsoft.com/office/drawing/2014/chart" uri="{C3380CC4-5D6E-409C-BE32-E72D297353CC}">
              <c16:uniqueId val="{00000000-271A-4E84-B6DA-9B181572BD22}"/>
            </c:ext>
          </c:extLst>
        </c:ser>
        <c:dLbls>
          <c:showLegendKey val="0"/>
          <c:showVal val="0"/>
          <c:showCatName val="0"/>
          <c:showSerName val="0"/>
          <c:showPercent val="0"/>
          <c:showBubbleSize val="0"/>
          <c:showLeaderLines val="1"/>
        </c:dLbls>
        <c:firstSliceAng val="0"/>
        <c:holeSize val="60"/>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393321939443916"/>
          <c:y val="4.0421365975973449E-2"/>
          <c:w val="0.48440149938264626"/>
          <c:h val="0.82642191630838635"/>
        </c:manualLayout>
      </c:layout>
      <c:barChart>
        <c:barDir val="bar"/>
        <c:grouping val="percentStacked"/>
        <c:varyColors val="0"/>
        <c:ser>
          <c:idx val="0"/>
          <c:order val="0"/>
          <c:tx>
            <c:strRef>
              <c:f>Sheet1!$B$1</c:f>
              <c:strCache>
                <c:ptCount val="1"/>
                <c:pt idx="0">
                  <c:v>Strongly agree </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The term “equality” is meaningless to me in everyday life; it is not something I think about (%)</c:v>
                </c:pt>
              </c:strCache>
            </c:strRef>
          </c:cat>
          <c:val>
            <c:numRef>
              <c:f>Sheet1!$B$2</c:f>
              <c:numCache>
                <c:formatCode>0</c:formatCode>
                <c:ptCount val="1"/>
                <c:pt idx="0">
                  <c:v>15</c:v>
                </c:pt>
              </c:numCache>
            </c:numRef>
          </c:val>
          <c:extLst>
            <c:ext xmlns:c16="http://schemas.microsoft.com/office/drawing/2014/chart" uri="{C3380CC4-5D6E-409C-BE32-E72D297353CC}">
              <c16:uniqueId val="{00000000-1334-4E30-A2CB-E34877BD63C7}"/>
            </c:ext>
          </c:extLst>
        </c:ser>
        <c:ser>
          <c:idx val="1"/>
          <c:order val="1"/>
          <c:tx>
            <c:strRef>
              <c:f>Sheet1!$C$1</c:f>
              <c:strCache>
                <c:ptCount val="1"/>
                <c:pt idx="0">
                  <c:v>Tend to agree</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The term “equality” is meaningless to me in everyday life; it is not something I think about (%)</c:v>
                </c:pt>
              </c:strCache>
            </c:strRef>
          </c:cat>
          <c:val>
            <c:numRef>
              <c:f>Sheet1!$C$2</c:f>
              <c:numCache>
                <c:formatCode>0</c:formatCode>
                <c:ptCount val="1"/>
                <c:pt idx="0">
                  <c:v>14</c:v>
                </c:pt>
              </c:numCache>
            </c:numRef>
          </c:val>
          <c:extLst>
            <c:ext xmlns:c16="http://schemas.microsoft.com/office/drawing/2014/chart" uri="{C3380CC4-5D6E-409C-BE32-E72D297353CC}">
              <c16:uniqueId val="{00000001-1334-4E30-A2CB-E34877BD63C7}"/>
            </c:ext>
          </c:extLst>
        </c:ser>
        <c:ser>
          <c:idx val="2"/>
          <c:order val="2"/>
          <c:tx>
            <c:strRef>
              <c:f>Sheet1!$D$1</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The term “equality” is meaningless to me in everyday life; it is not something I think about (%)</c:v>
                </c:pt>
              </c:strCache>
            </c:strRef>
          </c:cat>
          <c:val>
            <c:numRef>
              <c:f>Sheet1!$D$2</c:f>
              <c:numCache>
                <c:formatCode>0</c:formatCode>
                <c:ptCount val="1"/>
                <c:pt idx="0">
                  <c:v>26</c:v>
                </c:pt>
              </c:numCache>
            </c:numRef>
          </c:val>
          <c:extLst>
            <c:ext xmlns:c16="http://schemas.microsoft.com/office/drawing/2014/chart" uri="{C3380CC4-5D6E-409C-BE32-E72D297353CC}">
              <c16:uniqueId val="{00000002-1334-4E30-A2CB-E34877BD63C7}"/>
            </c:ext>
          </c:extLst>
        </c:ser>
        <c:ser>
          <c:idx val="3"/>
          <c:order val="3"/>
          <c:tx>
            <c:strRef>
              <c:f>Sheet1!$E$1</c:f>
              <c:strCache>
                <c:ptCount val="1"/>
                <c:pt idx="0">
                  <c:v>Tend to disagree</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The term “equality” is meaningless to me in everyday life; it is not something I think about (%)</c:v>
                </c:pt>
              </c:strCache>
            </c:strRef>
          </c:cat>
          <c:val>
            <c:numRef>
              <c:f>Sheet1!$E$2</c:f>
              <c:numCache>
                <c:formatCode>0</c:formatCode>
                <c:ptCount val="1"/>
                <c:pt idx="0">
                  <c:v>14</c:v>
                </c:pt>
              </c:numCache>
            </c:numRef>
          </c:val>
          <c:extLst>
            <c:ext xmlns:c16="http://schemas.microsoft.com/office/drawing/2014/chart" uri="{C3380CC4-5D6E-409C-BE32-E72D297353CC}">
              <c16:uniqueId val="{00000003-1334-4E30-A2CB-E34877BD63C7}"/>
            </c:ext>
          </c:extLst>
        </c:ser>
        <c:ser>
          <c:idx val="4"/>
          <c:order val="4"/>
          <c:tx>
            <c:strRef>
              <c:f>Sheet1!$F$1</c:f>
              <c:strCache>
                <c:ptCount val="1"/>
                <c:pt idx="0">
                  <c:v>Strongly disagree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The term “equality” is meaningless to me in everyday life; it is not something I think about (%)</c:v>
                </c:pt>
              </c:strCache>
            </c:strRef>
          </c:cat>
          <c:val>
            <c:numRef>
              <c:f>Sheet1!$F$2</c:f>
              <c:numCache>
                <c:formatCode>0</c:formatCode>
                <c:ptCount val="1"/>
                <c:pt idx="0">
                  <c:v>31</c:v>
                </c:pt>
              </c:numCache>
            </c:numRef>
          </c:val>
          <c:extLst>
            <c:ext xmlns:c16="http://schemas.microsoft.com/office/drawing/2014/chart" uri="{C3380CC4-5D6E-409C-BE32-E72D297353CC}">
              <c16:uniqueId val="{00000000-1285-4CF0-9535-29B9208856EC}"/>
            </c:ext>
          </c:extLst>
        </c:ser>
        <c:ser>
          <c:idx val="5"/>
          <c:order val="5"/>
          <c:tx>
            <c:strRef>
              <c:f>Sheet1!$G$1</c:f>
              <c:strCache>
                <c:ptCount val="1"/>
                <c:pt idx="0">
                  <c:v>Don't know</c:v>
                </c:pt>
              </c:strCache>
            </c:strRef>
          </c:tx>
          <c:spPr>
            <a:solidFill>
              <a:schemeClr val="tx1"/>
            </a:solidFill>
            <a:ln>
              <a:noFill/>
            </a:ln>
            <a:effectLst/>
          </c:spPr>
          <c:invertIfNegative val="0"/>
          <c:dLbls>
            <c:dLbl>
              <c:idx val="0"/>
              <c:layout>
                <c:manualLayout>
                  <c:x val="2.2521773634007879E-2"/>
                  <c:y val="-1.8373348170897089E-2"/>
                </c:manualLayout>
              </c:layout>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806-4F31-A930-2D80D4C991E5}"/>
                </c:ext>
              </c:extLst>
            </c:dLbl>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The term “equality” is meaningless to me in everyday life; it is not something I think about (%)</c:v>
                </c:pt>
              </c:strCache>
            </c:strRef>
          </c:cat>
          <c:val>
            <c:numRef>
              <c:f>Sheet1!$G$2</c:f>
              <c:numCache>
                <c:formatCode>0</c:formatCode>
                <c:ptCount val="1"/>
                <c:pt idx="0">
                  <c:v>1</c:v>
                </c:pt>
              </c:numCache>
            </c:numRef>
          </c:val>
          <c:extLst>
            <c:ext xmlns:c16="http://schemas.microsoft.com/office/drawing/2014/chart" uri="{C3380CC4-5D6E-409C-BE32-E72D297353CC}">
              <c16:uniqueId val="{00000001-1285-4CF0-9535-29B9208856EC}"/>
            </c:ext>
          </c:extLst>
        </c:ser>
        <c:dLbls>
          <c:showLegendKey val="0"/>
          <c:showVal val="0"/>
          <c:showCatName val="0"/>
          <c:showSerName val="0"/>
          <c:showPercent val="0"/>
          <c:showBubbleSize val="0"/>
        </c:dLbls>
        <c:gapWidth val="150"/>
        <c:overlap val="100"/>
        <c:axId val="586212639"/>
        <c:axId val="1297416863"/>
      </c:barChart>
      <c:catAx>
        <c:axId val="586212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297416863"/>
        <c:crosses val="autoZero"/>
        <c:auto val="1"/>
        <c:lblAlgn val="ctr"/>
        <c:lblOffset val="100"/>
        <c:noMultiLvlLbl val="0"/>
      </c:catAx>
      <c:valAx>
        <c:axId val="1297416863"/>
        <c:scaling>
          <c:orientation val="minMax"/>
        </c:scaling>
        <c:delete val="1"/>
        <c:axPos val="b"/>
        <c:numFmt formatCode="0%" sourceLinked="1"/>
        <c:majorTickMark val="none"/>
        <c:minorTickMark val="none"/>
        <c:tickLblPos val="nextTo"/>
        <c:crossAx val="586212639"/>
        <c:crosses val="autoZero"/>
        <c:crossBetween val="between"/>
      </c:valAx>
      <c:spPr>
        <a:noFill/>
        <a:ln>
          <a:noFill/>
        </a:ln>
        <a:effectLst/>
      </c:spPr>
    </c:plotArea>
    <c:legend>
      <c:legendPos val="b"/>
      <c:layout>
        <c:manualLayout>
          <c:xMode val="edge"/>
          <c:yMode val="edge"/>
          <c:x val="7.6434490128615792E-2"/>
          <c:y val="0.91828865716287145"/>
          <c:w val="0.92265261383395036"/>
          <c:h val="7.068733393459029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Net agree (%)</c:v>
                </c:pt>
              </c:strCache>
            </c:strRef>
          </c:tx>
          <c:spPr>
            <a:ln w="28575" cap="rnd">
              <a:solidFill>
                <a:schemeClr val="tx2"/>
              </a:solidFill>
              <a:round/>
            </a:ln>
            <a:effectLst/>
          </c:spPr>
          <c:marker>
            <c:symbol val="circle"/>
            <c:size val="5"/>
            <c:spPr>
              <a:solidFill>
                <a:schemeClr val="tx2"/>
              </a:solidFill>
              <a:ln w="9525">
                <a:solidFill>
                  <a:schemeClr val="tx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c:v>
                </c:pt>
                <c:pt idx="1">
                  <c:v>2019</c:v>
                </c:pt>
                <c:pt idx="2">
                  <c:v>2020-21</c:v>
                </c:pt>
              </c:strCache>
            </c:strRef>
          </c:cat>
          <c:val>
            <c:numRef>
              <c:f>Sheet1!$B$2:$B$4</c:f>
              <c:numCache>
                <c:formatCode>0</c:formatCode>
                <c:ptCount val="3"/>
                <c:pt idx="0">
                  <c:v>28</c:v>
                </c:pt>
                <c:pt idx="1">
                  <c:v>36</c:v>
                </c:pt>
                <c:pt idx="2">
                  <c:v>29</c:v>
                </c:pt>
              </c:numCache>
            </c:numRef>
          </c:val>
          <c:smooth val="0"/>
          <c:extLst>
            <c:ext xmlns:c16="http://schemas.microsoft.com/office/drawing/2014/chart" uri="{C3380CC4-5D6E-409C-BE32-E72D297353CC}">
              <c16:uniqueId val="{00000000-E7BC-44EF-8E46-975B1BEC8C98}"/>
            </c:ext>
          </c:extLst>
        </c:ser>
        <c:ser>
          <c:idx val="1"/>
          <c:order val="1"/>
          <c:tx>
            <c:strRef>
              <c:f>Sheet1!$C$1</c:f>
              <c:strCache>
                <c:ptCount val="1"/>
                <c:pt idx="0">
                  <c:v>Net disagree (%)</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c:v>
                </c:pt>
                <c:pt idx="1">
                  <c:v>2019</c:v>
                </c:pt>
                <c:pt idx="2">
                  <c:v>2020-21</c:v>
                </c:pt>
              </c:strCache>
            </c:strRef>
          </c:cat>
          <c:val>
            <c:numRef>
              <c:f>Sheet1!$C$2:$C$4</c:f>
              <c:numCache>
                <c:formatCode>0</c:formatCode>
                <c:ptCount val="3"/>
                <c:pt idx="0">
                  <c:v>48</c:v>
                </c:pt>
                <c:pt idx="1">
                  <c:v>42</c:v>
                </c:pt>
                <c:pt idx="2">
                  <c:v>45</c:v>
                </c:pt>
              </c:numCache>
            </c:numRef>
          </c:val>
          <c:smooth val="0"/>
          <c:extLst>
            <c:ext xmlns:c16="http://schemas.microsoft.com/office/drawing/2014/chart" uri="{C3380CC4-5D6E-409C-BE32-E72D297353CC}">
              <c16:uniqueId val="{00000001-E7BC-44EF-8E46-975B1BEC8C98}"/>
            </c:ext>
          </c:extLst>
        </c:ser>
        <c:dLbls>
          <c:showLegendKey val="0"/>
          <c:showVal val="0"/>
          <c:showCatName val="0"/>
          <c:showSerName val="0"/>
          <c:showPercent val="0"/>
          <c:showBubbleSize val="0"/>
        </c:dLbls>
        <c:marker val="1"/>
        <c:smooth val="0"/>
        <c:axId val="586224239"/>
        <c:axId val="821722047"/>
      </c:lineChart>
      <c:catAx>
        <c:axId val="5862242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21722047"/>
        <c:crosses val="autoZero"/>
        <c:auto val="1"/>
        <c:lblAlgn val="ctr"/>
        <c:lblOffset val="100"/>
        <c:noMultiLvlLbl val="0"/>
      </c:catAx>
      <c:valAx>
        <c:axId val="821722047"/>
        <c:scaling>
          <c:orientation val="minMax"/>
        </c:scaling>
        <c:delete val="1"/>
        <c:axPos val="l"/>
        <c:numFmt formatCode="0" sourceLinked="1"/>
        <c:majorTickMark val="none"/>
        <c:minorTickMark val="none"/>
        <c:tickLblPos val="nextTo"/>
        <c:crossAx val="58622423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393321939443916"/>
          <c:y val="4.0421365975973449E-2"/>
          <c:w val="0.52606678060556089"/>
          <c:h val="0.82642191630838635"/>
        </c:manualLayout>
      </c:layout>
      <c:barChart>
        <c:barDir val="bar"/>
        <c:grouping val="percentStacked"/>
        <c:varyColors val="0"/>
        <c:ser>
          <c:idx val="0"/>
          <c:order val="0"/>
          <c:tx>
            <c:strRef>
              <c:f>Sheet1!$B$1</c:f>
              <c:strCache>
                <c:ptCount val="1"/>
                <c:pt idx="0">
                  <c:v>Strongly agree </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I am worried that laws to help protect me from discrimination and to promote equality will not be as strong as for others in Britain or Ireland in the future (%)</c:v>
                </c:pt>
                <c:pt idx="1">
                  <c:v>Equality and anti-discrimination laws in Northern Ireland are necessary (%)</c:v>
                </c:pt>
                <c:pt idx="2">
                  <c:v>In general, workplaces in Northern Ireland are welcoming and inclusive (%)</c:v>
                </c:pt>
                <c:pt idx="3">
                  <c:v>Workers are generally treated with dignity and respect (%)</c:v>
                </c:pt>
              </c:strCache>
            </c:strRef>
          </c:cat>
          <c:val>
            <c:numRef>
              <c:f>Sheet1!$B$2:$B$5</c:f>
              <c:numCache>
                <c:formatCode>0</c:formatCode>
                <c:ptCount val="4"/>
                <c:pt idx="0">
                  <c:v>15</c:v>
                </c:pt>
                <c:pt idx="1">
                  <c:v>70</c:v>
                </c:pt>
                <c:pt idx="2">
                  <c:v>23</c:v>
                </c:pt>
                <c:pt idx="3">
                  <c:v>22</c:v>
                </c:pt>
              </c:numCache>
            </c:numRef>
          </c:val>
          <c:extLst>
            <c:ext xmlns:c16="http://schemas.microsoft.com/office/drawing/2014/chart" uri="{C3380CC4-5D6E-409C-BE32-E72D297353CC}">
              <c16:uniqueId val="{00000000-1334-4E30-A2CB-E34877BD63C7}"/>
            </c:ext>
          </c:extLst>
        </c:ser>
        <c:ser>
          <c:idx val="1"/>
          <c:order val="1"/>
          <c:tx>
            <c:strRef>
              <c:f>Sheet1!$C$1</c:f>
              <c:strCache>
                <c:ptCount val="1"/>
                <c:pt idx="0">
                  <c:v>Tend to agree</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I am worried that laws to help protect me from discrimination and to promote equality will not be as strong as for others in Britain or Ireland in the future (%)</c:v>
                </c:pt>
                <c:pt idx="1">
                  <c:v>Equality and anti-discrimination laws in Northern Ireland are necessary (%)</c:v>
                </c:pt>
                <c:pt idx="2">
                  <c:v>In general, workplaces in Northern Ireland are welcoming and inclusive (%)</c:v>
                </c:pt>
                <c:pt idx="3">
                  <c:v>Workers are generally treated with dignity and respect (%)</c:v>
                </c:pt>
              </c:strCache>
            </c:strRef>
          </c:cat>
          <c:val>
            <c:numRef>
              <c:f>Sheet1!$C$2:$C$5</c:f>
              <c:numCache>
                <c:formatCode>0</c:formatCode>
                <c:ptCount val="4"/>
                <c:pt idx="0">
                  <c:v>19</c:v>
                </c:pt>
                <c:pt idx="1">
                  <c:v>13</c:v>
                </c:pt>
                <c:pt idx="2">
                  <c:v>31</c:v>
                </c:pt>
                <c:pt idx="3">
                  <c:v>31</c:v>
                </c:pt>
              </c:numCache>
            </c:numRef>
          </c:val>
          <c:extLst>
            <c:ext xmlns:c16="http://schemas.microsoft.com/office/drawing/2014/chart" uri="{C3380CC4-5D6E-409C-BE32-E72D297353CC}">
              <c16:uniqueId val="{00000001-1334-4E30-A2CB-E34877BD63C7}"/>
            </c:ext>
          </c:extLst>
        </c:ser>
        <c:ser>
          <c:idx val="2"/>
          <c:order val="2"/>
          <c:tx>
            <c:strRef>
              <c:f>Sheet1!$D$1</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I am worried that laws to help protect me from discrimination and to promote equality will not be as strong as for others in Britain or Ireland in the future (%)</c:v>
                </c:pt>
                <c:pt idx="1">
                  <c:v>Equality and anti-discrimination laws in Northern Ireland are necessary (%)</c:v>
                </c:pt>
                <c:pt idx="2">
                  <c:v>In general, workplaces in Northern Ireland are welcoming and inclusive (%)</c:v>
                </c:pt>
                <c:pt idx="3">
                  <c:v>Workers are generally treated with dignity and respect (%)</c:v>
                </c:pt>
              </c:strCache>
            </c:strRef>
          </c:cat>
          <c:val>
            <c:numRef>
              <c:f>Sheet1!$D$2:$D$5</c:f>
              <c:numCache>
                <c:formatCode>0</c:formatCode>
                <c:ptCount val="4"/>
                <c:pt idx="0">
                  <c:v>27</c:v>
                </c:pt>
                <c:pt idx="1">
                  <c:v>9</c:v>
                </c:pt>
                <c:pt idx="2">
                  <c:v>29</c:v>
                </c:pt>
                <c:pt idx="3">
                  <c:v>24</c:v>
                </c:pt>
              </c:numCache>
            </c:numRef>
          </c:val>
          <c:extLst>
            <c:ext xmlns:c16="http://schemas.microsoft.com/office/drawing/2014/chart" uri="{C3380CC4-5D6E-409C-BE32-E72D297353CC}">
              <c16:uniqueId val="{00000002-1334-4E30-A2CB-E34877BD63C7}"/>
            </c:ext>
          </c:extLst>
        </c:ser>
        <c:ser>
          <c:idx val="3"/>
          <c:order val="3"/>
          <c:tx>
            <c:strRef>
              <c:f>Sheet1!$E$1</c:f>
              <c:strCache>
                <c:ptCount val="1"/>
                <c:pt idx="0">
                  <c:v>Tend to disagree</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I am worried that laws to help protect me from discrimination and to promote equality will not be as strong as for others in Britain or Ireland in the future (%)</c:v>
                </c:pt>
                <c:pt idx="1">
                  <c:v>Equality and anti-discrimination laws in Northern Ireland are necessary (%)</c:v>
                </c:pt>
                <c:pt idx="2">
                  <c:v>In general, workplaces in Northern Ireland are welcoming and inclusive (%)</c:v>
                </c:pt>
                <c:pt idx="3">
                  <c:v>Workers are generally treated with dignity and respect (%)</c:v>
                </c:pt>
              </c:strCache>
            </c:strRef>
          </c:cat>
          <c:val>
            <c:numRef>
              <c:f>Sheet1!$E$2:$E$5</c:f>
              <c:numCache>
                <c:formatCode>0</c:formatCode>
                <c:ptCount val="4"/>
                <c:pt idx="0">
                  <c:v>20</c:v>
                </c:pt>
                <c:pt idx="1">
                  <c:v>3</c:v>
                </c:pt>
                <c:pt idx="2">
                  <c:v>8</c:v>
                </c:pt>
                <c:pt idx="3">
                  <c:v>15</c:v>
                </c:pt>
              </c:numCache>
            </c:numRef>
          </c:val>
          <c:extLst>
            <c:ext xmlns:c16="http://schemas.microsoft.com/office/drawing/2014/chart" uri="{C3380CC4-5D6E-409C-BE32-E72D297353CC}">
              <c16:uniqueId val="{00000003-1334-4E30-A2CB-E34877BD63C7}"/>
            </c:ext>
          </c:extLst>
        </c:ser>
        <c:ser>
          <c:idx val="4"/>
          <c:order val="4"/>
          <c:tx>
            <c:strRef>
              <c:f>Sheet1!$F$1</c:f>
              <c:strCache>
                <c:ptCount val="1"/>
                <c:pt idx="0">
                  <c:v>Strongly disagree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I am worried that laws to help protect me from discrimination and to promote equality will not be as strong as for others in Britain or Ireland in the future (%)</c:v>
                </c:pt>
                <c:pt idx="1">
                  <c:v>Equality and anti-discrimination laws in Northern Ireland are necessary (%)</c:v>
                </c:pt>
                <c:pt idx="2">
                  <c:v>In general, workplaces in Northern Ireland are welcoming and inclusive (%)</c:v>
                </c:pt>
                <c:pt idx="3">
                  <c:v>Workers are generally treated with dignity and respect (%)</c:v>
                </c:pt>
              </c:strCache>
            </c:strRef>
          </c:cat>
          <c:val>
            <c:numRef>
              <c:f>Sheet1!$F$2:$F$5</c:f>
              <c:numCache>
                <c:formatCode>0</c:formatCode>
                <c:ptCount val="4"/>
                <c:pt idx="0">
                  <c:v>15</c:v>
                </c:pt>
                <c:pt idx="1">
                  <c:v>5</c:v>
                </c:pt>
                <c:pt idx="2">
                  <c:v>4</c:v>
                </c:pt>
                <c:pt idx="3">
                  <c:v>6</c:v>
                </c:pt>
              </c:numCache>
            </c:numRef>
          </c:val>
          <c:extLst>
            <c:ext xmlns:c16="http://schemas.microsoft.com/office/drawing/2014/chart" uri="{C3380CC4-5D6E-409C-BE32-E72D297353CC}">
              <c16:uniqueId val="{00000000-1285-4CF0-9535-29B9208856EC}"/>
            </c:ext>
          </c:extLst>
        </c:ser>
        <c:ser>
          <c:idx val="5"/>
          <c:order val="5"/>
          <c:tx>
            <c:strRef>
              <c:f>Sheet1!$G$1</c:f>
              <c:strCache>
                <c:ptCount val="1"/>
                <c:pt idx="0">
                  <c:v>Don't know</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I am worried that laws to help protect me from discrimination and to promote equality will not be as strong as for others in Britain or Ireland in the future (%)</c:v>
                </c:pt>
                <c:pt idx="1">
                  <c:v>Equality and anti-discrimination laws in Northern Ireland are necessary (%)</c:v>
                </c:pt>
                <c:pt idx="2">
                  <c:v>In general, workplaces in Northern Ireland are welcoming and inclusive (%)</c:v>
                </c:pt>
                <c:pt idx="3">
                  <c:v>Workers are generally treated with dignity and respect (%)</c:v>
                </c:pt>
              </c:strCache>
            </c:strRef>
          </c:cat>
          <c:val>
            <c:numRef>
              <c:f>Sheet1!$G$2:$G$5</c:f>
              <c:numCache>
                <c:formatCode>0</c:formatCode>
                <c:ptCount val="4"/>
                <c:pt idx="0">
                  <c:v>5</c:v>
                </c:pt>
                <c:pt idx="1">
                  <c:v>1</c:v>
                </c:pt>
                <c:pt idx="2">
                  <c:v>5</c:v>
                </c:pt>
                <c:pt idx="3">
                  <c:v>2</c:v>
                </c:pt>
              </c:numCache>
            </c:numRef>
          </c:val>
          <c:extLst>
            <c:ext xmlns:c16="http://schemas.microsoft.com/office/drawing/2014/chart" uri="{C3380CC4-5D6E-409C-BE32-E72D297353CC}">
              <c16:uniqueId val="{00000001-1285-4CF0-9535-29B9208856EC}"/>
            </c:ext>
          </c:extLst>
        </c:ser>
        <c:dLbls>
          <c:showLegendKey val="0"/>
          <c:showVal val="0"/>
          <c:showCatName val="0"/>
          <c:showSerName val="0"/>
          <c:showPercent val="0"/>
          <c:showBubbleSize val="0"/>
        </c:dLbls>
        <c:gapWidth val="150"/>
        <c:overlap val="100"/>
        <c:axId val="586212639"/>
        <c:axId val="1297416863"/>
      </c:barChart>
      <c:catAx>
        <c:axId val="586212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297416863"/>
        <c:crosses val="autoZero"/>
        <c:auto val="1"/>
        <c:lblAlgn val="ctr"/>
        <c:lblOffset val="100"/>
        <c:noMultiLvlLbl val="0"/>
      </c:catAx>
      <c:valAx>
        <c:axId val="1297416863"/>
        <c:scaling>
          <c:orientation val="minMax"/>
        </c:scaling>
        <c:delete val="1"/>
        <c:axPos val="b"/>
        <c:numFmt formatCode="0%" sourceLinked="1"/>
        <c:majorTickMark val="none"/>
        <c:minorTickMark val="none"/>
        <c:tickLblPos val="nextTo"/>
        <c:crossAx val="586212639"/>
        <c:crosses val="autoZero"/>
        <c:crossBetween val="between"/>
      </c:valAx>
      <c:spPr>
        <a:noFill/>
        <a:ln>
          <a:noFill/>
        </a:ln>
        <a:effectLst/>
      </c:spPr>
    </c:plotArea>
    <c:legend>
      <c:legendPos val="b"/>
      <c:layout>
        <c:manualLayout>
          <c:xMode val="edge"/>
          <c:yMode val="edge"/>
          <c:x val="7.6434490128615792E-2"/>
          <c:y val="0.91828865716287145"/>
          <c:w val="0.92265261383395036"/>
          <c:h val="7.068733393459029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387228178452298E-2"/>
          <c:y val="2.6421743936150325E-2"/>
          <c:w val="0.97122554364309543"/>
          <c:h val="0.74776150765026883"/>
        </c:manualLayout>
      </c:layout>
      <c:lineChart>
        <c:grouping val="standard"/>
        <c:varyColors val="0"/>
        <c:ser>
          <c:idx val="0"/>
          <c:order val="0"/>
          <c:tx>
            <c:strRef>
              <c:f>Sheet1!$B$1</c:f>
              <c:strCache>
                <c:ptCount val="1"/>
                <c:pt idx="0">
                  <c:v>Net agree (%)</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c:v>
                </c:pt>
                <c:pt idx="1">
                  <c:v>2019</c:v>
                </c:pt>
                <c:pt idx="2">
                  <c:v>2020-21</c:v>
                </c:pt>
              </c:strCache>
            </c:strRef>
          </c:cat>
          <c:val>
            <c:numRef>
              <c:f>Sheet1!$B$2:$B$4</c:f>
              <c:numCache>
                <c:formatCode>0</c:formatCode>
                <c:ptCount val="3"/>
                <c:pt idx="0">
                  <c:v>62</c:v>
                </c:pt>
                <c:pt idx="1">
                  <c:v>57</c:v>
                </c:pt>
                <c:pt idx="2">
                  <c:v>54</c:v>
                </c:pt>
              </c:numCache>
            </c:numRef>
          </c:val>
          <c:smooth val="0"/>
          <c:extLst>
            <c:ext xmlns:c16="http://schemas.microsoft.com/office/drawing/2014/chart" uri="{C3380CC4-5D6E-409C-BE32-E72D297353CC}">
              <c16:uniqueId val="{00000000-9DC4-46C3-B06A-1AE8C7D23485}"/>
            </c:ext>
          </c:extLst>
        </c:ser>
        <c:ser>
          <c:idx val="1"/>
          <c:order val="1"/>
          <c:tx>
            <c:strRef>
              <c:f>Sheet1!$C$1</c:f>
              <c:strCache>
                <c:ptCount val="1"/>
                <c:pt idx="0">
                  <c:v>Net disagree (%)</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c:v>
                </c:pt>
                <c:pt idx="1">
                  <c:v>2019</c:v>
                </c:pt>
                <c:pt idx="2">
                  <c:v>2020-21</c:v>
                </c:pt>
              </c:strCache>
            </c:strRef>
          </c:cat>
          <c:val>
            <c:numRef>
              <c:f>Sheet1!$C$2:$C$4</c:f>
              <c:numCache>
                <c:formatCode>0</c:formatCode>
                <c:ptCount val="3"/>
                <c:pt idx="0">
                  <c:v>13</c:v>
                </c:pt>
                <c:pt idx="1">
                  <c:v>18</c:v>
                </c:pt>
                <c:pt idx="2">
                  <c:v>21</c:v>
                </c:pt>
              </c:numCache>
            </c:numRef>
          </c:val>
          <c:smooth val="0"/>
          <c:extLst>
            <c:ext xmlns:c16="http://schemas.microsoft.com/office/drawing/2014/chart" uri="{C3380CC4-5D6E-409C-BE32-E72D297353CC}">
              <c16:uniqueId val="{00000001-9DC4-46C3-B06A-1AE8C7D23485}"/>
            </c:ext>
          </c:extLst>
        </c:ser>
        <c:dLbls>
          <c:showLegendKey val="0"/>
          <c:showVal val="0"/>
          <c:showCatName val="0"/>
          <c:showSerName val="0"/>
          <c:showPercent val="0"/>
          <c:showBubbleSize val="0"/>
        </c:dLbls>
        <c:marker val="1"/>
        <c:smooth val="0"/>
        <c:axId val="586224239"/>
        <c:axId val="821722047"/>
      </c:lineChart>
      <c:catAx>
        <c:axId val="5862242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21722047"/>
        <c:crosses val="autoZero"/>
        <c:auto val="1"/>
        <c:lblAlgn val="ctr"/>
        <c:lblOffset val="100"/>
        <c:noMultiLvlLbl val="0"/>
      </c:catAx>
      <c:valAx>
        <c:axId val="821722047"/>
        <c:scaling>
          <c:orientation val="minMax"/>
        </c:scaling>
        <c:delete val="1"/>
        <c:axPos val="l"/>
        <c:numFmt formatCode="0" sourceLinked="1"/>
        <c:majorTickMark val="none"/>
        <c:minorTickMark val="none"/>
        <c:tickLblPos val="nextTo"/>
        <c:crossAx val="58622423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Net agree (%)</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c:v>
                </c:pt>
                <c:pt idx="1">
                  <c:v>2019</c:v>
                </c:pt>
                <c:pt idx="2">
                  <c:v>2020-21</c:v>
                </c:pt>
              </c:strCache>
            </c:strRef>
          </c:cat>
          <c:val>
            <c:numRef>
              <c:f>Sheet1!$B$2:$B$4</c:f>
              <c:numCache>
                <c:formatCode>0</c:formatCode>
                <c:ptCount val="3"/>
                <c:pt idx="0">
                  <c:v>62</c:v>
                </c:pt>
                <c:pt idx="1">
                  <c:v>58</c:v>
                </c:pt>
                <c:pt idx="2">
                  <c:v>54</c:v>
                </c:pt>
              </c:numCache>
            </c:numRef>
          </c:val>
          <c:smooth val="0"/>
          <c:extLst>
            <c:ext xmlns:c16="http://schemas.microsoft.com/office/drawing/2014/chart" uri="{C3380CC4-5D6E-409C-BE32-E72D297353CC}">
              <c16:uniqueId val="{00000000-A2E2-4692-8D1C-4D61439E1080}"/>
            </c:ext>
          </c:extLst>
        </c:ser>
        <c:ser>
          <c:idx val="1"/>
          <c:order val="1"/>
          <c:tx>
            <c:strRef>
              <c:f>Sheet1!$C$1</c:f>
              <c:strCache>
                <c:ptCount val="1"/>
                <c:pt idx="0">
                  <c:v>Net disagree (%)</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c:v>
                </c:pt>
                <c:pt idx="1">
                  <c:v>2019</c:v>
                </c:pt>
                <c:pt idx="2">
                  <c:v>2020-21</c:v>
                </c:pt>
              </c:strCache>
            </c:strRef>
          </c:cat>
          <c:val>
            <c:numRef>
              <c:f>Sheet1!$C$2:$C$4</c:f>
              <c:numCache>
                <c:formatCode>0</c:formatCode>
                <c:ptCount val="3"/>
                <c:pt idx="0">
                  <c:v>8</c:v>
                </c:pt>
                <c:pt idx="1">
                  <c:v>13</c:v>
                </c:pt>
                <c:pt idx="2">
                  <c:v>12</c:v>
                </c:pt>
              </c:numCache>
            </c:numRef>
          </c:val>
          <c:smooth val="0"/>
          <c:extLst>
            <c:ext xmlns:c16="http://schemas.microsoft.com/office/drawing/2014/chart" uri="{C3380CC4-5D6E-409C-BE32-E72D297353CC}">
              <c16:uniqueId val="{00000001-A2E2-4692-8D1C-4D61439E1080}"/>
            </c:ext>
          </c:extLst>
        </c:ser>
        <c:dLbls>
          <c:showLegendKey val="0"/>
          <c:showVal val="0"/>
          <c:showCatName val="0"/>
          <c:showSerName val="0"/>
          <c:showPercent val="0"/>
          <c:showBubbleSize val="0"/>
        </c:dLbls>
        <c:marker val="1"/>
        <c:smooth val="0"/>
        <c:axId val="586224239"/>
        <c:axId val="821722047"/>
      </c:lineChart>
      <c:catAx>
        <c:axId val="5862242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21722047"/>
        <c:crosses val="autoZero"/>
        <c:auto val="1"/>
        <c:lblAlgn val="ctr"/>
        <c:lblOffset val="100"/>
        <c:noMultiLvlLbl val="0"/>
      </c:catAx>
      <c:valAx>
        <c:axId val="821722047"/>
        <c:scaling>
          <c:orientation val="minMax"/>
        </c:scaling>
        <c:delete val="1"/>
        <c:axPos val="l"/>
        <c:numFmt formatCode="0" sourceLinked="1"/>
        <c:majorTickMark val="none"/>
        <c:minorTickMark val="none"/>
        <c:tickLblPos val="nextTo"/>
        <c:crossAx val="58622423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Net agree (%)</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c:v>
                </c:pt>
                <c:pt idx="1">
                  <c:v>2019</c:v>
                </c:pt>
                <c:pt idx="2">
                  <c:v>2020-21</c:v>
                </c:pt>
              </c:strCache>
            </c:strRef>
          </c:cat>
          <c:val>
            <c:numRef>
              <c:f>Sheet1!$B$2:$B$4</c:f>
              <c:numCache>
                <c:formatCode>0</c:formatCode>
                <c:ptCount val="3"/>
                <c:pt idx="0">
                  <c:v>90</c:v>
                </c:pt>
                <c:pt idx="1">
                  <c:v>82</c:v>
                </c:pt>
                <c:pt idx="2">
                  <c:v>83</c:v>
                </c:pt>
              </c:numCache>
            </c:numRef>
          </c:val>
          <c:smooth val="0"/>
          <c:extLst>
            <c:ext xmlns:c16="http://schemas.microsoft.com/office/drawing/2014/chart" uri="{C3380CC4-5D6E-409C-BE32-E72D297353CC}">
              <c16:uniqueId val="{00000000-AC30-412A-8EB5-7EF83D409C75}"/>
            </c:ext>
          </c:extLst>
        </c:ser>
        <c:ser>
          <c:idx val="1"/>
          <c:order val="1"/>
          <c:tx>
            <c:strRef>
              <c:f>Sheet1!$C$1</c:f>
              <c:strCache>
                <c:ptCount val="1"/>
                <c:pt idx="0">
                  <c:v>Net disagree (%)</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c:v>
                </c:pt>
                <c:pt idx="1">
                  <c:v>2019</c:v>
                </c:pt>
                <c:pt idx="2">
                  <c:v>2020-21</c:v>
                </c:pt>
              </c:strCache>
            </c:strRef>
          </c:cat>
          <c:val>
            <c:numRef>
              <c:f>Sheet1!$C$2:$C$4</c:f>
              <c:numCache>
                <c:formatCode>0</c:formatCode>
                <c:ptCount val="3"/>
                <c:pt idx="0">
                  <c:v>4</c:v>
                </c:pt>
                <c:pt idx="1">
                  <c:v>8</c:v>
                </c:pt>
                <c:pt idx="2">
                  <c:v>8</c:v>
                </c:pt>
              </c:numCache>
            </c:numRef>
          </c:val>
          <c:smooth val="0"/>
          <c:extLst>
            <c:ext xmlns:c16="http://schemas.microsoft.com/office/drawing/2014/chart" uri="{C3380CC4-5D6E-409C-BE32-E72D297353CC}">
              <c16:uniqueId val="{00000001-AC30-412A-8EB5-7EF83D409C75}"/>
            </c:ext>
          </c:extLst>
        </c:ser>
        <c:dLbls>
          <c:showLegendKey val="0"/>
          <c:showVal val="0"/>
          <c:showCatName val="0"/>
          <c:showSerName val="0"/>
          <c:showPercent val="0"/>
          <c:showBubbleSize val="0"/>
        </c:dLbls>
        <c:marker val="1"/>
        <c:smooth val="0"/>
        <c:axId val="586224239"/>
        <c:axId val="821722047"/>
      </c:lineChart>
      <c:catAx>
        <c:axId val="5862242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21722047"/>
        <c:crosses val="autoZero"/>
        <c:auto val="1"/>
        <c:lblAlgn val="ctr"/>
        <c:lblOffset val="100"/>
        <c:noMultiLvlLbl val="0"/>
      </c:catAx>
      <c:valAx>
        <c:axId val="821722047"/>
        <c:scaling>
          <c:orientation val="minMax"/>
        </c:scaling>
        <c:delete val="1"/>
        <c:axPos val="l"/>
        <c:numFmt formatCode="0" sourceLinked="1"/>
        <c:majorTickMark val="none"/>
        <c:minorTickMark val="none"/>
        <c:tickLblPos val="nextTo"/>
        <c:crossAx val="58622423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578888324443315"/>
          <c:y val="4.0421365975973449E-2"/>
          <c:w val="0.79421111675556699"/>
          <c:h val="0.82642191630838635"/>
        </c:manualLayout>
      </c:layout>
      <c:barChart>
        <c:barDir val="bar"/>
        <c:grouping val="percentStacked"/>
        <c:varyColors val="0"/>
        <c:ser>
          <c:idx val="0"/>
          <c:order val="0"/>
          <c:tx>
            <c:strRef>
              <c:f>Sheet1!$B$1</c:f>
              <c:strCache>
                <c:ptCount val="1"/>
                <c:pt idx="0">
                  <c:v>Net agree (%)</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Sheet1!$B$2:$B$3</c:f>
              <c:numCache>
                <c:formatCode>0</c:formatCode>
                <c:ptCount val="2"/>
                <c:pt idx="0">
                  <c:v>34</c:v>
                </c:pt>
                <c:pt idx="1">
                  <c:v>34</c:v>
                </c:pt>
              </c:numCache>
            </c:numRef>
          </c:val>
          <c:extLst>
            <c:ext xmlns:c16="http://schemas.microsoft.com/office/drawing/2014/chart" uri="{C3380CC4-5D6E-409C-BE32-E72D297353CC}">
              <c16:uniqueId val="{00000000-E2FF-4CB7-A330-C28245D1A4FF}"/>
            </c:ext>
          </c:extLst>
        </c:ser>
        <c:ser>
          <c:idx val="1"/>
          <c:order val="1"/>
          <c:tx>
            <c:strRef>
              <c:f>Sheet1!$C$1</c:f>
              <c:strCache>
                <c:ptCount val="1"/>
                <c:pt idx="0">
                  <c:v>Neither agree nor disagree (%)</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Sheet1!$C$2:$C$3</c:f>
              <c:numCache>
                <c:formatCode>0</c:formatCode>
                <c:ptCount val="2"/>
                <c:pt idx="0">
                  <c:v>26</c:v>
                </c:pt>
                <c:pt idx="1">
                  <c:v>27</c:v>
                </c:pt>
              </c:numCache>
            </c:numRef>
          </c:val>
          <c:extLst>
            <c:ext xmlns:c16="http://schemas.microsoft.com/office/drawing/2014/chart" uri="{C3380CC4-5D6E-409C-BE32-E72D297353CC}">
              <c16:uniqueId val="{00000001-E2FF-4CB7-A330-C28245D1A4FF}"/>
            </c:ext>
          </c:extLst>
        </c:ser>
        <c:ser>
          <c:idx val="2"/>
          <c:order val="2"/>
          <c:tx>
            <c:strRef>
              <c:f>Sheet1!$D$1</c:f>
              <c:strCache>
                <c:ptCount val="1"/>
                <c:pt idx="0">
                  <c:v>Don't know (%)</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Sheet1!$D$2:$D$3</c:f>
              <c:numCache>
                <c:formatCode>0</c:formatCode>
                <c:ptCount val="2"/>
                <c:pt idx="0">
                  <c:v>10</c:v>
                </c:pt>
                <c:pt idx="1">
                  <c:v>5</c:v>
                </c:pt>
              </c:numCache>
            </c:numRef>
          </c:val>
          <c:extLst>
            <c:ext xmlns:c16="http://schemas.microsoft.com/office/drawing/2014/chart" uri="{C3380CC4-5D6E-409C-BE32-E72D297353CC}">
              <c16:uniqueId val="{00000002-E2FF-4CB7-A330-C28245D1A4FF}"/>
            </c:ext>
          </c:extLst>
        </c:ser>
        <c:ser>
          <c:idx val="3"/>
          <c:order val="3"/>
          <c:tx>
            <c:strRef>
              <c:f>Sheet1!$E$1</c:f>
              <c:strCache>
                <c:ptCount val="1"/>
                <c:pt idx="0">
                  <c:v>Net disagree (%)</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Sheet1!$E$2:$E$3</c:f>
              <c:numCache>
                <c:formatCode>0</c:formatCode>
                <c:ptCount val="2"/>
                <c:pt idx="0">
                  <c:v>30</c:v>
                </c:pt>
                <c:pt idx="1">
                  <c:v>35</c:v>
                </c:pt>
              </c:numCache>
            </c:numRef>
          </c:val>
          <c:extLst>
            <c:ext xmlns:c16="http://schemas.microsoft.com/office/drawing/2014/chart" uri="{C3380CC4-5D6E-409C-BE32-E72D297353CC}">
              <c16:uniqueId val="{00000003-E2FF-4CB7-A330-C28245D1A4FF}"/>
            </c:ext>
          </c:extLst>
        </c:ser>
        <c:dLbls>
          <c:showLegendKey val="0"/>
          <c:showVal val="0"/>
          <c:showCatName val="0"/>
          <c:showSerName val="0"/>
          <c:showPercent val="0"/>
          <c:showBubbleSize val="0"/>
        </c:dLbls>
        <c:gapWidth val="150"/>
        <c:overlap val="100"/>
        <c:axId val="586212639"/>
        <c:axId val="1297416863"/>
      </c:barChart>
      <c:catAx>
        <c:axId val="586212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97416863"/>
        <c:crosses val="autoZero"/>
        <c:auto val="1"/>
        <c:lblAlgn val="ctr"/>
        <c:lblOffset val="100"/>
        <c:noMultiLvlLbl val="0"/>
      </c:catAx>
      <c:valAx>
        <c:axId val="1297416863"/>
        <c:scaling>
          <c:orientation val="minMax"/>
        </c:scaling>
        <c:delete val="1"/>
        <c:axPos val="b"/>
        <c:numFmt formatCode="0%" sourceLinked="1"/>
        <c:majorTickMark val="none"/>
        <c:minorTickMark val="none"/>
        <c:tickLblPos val="nextTo"/>
        <c:crossAx val="586212639"/>
        <c:crosses val="autoZero"/>
        <c:crossBetween val="between"/>
      </c:valAx>
      <c:spPr>
        <a:noFill/>
        <a:ln>
          <a:noFill/>
        </a:ln>
        <a:effectLst/>
      </c:spPr>
    </c:plotArea>
    <c:legend>
      <c:legendPos val="b"/>
      <c:layout>
        <c:manualLayout>
          <c:xMode val="edge"/>
          <c:yMode val="edge"/>
          <c:x val="7.6434490128615792E-2"/>
          <c:y val="0.91828865716287145"/>
          <c:w val="0.73789518245703167"/>
          <c:h val="6.569802980132895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2"/>
                </a:solidFill>
                <a:latin typeface="+mn-lt"/>
                <a:ea typeface="+mn-ea"/>
                <a:cs typeface="+mn-cs"/>
              </a:defRPr>
            </a:pPr>
            <a:r>
              <a:rPr lang="en-GB" sz="1400" b="1" i="0" dirty="0">
                <a:solidFill>
                  <a:schemeClr val="tx2"/>
                </a:solidFill>
              </a:rPr>
              <a:t>All participants</a:t>
            </a:r>
          </a:p>
        </c:rich>
      </c:tx>
      <c:layout>
        <c:manualLayout>
          <c:xMode val="edge"/>
          <c:yMode val="edge"/>
          <c:x val="0.36923828125000002"/>
          <c:y val="6.7174211026990545E-3"/>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2"/>
              </a:solidFill>
              <a:latin typeface="+mn-lt"/>
              <a:ea typeface="+mn-ea"/>
              <a:cs typeface="+mn-cs"/>
            </a:defRPr>
          </a:pPr>
          <a:endParaRPr lang="en-US"/>
        </a:p>
      </c:txPr>
    </c:title>
    <c:autoTitleDeleted val="0"/>
    <c:plotArea>
      <c:layout>
        <c:manualLayout>
          <c:layoutTarget val="inner"/>
          <c:xMode val="edge"/>
          <c:yMode val="edge"/>
          <c:x val="1.7187500000000001E-2"/>
          <c:y val="0.15850098896835485"/>
          <c:w val="0.96562499999999996"/>
          <c:h val="0.62142122117955267"/>
        </c:manualLayout>
      </c:layout>
      <c:barChart>
        <c:barDir val="col"/>
        <c:grouping val="percentStacked"/>
        <c:varyColors val="0"/>
        <c:ser>
          <c:idx val="0"/>
          <c:order val="0"/>
          <c:tx>
            <c:strRef>
              <c:f>Sheet1!$B$1</c:f>
              <c:strCache>
                <c:ptCount val="1"/>
                <c:pt idx="0">
                  <c:v>Yes (%)</c:v>
                </c:pt>
              </c:strCache>
            </c:strRef>
          </c:tx>
          <c:spPr>
            <a:solidFill>
              <a:schemeClr val="accent5"/>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91B-4A28-AED3-9347C5B1C58A}"/>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91B-4A28-AED3-9347C5B1C58A}"/>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91B-4A28-AED3-9347C5B1C58A}"/>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c:v>
                </c:pt>
                <c:pt idx="1">
                  <c:v>2019</c:v>
                </c:pt>
                <c:pt idx="2">
                  <c:v>2020-21</c:v>
                </c:pt>
              </c:strCache>
            </c:strRef>
          </c:cat>
          <c:val>
            <c:numRef>
              <c:f>Sheet1!$B$2:$B$4</c:f>
              <c:numCache>
                <c:formatCode>0</c:formatCode>
                <c:ptCount val="3"/>
                <c:pt idx="0">
                  <c:v>12</c:v>
                </c:pt>
                <c:pt idx="1">
                  <c:v>13</c:v>
                </c:pt>
                <c:pt idx="2">
                  <c:v>14</c:v>
                </c:pt>
              </c:numCache>
            </c:numRef>
          </c:val>
          <c:extLst>
            <c:ext xmlns:c16="http://schemas.microsoft.com/office/drawing/2014/chart" uri="{C3380CC4-5D6E-409C-BE32-E72D297353CC}">
              <c16:uniqueId val="{00000000-D91B-4A28-AED3-9347C5B1C58A}"/>
            </c:ext>
          </c:extLst>
        </c:ser>
        <c:ser>
          <c:idx val="1"/>
          <c:order val="1"/>
          <c:tx>
            <c:strRef>
              <c:f>Sheet1!$C$1</c:f>
              <c:strCache>
                <c:ptCount val="1"/>
                <c:pt idx="0">
                  <c:v>No (%)</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c:v>
                </c:pt>
                <c:pt idx="1">
                  <c:v>2019</c:v>
                </c:pt>
                <c:pt idx="2">
                  <c:v>2020-21</c:v>
                </c:pt>
              </c:strCache>
            </c:strRef>
          </c:cat>
          <c:val>
            <c:numRef>
              <c:f>Sheet1!$C$2:$C$4</c:f>
              <c:numCache>
                <c:formatCode>0</c:formatCode>
                <c:ptCount val="3"/>
                <c:pt idx="0">
                  <c:v>66</c:v>
                </c:pt>
                <c:pt idx="1">
                  <c:v>65</c:v>
                </c:pt>
                <c:pt idx="2">
                  <c:v>67</c:v>
                </c:pt>
              </c:numCache>
            </c:numRef>
          </c:val>
          <c:extLst>
            <c:ext xmlns:c16="http://schemas.microsoft.com/office/drawing/2014/chart" uri="{C3380CC4-5D6E-409C-BE32-E72D297353CC}">
              <c16:uniqueId val="{00000001-D91B-4A28-AED3-9347C5B1C58A}"/>
            </c:ext>
          </c:extLst>
        </c:ser>
        <c:ser>
          <c:idx val="2"/>
          <c:order val="2"/>
          <c:tx>
            <c:strRef>
              <c:f>Sheet1!$D$1</c:f>
              <c:strCache>
                <c:ptCount val="1"/>
                <c:pt idx="0">
                  <c:v>Not working (%)</c:v>
                </c:pt>
              </c:strCache>
            </c:strRef>
          </c:tx>
          <c:spPr>
            <a:solidFill>
              <a:schemeClr val="tx1">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c:v>
                </c:pt>
                <c:pt idx="1">
                  <c:v>2019</c:v>
                </c:pt>
                <c:pt idx="2">
                  <c:v>2020-21</c:v>
                </c:pt>
              </c:strCache>
            </c:strRef>
          </c:cat>
          <c:val>
            <c:numRef>
              <c:f>Sheet1!$D$2:$D$4</c:f>
              <c:numCache>
                <c:formatCode>0</c:formatCode>
                <c:ptCount val="3"/>
                <c:pt idx="0">
                  <c:v>22</c:v>
                </c:pt>
                <c:pt idx="1">
                  <c:v>22</c:v>
                </c:pt>
                <c:pt idx="2">
                  <c:v>18</c:v>
                </c:pt>
              </c:numCache>
            </c:numRef>
          </c:val>
          <c:extLst>
            <c:ext xmlns:c16="http://schemas.microsoft.com/office/drawing/2014/chart" uri="{C3380CC4-5D6E-409C-BE32-E72D297353CC}">
              <c16:uniqueId val="{00000003-D91B-4A28-AED3-9347C5B1C58A}"/>
            </c:ext>
          </c:extLst>
        </c:ser>
        <c:dLbls>
          <c:showLegendKey val="0"/>
          <c:showVal val="0"/>
          <c:showCatName val="0"/>
          <c:showSerName val="0"/>
          <c:showPercent val="0"/>
          <c:showBubbleSize val="0"/>
        </c:dLbls>
        <c:gapWidth val="150"/>
        <c:overlap val="100"/>
        <c:axId val="377739168"/>
        <c:axId val="2056472560"/>
      </c:barChart>
      <c:catAx>
        <c:axId val="377739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56472560"/>
        <c:crosses val="autoZero"/>
        <c:auto val="1"/>
        <c:lblAlgn val="ctr"/>
        <c:lblOffset val="100"/>
        <c:noMultiLvlLbl val="0"/>
      </c:catAx>
      <c:valAx>
        <c:axId val="2056472560"/>
        <c:scaling>
          <c:orientation val="minMax"/>
        </c:scaling>
        <c:delete val="1"/>
        <c:axPos val="l"/>
        <c:numFmt formatCode="0%" sourceLinked="1"/>
        <c:majorTickMark val="none"/>
        <c:minorTickMark val="none"/>
        <c:tickLblPos val="nextTo"/>
        <c:crossAx val="377739168"/>
        <c:crosses val="autoZero"/>
        <c:crossBetween val="between"/>
      </c:valAx>
      <c:spPr>
        <a:noFill/>
        <a:ln>
          <a:noFill/>
        </a:ln>
        <a:effectLst/>
      </c:spPr>
    </c:plotArea>
    <c:legend>
      <c:legendPos val="b"/>
      <c:layout>
        <c:manualLayout>
          <c:xMode val="edge"/>
          <c:yMode val="edge"/>
          <c:x val="8.2775782787893715E-2"/>
          <c:y val="0.91440788974331799"/>
          <c:w val="0.81491718442421257"/>
          <c:h val="7.2157268051284071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lumMod val="95000"/>
      </a:schemeClr>
    </a:solidFill>
    <a:ln>
      <a:noFill/>
    </a:ln>
    <a:effectLst/>
  </c:spPr>
  <c:txPr>
    <a:bodyPr/>
    <a:lstStyle/>
    <a:p>
      <a:pPr>
        <a:defRPr/>
      </a:pPr>
      <a:endParaRPr lang="en-US"/>
    </a:p>
  </c:txPr>
  <c:externalData r:id="rId3">
    <c:autoUpdate val="0"/>
  </c:externalData>
  <c:userShapes r:id="rId4"/>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2"/>
                </a:solidFill>
                <a:latin typeface="+mn-lt"/>
                <a:ea typeface="+mn-ea"/>
                <a:cs typeface="+mn-cs"/>
              </a:defRPr>
            </a:pPr>
            <a:r>
              <a:rPr lang="en-GB" sz="1400" b="1" i="0" dirty="0">
                <a:solidFill>
                  <a:schemeClr val="tx2"/>
                </a:solidFill>
              </a:rPr>
              <a:t>All participants working</a:t>
            </a:r>
          </a:p>
        </c:rich>
      </c:tx>
      <c:layout>
        <c:manualLayout>
          <c:xMode val="edge"/>
          <c:yMode val="edge"/>
          <c:x val="0.36923828125000002"/>
          <c:y val="6.7174211026990545E-3"/>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2"/>
              </a:solidFill>
              <a:latin typeface="+mn-lt"/>
              <a:ea typeface="+mn-ea"/>
              <a:cs typeface="+mn-cs"/>
            </a:defRPr>
          </a:pPr>
          <a:endParaRPr lang="en-US"/>
        </a:p>
      </c:txPr>
    </c:title>
    <c:autoTitleDeleted val="0"/>
    <c:plotArea>
      <c:layout>
        <c:manualLayout>
          <c:layoutTarget val="inner"/>
          <c:xMode val="edge"/>
          <c:yMode val="edge"/>
          <c:x val="1.7187500000000001E-2"/>
          <c:y val="0.15850098896835485"/>
          <c:w val="0.96562499999999996"/>
          <c:h val="0.62142122117955267"/>
        </c:manualLayout>
      </c:layout>
      <c:barChart>
        <c:barDir val="col"/>
        <c:grouping val="percentStacked"/>
        <c:varyColors val="0"/>
        <c:ser>
          <c:idx val="0"/>
          <c:order val="0"/>
          <c:tx>
            <c:strRef>
              <c:f>Sheet1!$B$1</c:f>
              <c:strCache>
                <c:ptCount val="1"/>
                <c:pt idx="0">
                  <c:v>Yes (%)</c:v>
                </c:pt>
              </c:strCache>
            </c:strRef>
          </c:tx>
          <c:spPr>
            <a:solidFill>
              <a:schemeClr val="accent5"/>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62D-4070-9B78-CCB3EA599DC9}"/>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62D-4070-9B78-CCB3EA599DC9}"/>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62D-4070-9B78-CCB3EA599DC9}"/>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 (384)</c:v>
                </c:pt>
                <c:pt idx="1">
                  <c:v>2019 (389)</c:v>
                </c:pt>
                <c:pt idx="2">
                  <c:v>2020-21 (409)</c:v>
                </c:pt>
              </c:strCache>
            </c:strRef>
          </c:cat>
          <c:val>
            <c:numRef>
              <c:f>Sheet1!$B$2:$B$4</c:f>
              <c:numCache>
                <c:formatCode>0</c:formatCode>
                <c:ptCount val="3"/>
                <c:pt idx="0">
                  <c:v>15</c:v>
                </c:pt>
                <c:pt idx="1">
                  <c:v>17</c:v>
                </c:pt>
                <c:pt idx="2">
                  <c:v>18</c:v>
                </c:pt>
              </c:numCache>
            </c:numRef>
          </c:val>
          <c:extLst>
            <c:ext xmlns:c16="http://schemas.microsoft.com/office/drawing/2014/chart" uri="{C3380CC4-5D6E-409C-BE32-E72D297353CC}">
              <c16:uniqueId val="{00000003-A62D-4070-9B78-CCB3EA599DC9}"/>
            </c:ext>
          </c:extLst>
        </c:ser>
        <c:ser>
          <c:idx val="1"/>
          <c:order val="1"/>
          <c:tx>
            <c:strRef>
              <c:f>Sheet1!$C$1</c:f>
              <c:strCache>
                <c:ptCount val="1"/>
                <c:pt idx="0">
                  <c:v>No (%)</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 (384)</c:v>
                </c:pt>
                <c:pt idx="1">
                  <c:v>2019 (389)</c:v>
                </c:pt>
                <c:pt idx="2">
                  <c:v>2020-21 (409)</c:v>
                </c:pt>
              </c:strCache>
            </c:strRef>
          </c:cat>
          <c:val>
            <c:numRef>
              <c:f>Sheet1!$C$2:$C$4</c:f>
              <c:numCache>
                <c:formatCode>0</c:formatCode>
                <c:ptCount val="3"/>
                <c:pt idx="0">
                  <c:v>85</c:v>
                </c:pt>
                <c:pt idx="1">
                  <c:v>83</c:v>
                </c:pt>
                <c:pt idx="2">
                  <c:v>82</c:v>
                </c:pt>
              </c:numCache>
            </c:numRef>
          </c:val>
          <c:extLst>
            <c:ext xmlns:c16="http://schemas.microsoft.com/office/drawing/2014/chart" uri="{C3380CC4-5D6E-409C-BE32-E72D297353CC}">
              <c16:uniqueId val="{00000004-A62D-4070-9B78-CCB3EA599DC9}"/>
            </c:ext>
          </c:extLst>
        </c:ser>
        <c:dLbls>
          <c:showLegendKey val="0"/>
          <c:showVal val="0"/>
          <c:showCatName val="0"/>
          <c:showSerName val="0"/>
          <c:showPercent val="0"/>
          <c:showBubbleSize val="0"/>
        </c:dLbls>
        <c:gapWidth val="150"/>
        <c:overlap val="100"/>
        <c:axId val="377739168"/>
        <c:axId val="2056472560"/>
      </c:barChart>
      <c:catAx>
        <c:axId val="377739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56472560"/>
        <c:crosses val="autoZero"/>
        <c:auto val="1"/>
        <c:lblAlgn val="ctr"/>
        <c:lblOffset val="100"/>
        <c:noMultiLvlLbl val="0"/>
      </c:catAx>
      <c:valAx>
        <c:axId val="2056472560"/>
        <c:scaling>
          <c:orientation val="minMax"/>
        </c:scaling>
        <c:delete val="1"/>
        <c:axPos val="l"/>
        <c:numFmt formatCode="0%" sourceLinked="1"/>
        <c:majorTickMark val="none"/>
        <c:minorTickMark val="none"/>
        <c:tickLblPos val="nextTo"/>
        <c:crossAx val="377739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lumMod val="95000"/>
      </a:schemeClr>
    </a:solid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187500000000001E-2"/>
          <c:y val="0.15850098896835485"/>
          <c:w val="0.96562499999999996"/>
          <c:h val="0.62142122117955267"/>
        </c:manualLayout>
      </c:layout>
      <c:barChart>
        <c:barDir val="col"/>
        <c:grouping val="percentStacked"/>
        <c:varyColors val="0"/>
        <c:ser>
          <c:idx val="0"/>
          <c:order val="0"/>
          <c:tx>
            <c:strRef>
              <c:f>Sheet1!$B$1</c:f>
              <c:strCache>
                <c:ptCount val="1"/>
                <c:pt idx="0">
                  <c:v>Yes (%)</c:v>
                </c:pt>
              </c:strCache>
            </c:strRef>
          </c:tx>
          <c:spPr>
            <a:solidFill>
              <a:schemeClr val="accent5"/>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62D-4070-9B78-CCB3EA599DC9}"/>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62D-4070-9B78-CCB3EA599DC9}"/>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62D-4070-9B78-CCB3EA599DC9}"/>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 (384)</c:v>
                </c:pt>
                <c:pt idx="1">
                  <c:v>2019 (389)</c:v>
                </c:pt>
                <c:pt idx="2">
                  <c:v>2020-21 (406)</c:v>
                </c:pt>
              </c:strCache>
            </c:strRef>
          </c:cat>
          <c:val>
            <c:numRef>
              <c:f>Sheet1!$B$2:$B$4</c:f>
              <c:numCache>
                <c:formatCode>0</c:formatCode>
                <c:ptCount val="3"/>
                <c:pt idx="0">
                  <c:v>27</c:v>
                </c:pt>
                <c:pt idx="1">
                  <c:v>30</c:v>
                </c:pt>
                <c:pt idx="2">
                  <c:v>27</c:v>
                </c:pt>
              </c:numCache>
            </c:numRef>
          </c:val>
          <c:extLst>
            <c:ext xmlns:c16="http://schemas.microsoft.com/office/drawing/2014/chart" uri="{C3380CC4-5D6E-409C-BE32-E72D297353CC}">
              <c16:uniqueId val="{00000003-A62D-4070-9B78-CCB3EA599DC9}"/>
            </c:ext>
          </c:extLst>
        </c:ser>
        <c:ser>
          <c:idx val="1"/>
          <c:order val="1"/>
          <c:tx>
            <c:strRef>
              <c:f>Sheet1!$C$1</c:f>
              <c:strCache>
                <c:ptCount val="1"/>
                <c:pt idx="0">
                  <c:v>No (%)</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 (384)</c:v>
                </c:pt>
                <c:pt idx="1">
                  <c:v>2019 (389)</c:v>
                </c:pt>
                <c:pt idx="2">
                  <c:v>2020-21 (406)</c:v>
                </c:pt>
              </c:strCache>
            </c:strRef>
          </c:cat>
          <c:val>
            <c:numRef>
              <c:f>Sheet1!$C$2:$C$4</c:f>
              <c:numCache>
                <c:formatCode>0</c:formatCode>
                <c:ptCount val="3"/>
                <c:pt idx="0">
                  <c:v>73</c:v>
                </c:pt>
                <c:pt idx="1">
                  <c:v>70</c:v>
                </c:pt>
                <c:pt idx="2">
                  <c:v>73</c:v>
                </c:pt>
              </c:numCache>
            </c:numRef>
          </c:val>
          <c:extLst>
            <c:ext xmlns:c16="http://schemas.microsoft.com/office/drawing/2014/chart" uri="{C3380CC4-5D6E-409C-BE32-E72D297353CC}">
              <c16:uniqueId val="{00000004-A62D-4070-9B78-CCB3EA599DC9}"/>
            </c:ext>
          </c:extLst>
        </c:ser>
        <c:dLbls>
          <c:showLegendKey val="0"/>
          <c:showVal val="0"/>
          <c:showCatName val="0"/>
          <c:showSerName val="0"/>
          <c:showPercent val="0"/>
          <c:showBubbleSize val="0"/>
        </c:dLbls>
        <c:gapWidth val="150"/>
        <c:overlap val="100"/>
        <c:axId val="377739168"/>
        <c:axId val="2056472560"/>
      </c:barChart>
      <c:catAx>
        <c:axId val="377739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56472560"/>
        <c:crosses val="autoZero"/>
        <c:auto val="1"/>
        <c:lblAlgn val="ctr"/>
        <c:lblOffset val="100"/>
        <c:noMultiLvlLbl val="0"/>
      </c:catAx>
      <c:valAx>
        <c:axId val="2056472560"/>
        <c:scaling>
          <c:orientation val="minMax"/>
        </c:scaling>
        <c:delete val="1"/>
        <c:axPos val="l"/>
        <c:numFmt formatCode="0%" sourceLinked="1"/>
        <c:majorTickMark val="none"/>
        <c:minorTickMark val="none"/>
        <c:tickLblPos val="nextTo"/>
        <c:crossAx val="377739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437-440A-A807-6EE1A114B4DB}"/>
              </c:ext>
            </c:extLst>
          </c:dPt>
          <c:dPt>
            <c:idx val="1"/>
            <c:bubble3D val="0"/>
            <c:spPr>
              <a:solidFill>
                <a:schemeClr val="accent6"/>
              </a:solidFill>
              <a:ln w="19050">
                <a:solidFill>
                  <a:schemeClr val="lt1"/>
                </a:solidFill>
              </a:ln>
              <a:effectLst/>
            </c:spPr>
            <c:extLst>
              <c:ext xmlns:c16="http://schemas.microsoft.com/office/drawing/2014/chart" uri="{C3380CC4-5D6E-409C-BE32-E72D297353CC}">
                <c16:uniqueId val="{00000003-B437-440A-A807-6EE1A114B4DB}"/>
              </c:ext>
            </c:extLst>
          </c:dPt>
          <c:dPt>
            <c:idx val="2"/>
            <c:bubble3D val="0"/>
            <c:spPr>
              <a:solidFill>
                <a:schemeClr val="accent2"/>
              </a:solidFill>
              <a:ln w="19050">
                <a:solidFill>
                  <a:schemeClr val="lt1"/>
                </a:solidFill>
              </a:ln>
              <a:effectLst/>
            </c:spPr>
            <c:extLst>
              <c:ext xmlns:c16="http://schemas.microsoft.com/office/drawing/2014/chart" uri="{C3380CC4-5D6E-409C-BE32-E72D297353CC}">
                <c16:uniqueId val="{00000005-B437-440A-A807-6EE1A114B4DB}"/>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Male</c:v>
                </c:pt>
                <c:pt idx="1">
                  <c:v>Female</c:v>
                </c:pt>
                <c:pt idx="2">
                  <c:v>In another way</c:v>
                </c:pt>
              </c:strCache>
            </c:strRef>
          </c:cat>
          <c:val>
            <c:numRef>
              <c:f>Sheet1!$B$2:$B$4</c:f>
              <c:numCache>
                <c:formatCode>0%</c:formatCode>
                <c:ptCount val="3"/>
                <c:pt idx="0">
                  <c:v>0.48</c:v>
                </c:pt>
                <c:pt idx="1">
                  <c:v>0.52</c:v>
                </c:pt>
              </c:numCache>
            </c:numRef>
          </c:val>
          <c:extLst>
            <c:ext xmlns:c16="http://schemas.microsoft.com/office/drawing/2014/chart" uri="{C3380CC4-5D6E-409C-BE32-E72D297353CC}">
              <c16:uniqueId val="{00000008-B437-440A-A807-6EE1A114B4DB}"/>
            </c:ext>
          </c:extLst>
        </c:ser>
        <c:dLbls>
          <c:showLegendKey val="0"/>
          <c:showVal val="0"/>
          <c:showCatName val="0"/>
          <c:showSerName val="0"/>
          <c:showPercent val="0"/>
          <c:showBubbleSize val="0"/>
          <c:showLeaderLines val="1"/>
        </c:dLbls>
        <c:firstSliceAng val="0"/>
        <c:holeSize val="60"/>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2019 (%)</c:v>
                </c:pt>
              </c:strCache>
            </c:strRef>
          </c:tx>
          <c:spPr>
            <a:solidFill>
              <a:schemeClr val="bg2">
                <a:lumMod val="60000"/>
                <a:lumOff val="40000"/>
              </a:schemeClr>
            </a:solidFill>
            <a:ln>
              <a:noFill/>
            </a:ln>
            <a:effectLst/>
          </c:spPr>
          <c:invertIfNegative val="0"/>
          <c:dLbls>
            <c:spPr>
              <a:solidFill>
                <a:srgbClr val="7186D4"/>
              </a:solid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Don’t know</c:v>
                </c:pt>
                <c:pt idx="1">
                  <c:v>Other (specify)</c:v>
                </c:pt>
                <c:pt idx="2">
                  <c:v>Internet/online services</c:v>
                </c:pt>
                <c:pt idx="3">
                  <c:v>Education</c:v>
                </c:pt>
                <c:pt idx="4">
                  <c:v>Housing and accommodation</c:v>
                </c:pt>
                <c:pt idx="5">
                  <c:v>Public services</c:v>
                </c:pt>
                <c:pt idx="6">
                  <c:v>Health and social care</c:v>
                </c:pt>
                <c:pt idx="7">
                  <c:v>Employment</c:v>
                </c:pt>
                <c:pt idx="8">
                  <c:v>Streets and public spaces</c:v>
                </c:pt>
                <c:pt idx="9">
                  <c:v>Transport and travel</c:v>
                </c:pt>
                <c:pt idx="10">
                  <c:v>Shops, buildings and offices</c:v>
                </c:pt>
              </c:strCache>
            </c:strRef>
          </c:cat>
          <c:val>
            <c:numRef>
              <c:f>Sheet1!$B$2:$B$12</c:f>
              <c:numCache>
                <c:formatCode>0</c:formatCode>
                <c:ptCount val="11"/>
                <c:pt idx="0">
                  <c:v>28</c:v>
                </c:pt>
                <c:pt idx="1">
                  <c:v>14</c:v>
                </c:pt>
                <c:pt idx="2">
                  <c:v>3</c:v>
                </c:pt>
                <c:pt idx="3">
                  <c:v>6</c:v>
                </c:pt>
                <c:pt idx="4">
                  <c:v>5</c:v>
                </c:pt>
                <c:pt idx="5">
                  <c:v>10</c:v>
                </c:pt>
                <c:pt idx="6">
                  <c:v>8</c:v>
                </c:pt>
                <c:pt idx="7">
                  <c:v>14</c:v>
                </c:pt>
                <c:pt idx="8">
                  <c:v>12</c:v>
                </c:pt>
                <c:pt idx="9">
                  <c:v>24</c:v>
                </c:pt>
                <c:pt idx="10">
                  <c:v>31</c:v>
                </c:pt>
              </c:numCache>
            </c:numRef>
          </c:val>
          <c:extLst>
            <c:ext xmlns:c16="http://schemas.microsoft.com/office/drawing/2014/chart" uri="{C3380CC4-5D6E-409C-BE32-E72D297353CC}">
              <c16:uniqueId val="{00000000-8848-4F39-8F66-F22D4C7FAA25}"/>
            </c:ext>
          </c:extLst>
        </c:ser>
        <c:ser>
          <c:idx val="1"/>
          <c:order val="1"/>
          <c:tx>
            <c:strRef>
              <c:f>Sheet1!$C$1</c:f>
              <c:strCache>
                <c:ptCount val="1"/>
                <c:pt idx="0">
                  <c:v>2020-21 (%)</c:v>
                </c:pt>
              </c:strCache>
            </c:strRef>
          </c:tx>
          <c:spPr>
            <a:solidFill>
              <a:schemeClr val="accent1"/>
            </a:solidFill>
            <a:ln>
              <a:noFill/>
            </a:ln>
            <a:effectLst/>
          </c:spPr>
          <c:invertIfNegative val="0"/>
          <c:dLbls>
            <c:spPr>
              <a:solidFill>
                <a:schemeClr val="accent1"/>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Don’t know</c:v>
                </c:pt>
                <c:pt idx="1">
                  <c:v>Other (specify)</c:v>
                </c:pt>
                <c:pt idx="2">
                  <c:v>Internet/online services</c:v>
                </c:pt>
                <c:pt idx="3">
                  <c:v>Education</c:v>
                </c:pt>
                <c:pt idx="4">
                  <c:v>Housing and accommodation</c:v>
                </c:pt>
                <c:pt idx="5">
                  <c:v>Public services</c:v>
                </c:pt>
                <c:pt idx="6">
                  <c:v>Health and social care</c:v>
                </c:pt>
                <c:pt idx="7">
                  <c:v>Employment</c:v>
                </c:pt>
                <c:pt idx="8">
                  <c:v>Streets and public spaces</c:v>
                </c:pt>
                <c:pt idx="9">
                  <c:v>Transport and travel</c:v>
                </c:pt>
                <c:pt idx="10">
                  <c:v>Shops, buildings and offices</c:v>
                </c:pt>
              </c:strCache>
            </c:strRef>
          </c:cat>
          <c:val>
            <c:numRef>
              <c:f>Sheet1!$C$2:$C$12</c:f>
              <c:numCache>
                <c:formatCode>0</c:formatCode>
                <c:ptCount val="11"/>
                <c:pt idx="0">
                  <c:v>19</c:v>
                </c:pt>
                <c:pt idx="1">
                  <c:v>12</c:v>
                </c:pt>
                <c:pt idx="2">
                  <c:v>4</c:v>
                </c:pt>
                <c:pt idx="3">
                  <c:v>12</c:v>
                </c:pt>
                <c:pt idx="4">
                  <c:v>14</c:v>
                </c:pt>
                <c:pt idx="5">
                  <c:v>15</c:v>
                </c:pt>
                <c:pt idx="6">
                  <c:v>17</c:v>
                </c:pt>
                <c:pt idx="7">
                  <c:v>17</c:v>
                </c:pt>
                <c:pt idx="8">
                  <c:v>20</c:v>
                </c:pt>
                <c:pt idx="9">
                  <c:v>28</c:v>
                </c:pt>
                <c:pt idx="10">
                  <c:v>42</c:v>
                </c:pt>
              </c:numCache>
            </c:numRef>
          </c:val>
          <c:extLst>
            <c:ext xmlns:c16="http://schemas.microsoft.com/office/drawing/2014/chart" uri="{C3380CC4-5D6E-409C-BE32-E72D297353CC}">
              <c16:uniqueId val="{00000001-8848-4F39-8F66-F22D4C7FAA25}"/>
            </c:ext>
          </c:extLst>
        </c:ser>
        <c:dLbls>
          <c:showLegendKey val="0"/>
          <c:showVal val="0"/>
          <c:showCatName val="0"/>
          <c:showSerName val="0"/>
          <c:showPercent val="0"/>
          <c:showBubbleSize val="0"/>
        </c:dLbls>
        <c:gapWidth val="182"/>
        <c:axId val="2056742848"/>
        <c:axId val="167847920"/>
      </c:barChart>
      <c:catAx>
        <c:axId val="20567428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7847920"/>
        <c:crosses val="autoZero"/>
        <c:auto val="1"/>
        <c:lblAlgn val="ctr"/>
        <c:lblOffset val="100"/>
        <c:noMultiLvlLbl val="0"/>
      </c:catAx>
      <c:valAx>
        <c:axId val="167847920"/>
        <c:scaling>
          <c:orientation val="minMax"/>
        </c:scaling>
        <c:delete val="1"/>
        <c:axPos val="b"/>
        <c:numFmt formatCode="0" sourceLinked="1"/>
        <c:majorTickMark val="none"/>
        <c:minorTickMark val="none"/>
        <c:tickLblPos val="nextTo"/>
        <c:crossAx val="20567428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393321939443916"/>
          <c:y val="4.0421365975973449E-2"/>
          <c:w val="0.52606678060556089"/>
          <c:h val="0.82642191630838635"/>
        </c:manualLayout>
      </c:layout>
      <c:barChart>
        <c:barDir val="bar"/>
        <c:grouping val="percentStacked"/>
        <c:varyColors val="0"/>
        <c:ser>
          <c:idx val="0"/>
          <c:order val="0"/>
          <c:tx>
            <c:strRef>
              <c:f>Sheet1!$B$1</c:f>
              <c:strCache>
                <c:ptCount val="1"/>
                <c:pt idx="0">
                  <c:v>Strongly agree </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When I meet a new work colleague, knowing their community background doesn’t matter to me (%)</c:v>
                </c:pt>
                <c:pt idx="1">
                  <c:v>Employers should employ people according to a job being seen as a man’s or a woman’s job (%)</c:v>
                </c:pt>
                <c:pt idx="2">
                  <c:v>They rarely support employees with mental ill-health (%)</c:v>
                </c:pt>
                <c:pt idx="3">
                  <c:v>They tend to support employees with disabilities (%)</c:v>
                </c:pt>
                <c:pt idx="4">
                  <c:v>They tend to employ people with disabilities (%)</c:v>
                </c:pt>
              </c:strCache>
            </c:strRef>
          </c:cat>
          <c:val>
            <c:numRef>
              <c:f>Sheet1!$B$2:$B$6</c:f>
              <c:numCache>
                <c:formatCode>0</c:formatCode>
                <c:ptCount val="5"/>
                <c:pt idx="0">
                  <c:v>82</c:v>
                </c:pt>
                <c:pt idx="1">
                  <c:v>7</c:v>
                </c:pt>
                <c:pt idx="2">
                  <c:v>15</c:v>
                </c:pt>
                <c:pt idx="3">
                  <c:v>18</c:v>
                </c:pt>
                <c:pt idx="4">
                  <c:v>10</c:v>
                </c:pt>
              </c:numCache>
            </c:numRef>
          </c:val>
          <c:extLst>
            <c:ext xmlns:c16="http://schemas.microsoft.com/office/drawing/2014/chart" uri="{C3380CC4-5D6E-409C-BE32-E72D297353CC}">
              <c16:uniqueId val="{00000000-FD65-4658-8EE9-86856DF8F306}"/>
            </c:ext>
          </c:extLst>
        </c:ser>
        <c:ser>
          <c:idx val="1"/>
          <c:order val="1"/>
          <c:tx>
            <c:strRef>
              <c:f>Sheet1!$C$1</c:f>
              <c:strCache>
                <c:ptCount val="1"/>
                <c:pt idx="0">
                  <c:v>Tend to agree</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When I meet a new work colleague, knowing their community background doesn’t matter to me (%)</c:v>
                </c:pt>
                <c:pt idx="1">
                  <c:v>Employers should employ people according to a job being seen as a man’s or a woman’s job (%)</c:v>
                </c:pt>
                <c:pt idx="2">
                  <c:v>They rarely support employees with mental ill-health (%)</c:v>
                </c:pt>
                <c:pt idx="3">
                  <c:v>They tend to support employees with disabilities (%)</c:v>
                </c:pt>
                <c:pt idx="4">
                  <c:v>They tend to employ people with disabilities (%)</c:v>
                </c:pt>
              </c:strCache>
            </c:strRef>
          </c:cat>
          <c:val>
            <c:numRef>
              <c:f>Sheet1!$C$2:$C$6</c:f>
              <c:numCache>
                <c:formatCode>0</c:formatCode>
                <c:ptCount val="5"/>
                <c:pt idx="0">
                  <c:v>5</c:v>
                </c:pt>
                <c:pt idx="1">
                  <c:v>6</c:v>
                </c:pt>
                <c:pt idx="2">
                  <c:v>25</c:v>
                </c:pt>
                <c:pt idx="3">
                  <c:v>27</c:v>
                </c:pt>
                <c:pt idx="4">
                  <c:v>13</c:v>
                </c:pt>
              </c:numCache>
            </c:numRef>
          </c:val>
          <c:extLst>
            <c:ext xmlns:c16="http://schemas.microsoft.com/office/drawing/2014/chart" uri="{C3380CC4-5D6E-409C-BE32-E72D297353CC}">
              <c16:uniqueId val="{00000001-FD65-4658-8EE9-86856DF8F306}"/>
            </c:ext>
          </c:extLst>
        </c:ser>
        <c:ser>
          <c:idx val="2"/>
          <c:order val="2"/>
          <c:tx>
            <c:strRef>
              <c:f>Sheet1!$D$1</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When I meet a new work colleague, knowing their community background doesn’t matter to me (%)</c:v>
                </c:pt>
                <c:pt idx="1">
                  <c:v>Employers should employ people according to a job being seen as a man’s or a woman’s job (%)</c:v>
                </c:pt>
                <c:pt idx="2">
                  <c:v>They rarely support employees with mental ill-health (%)</c:v>
                </c:pt>
                <c:pt idx="3">
                  <c:v>They tend to support employees with disabilities (%)</c:v>
                </c:pt>
                <c:pt idx="4">
                  <c:v>They tend to employ people with disabilities (%)</c:v>
                </c:pt>
              </c:strCache>
            </c:strRef>
          </c:cat>
          <c:val>
            <c:numRef>
              <c:f>Sheet1!$D$2:$D$6</c:f>
              <c:numCache>
                <c:formatCode>0</c:formatCode>
                <c:ptCount val="5"/>
                <c:pt idx="0">
                  <c:v>5</c:v>
                </c:pt>
                <c:pt idx="1">
                  <c:v>9</c:v>
                </c:pt>
                <c:pt idx="2">
                  <c:v>22</c:v>
                </c:pt>
                <c:pt idx="3">
                  <c:v>30</c:v>
                </c:pt>
                <c:pt idx="4">
                  <c:v>26</c:v>
                </c:pt>
              </c:numCache>
            </c:numRef>
          </c:val>
          <c:extLst>
            <c:ext xmlns:c16="http://schemas.microsoft.com/office/drawing/2014/chart" uri="{C3380CC4-5D6E-409C-BE32-E72D297353CC}">
              <c16:uniqueId val="{00000002-FD65-4658-8EE9-86856DF8F306}"/>
            </c:ext>
          </c:extLst>
        </c:ser>
        <c:ser>
          <c:idx val="3"/>
          <c:order val="3"/>
          <c:tx>
            <c:strRef>
              <c:f>Sheet1!$E$1</c:f>
              <c:strCache>
                <c:ptCount val="1"/>
                <c:pt idx="0">
                  <c:v>Tend to disagree</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When I meet a new work colleague, knowing their community background doesn’t matter to me (%)</c:v>
                </c:pt>
                <c:pt idx="1">
                  <c:v>Employers should employ people according to a job being seen as a man’s or a woman’s job (%)</c:v>
                </c:pt>
                <c:pt idx="2">
                  <c:v>They rarely support employees with mental ill-health (%)</c:v>
                </c:pt>
                <c:pt idx="3">
                  <c:v>They tend to support employees with disabilities (%)</c:v>
                </c:pt>
                <c:pt idx="4">
                  <c:v>They tend to employ people with disabilities (%)</c:v>
                </c:pt>
              </c:strCache>
            </c:strRef>
          </c:cat>
          <c:val>
            <c:numRef>
              <c:f>Sheet1!$E$2:$E$6</c:f>
              <c:numCache>
                <c:formatCode>0</c:formatCode>
                <c:ptCount val="5"/>
                <c:pt idx="0">
                  <c:v>3</c:v>
                </c:pt>
                <c:pt idx="1">
                  <c:v>8</c:v>
                </c:pt>
                <c:pt idx="2">
                  <c:v>20</c:v>
                </c:pt>
                <c:pt idx="3">
                  <c:v>11</c:v>
                </c:pt>
                <c:pt idx="4">
                  <c:v>26</c:v>
                </c:pt>
              </c:numCache>
            </c:numRef>
          </c:val>
          <c:extLst>
            <c:ext xmlns:c16="http://schemas.microsoft.com/office/drawing/2014/chart" uri="{C3380CC4-5D6E-409C-BE32-E72D297353CC}">
              <c16:uniqueId val="{00000003-FD65-4658-8EE9-86856DF8F306}"/>
            </c:ext>
          </c:extLst>
        </c:ser>
        <c:ser>
          <c:idx val="4"/>
          <c:order val="4"/>
          <c:tx>
            <c:strRef>
              <c:f>Sheet1!$F$1</c:f>
              <c:strCache>
                <c:ptCount val="1"/>
                <c:pt idx="0">
                  <c:v>Strongly disagree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When I meet a new work colleague, knowing their community background doesn’t matter to me (%)</c:v>
                </c:pt>
                <c:pt idx="1">
                  <c:v>Employers should employ people according to a job being seen as a man’s or a woman’s job (%)</c:v>
                </c:pt>
                <c:pt idx="2">
                  <c:v>They rarely support employees with mental ill-health (%)</c:v>
                </c:pt>
                <c:pt idx="3">
                  <c:v>They tend to support employees with disabilities (%)</c:v>
                </c:pt>
                <c:pt idx="4">
                  <c:v>They tend to employ people with disabilities (%)</c:v>
                </c:pt>
              </c:strCache>
            </c:strRef>
          </c:cat>
          <c:val>
            <c:numRef>
              <c:f>Sheet1!$F$2:$F$6</c:f>
              <c:numCache>
                <c:formatCode>0</c:formatCode>
                <c:ptCount val="5"/>
                <c:pt idx="0">
                  <c:v>4</c:v>
                </c:pt>
                <c:pt idx="1">
                  <c:v>70</c:v>
                </c:pt>
                <c:pt idx="2">
                  <c:v>13</c:v>
                </c:pt>
                <c:pt idx="3">
                  <c:v>8</c:v>
                </c:pt>
                <c:pt idx="4">
                  <c:v>18</c:v>
                </c:pt>
              </c:numCache>
            </c:numRef>
          </c:val>
          <c:extLst>
            <c:ext xmlns:c16="http://schemas.microsoft.com/office/drawing/2014/chart" uri="{C3380CC4-5D6E-409C-BE32-E72D297353CC}">
              <c16:uniqueId val="{00000004-FD65-4658-8EE9-86856DF8F306}"/>
            </c:ext>
          </c:extLst>
        </c:ser>
        <c:ser>
          <c:idx val="5"/>
          <c:order val="5"/>
          <c:tx>
            <c:strRef>
              <c:f>Sheet1!$G$1</c:f>
              <c:strCache>
                <c:ptCount val="1"/>
                <c:pt idx="0">
                  <c:v>Don't know</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When I meet a new work colleague, knowing their community background doesn’t matter to me (%)</c:v>
                </c:pt>
                <c:pt idx="1">
                  <c:v>Employers should employ people according to a job being seen as a man’s or a woman’s job (%)</c:v>
                </c:pt>
                <c:pt idx="2">
                  <c:v>They rarely support employees with mental ill-health (%)</c:v>
                </c:pt>
                <c:pt idx="3">
                  <c:v>They tend to support employees with disabilities (%)</c:v>
                </c:pt>
                <c:pt idx="4">
                  <c:v>They tend to employ people with disabilities (%)</c:v>
                </c:pt>
              </c:strCache>
            </c:strRef>
          </c:cat>
          <c:val>
            <c:numRef>
              <c:f>Sheet1!$G$2:$G$6</c:f>
              <c:numCache>
                <c:formatCode>0</c:formatCode>
                <c:ptCount val="5"/>
                <c:pt idx="0">
                  <c:v>2</c:v>
                </c:pt>
                <c:pt idx="1">
                  <c:v>1</c:v>
                </c:pt>
                <c:pt idx="2">
                  <c:v>6</c:v>
                </c:pt>
                <c:pt idx="3">
                  <c:v>6</c:v>
                </c:pt>
                <c:pt idx="4">
                  <c:v>7</c:v>
                </c:pt>
              </c:numCache>
            </c:numRef>
          </c:val>
          <c:extLst>
            <c:ext xmlns:c16="http://schemas.microsoft.com/office/drawing/2014/chart" uri="{C3380CC4-5D6E-409C-BE32-E72D297353CC}">
              <c16:uniqueId val="{00000005-FD65-4658-8EE9-86856DF8F306}"/>
            </c:ext>
          </c:extLst>
        </c:ser>
        <c:dLbls>
          <c:showLegendKey val="0"/>
          <c:showVal val="0"/>
          <c:showCatName val="0"/>
          <c:showSerName val="0"/>
          <c:showPercent val="0"/>
          <c:showBubbleSize val="0"/>
        </c:dLbls>
        <c:gapWidth val="150"/>
        <c:overlap val="100"/>
        <c:axId val="586212639"/>
        <c:axId val="1297416863"/>
      </c:barChart>
      <c:catAx>
        <c:axId val="586212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297416863"/>
        <c:crosses val="autoZero"/>
        <c:auto val="1"/>
        <c:lblAlgn val="ctr"/>
        <c:lblOffset val="100"/>
        <c:noMultiLvlLbl val="0"/>
      </c:catAx>
      <c:valAx>
        <c:axId val="1297416863"/>
        <c:scaling>
          <c:orientation val="minMax"/>
        </c:scaling>
        <c:delete val="1"/>
        <c:axPos val="b"/>
        <c:numFmt formatCode="0%" sourceLinked="1"/>
        <c:majorTickMark val="none"/>
        <c:minorTickMark val="none"/>
        <c:tickLblPos val="nextTo"/>
        <c:crossAx val="586212639"/>
        <c:crosses val="autoZero"/>
        <c:crossBetween val="between"/>
      </c:valAx>
      <c:spPr>
        <a:noFill/>
        <a:ln>
          <a:noFill/>
        </a:ln>
        <a:effectLst/>
      </c:spPr>
    </c:plotArea>
    <c:legend>
      <c:legendPos val="b"/>
      <c:layout>
        <c:manualLayout>
          <c:xMode val="edge"/>
          <c:yMode val="edge"/>
          <c:x val="7.6434490128615792E-2"/>
          <c:y val="0.91828865716287145"/>
          <c:w val="0.92265261383395036"/>
          <c:h val="7.068733393459029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Net agree (%)</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c:v>
                </c:pt>
                <c:pt idx="1">
                  <c:v>2019</c:v>
                </c:pt>
                <c:pt idx="2">
                  <c:v>2020-21</c:v>
                </c:pt>
              </c:strCache>
            </c:strRef>
          </c:cat>
          <c:val>
            <c:numRef>
              <c:f>Sheet1!$B$2:$B$4</c:f>
              <c:numCache>
                <c:formatCode>0</c:formatCode>
                <c:ptCount val="3"/>
                <c:pt idx="0">
                  <c:v>35</c:v>
                </c:pt>
                <c:pt idx="1">
                  <c:v>29</c:v>
                </c:pt>
                <c:pt idx="2">
                  <c:v>22</c:v>
                </c:pt>
              </c:numCache>
            </c:numRef>
          </c:val>
          <c:smooth val="0"/>
          <c:extLst>
            <c:ext xmlns:c16="http://schemas.microsoft.com/office/drawing/2014/chart" uri="{C3380CC4-5D6E-409C-BE32-E72D297353CC}">
              <c16:uniqueId val="{00000000-94C4-487B-A7DA-E9CF52B56630}"/>
            </c:ext>
          </c:extLst>
        </c:ser>
        <c:ser>
          <c:idx val="1"/>
          <c:order val="1"/>
          <c:tx>
            <c:strRef>
              <c:f>Sheet1!$C$1</c:f>
              <c:strCache>
                <c:ptCount val="1"/>
                <c:pt idx="0">
                  <c:v>Net disagree (%)</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c:v>
                </c:pt>
                <c:pt idx="1">
                  <c:v>2019</c:v>
                </c:pt>
                <c:pt idx="2">
                  <c:v>2020-21</c:v>
                </c:pt>
              </c:strCache>
            </c:strRef>
          </c:cat>
          <c:val>
            <c:numRef>
              <c:f>Sheet1!$C$2:$C$4</c:f>
              <c:numCache>
                <c:formatCode>0</c:formatCode>
                <c:ptCount val="3"/>
                <c:pt idx="0">
                  <c:v>24</c:v>
                </c:pt>
                <c:pt idx="1">
                  <c:v>37</c:v>
                </c:pt>
                <c:pt idx="2">
                  <c:v>44</c:v>
                </c:pt>
              </c:numCache>
            </c:numRef>
          </c:val>
          <c:smooth val="0"/>
          <c:extLst>
            <c:ext xmlns:c16="http://schemas.microsoft.com/office/drawing/2014/chart" uri="{C3380CC4-5D6E-409C-BE32-E72D297353CC}">
              <c16:uniqueId val="{00000001-94C4-487B-A7DA-E9CF52B56630}"/>
            </c:ext>
          </c:extLst>
        </c:ser>
        <c:dLbls>
          <c:showLegendKey val="0"/>
          <c:showVal val="0"/>
          <c:showCatName val="0"/>
          <c:showSerName val="0"/>
          <c:showPercent val="0"/>
          <c:showBubbleSize val="0"/>
        </c:dLbls>
        <c:marker val="1"/>
        <c:smooth val="0"/>
        <c:axId val="586224239"/>
        <c:axId val="821722047"/>
      </c:lineChart>
      <c:catAx>
        <c:axId val="5862242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21722047"/>
        <c:crosses val="autoZero"/>
        <c:auto val="1"/>
        <c:lblAlgn val="ctr"/>
        <c:lblOffset val="100"/>
        <c:noMultiLvlLbl val="0"/>
      </c:catAx>
      <c:valAx>
        <c:axId val="821722047"/>
        <c:scaling>
          <c:orientation val="minMax"/>
        </c:scaling>
        <c:delete val="1"/>
        <c:axPos val="l"/>
        <c:numFmt formatCode="0" sourceLinked="1"/>
        <c:majorTickMark val="none"/>
        <c:minorTickMark val="none"/>
        <c:tickLblPos val="nextTo"/>
        <c:crossAx val="58622423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Net agree (%)</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c:v>
                </c:pt>
                <c:pt idx="1">
                  <c:v>2019</c:v>
                </c:pt>
                <c:pt idx="2">
                  <c:v>2020-21</c:v>
                </c:pt>
              </c:strCache>
            </c:strRef>
          </c:cat>
          <c:val>
            <c:numRef>
              <c:f>Sheet1!$B$2:$B$4</c:f>
              <c:numCache>
                <c:formatCode>0</c:formatCode>
                <c:ptCount val="3"/>
                <c:pt idx="0">
                  <c:v>53</c:v>
                </c:pt>
                <c:pt idx="1">
                  <c:v>49</c:v>
                </c:pt>
                <c:pt idx="2">
                  <c:v>45</c:v>
                </c:pt>
              </c:numCache>
            </c:numRef>
          </c:val>
          <c:smooth val="0"/>
          <c:extLst>
            <c:ext xmlns:c16="http://schemas.microsoft.com/office/drawing/2014/chart" uri="{C3380CC4-5D6E-409C-BE32-E72D297353CC}">
              <c16:uniqueId val="{00000000-CDF2-4ED7-9110-81BADC09BCA2}"/>
            </c:ext>
          </c:extLst>
        </c:ser>
        <c:ser>
          <c:idx val="1"/>
          <c:order val="1"/>
          <c:tx>
            <c:strRef>
              <c:f>Sheet1!$C$1</c:f>
              <c:strCache>
                <c:ptCount val="1"/>
                <c:pt idx="0">
                  <c:v>Net disagree (%)</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c:v>
                </c:pt>
                <c:pt idx="1">
                  <c:v>2019</c:v>
                </c:pt>
                <c:pt idx="2">
                  <c:v>2020-21</c:v>
                </c:pt>
              </c:strCache>
            </c:strRef>
          </c:cat>
          <c:val>
            <c:numRef>
              <c:f>Sheet1!$C$2:$C$4</c:f>
              <c:numCache>
                <c:formatCode>0</c:formatCode>
                <c:ptCount val="3"/>
                <c:pt idx="0">
                  <c:v>14</c:v>
                </c:pt>
                <c:pt idx="1">
                  <c:v>20</c:v>
                </c:pt>
                <c:pt idx="2">
                  <c:v>19</c:v>
                </c:pt>
              </c:numCache>
            </c:numRef>
          </c:val>
          <c:smooth val="0"/>
          <c:extLst>
            <c:ext xmlns:c16="http://schemas.microsoft.com/office/drawing/2014/chart" uri="{C3380CC4-5D6E-409C-BE32-E72D297353CC}">
              <c16:uniqueId val="{00000001-CDF2-4ED7-9110-81BADC09BCA2}"/>
            </c:ext>
          </c:extLst>
        </c:ser>
        <c:dLbls>
          <c:showLegendKey val="0"/>
          <c:showVal val="0"/>
          <c:showCatName val="0"/>
          <c:showSerName val="0"/>
          <c:showPercent val="0"/>
          <c:showBubbleSize val="0"/>
        </c:dLbls>
        <c:marker val="1"/>
        <c:smooth val="0"/>
        <c:axId val="586224239"/>
        <c:axId val="821722047"/>
      </c:lineChart>
      <c:catAx>
        <c:axId val="5862242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21722047"/>
        <c:crosses val="autoZero"/>
        <c:auto val="1"/>
        <c:lblAlgn val="ctr"/>
        <c:lblOffset val="100"/>
        <c:noMultiLvlLbl val="0"/>
      </c:catAx>
      <c:valAx>
        <c:axId val="821722047"/>
        <c:scaling>
          <c:orientation val="minMax"/>
        </c:scaling>
        <c:delete val="1"/>
        <c:axPos val="l"/>
        <c:numFmt formatCode="0" sourceLinked="1"/>
        <c:majorTickMark val="none"/>
        <c:minorTickMark val="none"/>
        <c:tickLblPos val="nextTo"/>
        <c:crossAx val="58622423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Net agree (%)</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c:v>
                </c:pt>
                <c:pt idx="1">
                  <c:v>2019</c:v>
                </c:pt>
                <c:pt idx="2">
                  <c:v>2020-21</c:v>
                </c:pt>
              </c:strCache>
            </c:strRef>
          </c:cat>
          <c:val>
            <c:numRef>
              <c:f>Sheet1!$B$2:$B$4</c:f>
              <c:numCache>
                <c:formatCode>0</c:formatCode>
                <c:ptCount val="3"/>
                <c:pt idx="0">
                  <c:v>35</c:v>
                </c:pt>
                <c:pt idx="1">
                  <c:v>39</c:v>
                </c:pt>
                <c:pt idx="2">
                  <c:v>40</c:v>
                </c:pt>
              </c:numCache>
            </c:numRef>
          </c:val>
          <c:smooth val="0"/>
          <c:extLst>
            <c:ext xmlns:c16="http://schemas.microsoft.com/office/drawing/2014/chart" uri="{C3380CC4-5D6E-409C-BE32-E72D297353CC}">
              <c16:uniqueId val="{00000000-88C0-406A-B2C3-E27CEA39E0C8}"/>
            </c:ext>
          </c:extLst>
        </c:ser>
        <c:ser>
          <c:idx val="1"/>
          <c:order val="1"/>
          <c:tx>
            <c:strRef>
              <c:f>Sheet1!$C$1</c:f>
              <c:strCache>
                <c:ptCount val="1"/>
                <c:pt idx="0">
                  <c:v>Net disagree (%)</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c:v>
                </c:pt>
                <c:pt idx="1">
                  <c:v>2019</c:v>
                </c:pt>
                <c:pt idx="2">
                  <c:v>2020-21</c:v>
                </c:pt>
              </c:strCache>
            </c:strRef>
          </c:cat>
          <c:val>
            <c:numRef>
              <c:f>Sheet1!$C$2:$C$4</c:f>
              <c:numCache>
                <c:formatCode>0</c:formatCode>
                <c:ptCount val="3"/>
                <c:pt idx="0">
                  <c:v>29</c:v>
                </c:pt>
                <c:pt idx="1">
                  <c:v>29</c:v>
                </c:pt>
                <c:pt idx="2">
                  <c:v>33</c:v>
                </c:pt>
              </c:numCache>
            </c:numRef>
          </c:val>
          <c:smooth val="0"/>
          <c:extLst>
            <c:ext xmlns:c16="http://schemas.microsoft.com/office/drawing/2014/chart" uri="{C3380CC4-5D6E-409C-BE32-E72D297353CC}">
              <c16:uniqueId val="{00000001-88C0-406A-B2C3-E27CEA39E0C8}"/>
            </c:ext>
          </c:extLst>
        </c:ser>
        <c:dLbls>
          <c:showLegendKey val="0"/>
          <c:showVal val="0"/>
          <c:showCatName val="0"/>
          <c:showSerName val="0"/>
          <c:showPercent val="0"/>
          <c:showBubbleSize val="0"/>
        </c:dLbls>
        <c:marker val="1"/>
        <c:smooth val="0"/>
        <c:axId val="586224239"/>
        <c:axId val="821722047"/>
      </c:lineChart>
      <c:catAx>
        <c:axId val="5862242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21722047"/>
        <c:crosses val="autoZero"/>
        <c:auto val="1"/>
        <c:lblAlgn val="ctr"/>
        <c:lblOffset val="100"/>
        <c:noMultiLvlLbl val="0"/>
      </c:catAx>
      <c:valAx>
        <c:axId val="821722047"/>
        <c:scaling>
          <c:orientation val="minMax"/>
        </c:scaling>
        <c:delete val="1"/>
        <c:axPos val="l"/>
        <c:numFmt formatCode="0" sourceLinked="1"/>
        <c:majorTickMark val="none"/>
        <c:minorTickMark val="none"/>
        <c:tickLblPos val="nextTo"/>
        <c:crossAx val="58622423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578888324443315"/>
          <c:y val="4.0421365975973449E-2"/>
          <c:w val="0.79421111675556699"/>
          <c:h val="0.82642191630838635"/>
        </c:manualLayout>
      </c:layout>
      <c:barChart>
        <c:barDir val="bar"/>
        <c:grouping val="percentStacked"/>
        <c:varyColors val="0"/>
        <c:ser>
          <c:idx val="0"/>
          <c:order val="0"/>
          <c:tx>
            <c:strRef>
              <c:f>Sheet1!$B$1</c:f>
              <c:strCache>
                <c:ptCount val="1"/>
                <c:pt idx="0">
                  <c:v>Net agree (%)</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Sheet1!$B$2:$B$3</c:f>
              <c:numCache>
                <c:formatCode>0</c:formatCode>
                <c:ptCount val="2"/>
                <c:pt idx="0">
                  <c:v>21</c:v>
                </c:pt>
                <c:pt idx="1">
                  <c:v>12</c:v>
                </c:pt>
              </c:numCache>
            </c:numRef>
          </c:val>
          <c:extLst>
            <c:ext xmlns:c16="http://schemas.microsoft.com/office/drawing/2014/chart" uri="{C3380CC4-5D6E-409C-BE32-E72D297353CC}">
              <c16:uniqueId val="{00000000-4DAE-4E96-9873-AA09DC1B8049}"/>
            </c:ext>
          </c:extLst>
        </c:ser>
        <c:ser>
          <c:idx val="1"/>
          <c:order val="1"/>
          <c:tx>
            <c:strRef>
              <c:f>Sheet1!$C$1</c:f>
              <c:strCache>
                <c:ptCount val="1"/>
                <c:pt idx="0">
                  <c:v>Neither agree nor disagree (%)</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Sheet1!$C$2:$C$3</c:f>
              <c:numCache>
                <c:formatCode>0</c:formatCode>
                <c:ptCount val="2"/>
                <c:pt idx="0">
                  <c:v>11</c:v>
                </c:pt>
                <c:pt idx="1">
                  <c:v>9</c:v>
                </c:pt>
              </c:numCache>
            </c:numRef>
          </c:val>
          <c:extLst>
            <c:ext xmlns:c16="http://schemas.microsoft.com/office/drawing/2014/chart" uri="{C3380CC4-5D6E-409C-BE32-E72D297353CC}">
              <c16:uniqueId val="{00000001-4DAE-4E96-9873-AA09DC1B8049}"/>
            </c:ext>
          </c:extLst>
        </c:ser>
        <c:ser>
          <c:idx val="2"/>
          <c:order val="2"/>
          <c:tx>
            <c:strRef>
              <c:f>Sheet1!$D$1</c:f>
              <c:strCache>
                <c:ptCount val="1"/>
                <c:pt idx="0">
                  <c:v>Don't know (%)</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Sheet1!$D$2:$D$3</c:f>
              <c:numCache>
                <c:formatCode>0</c:formatCode>
                <c:ptCount val="2"/>
                <c:pt idx="0">
                  <c:v>2</c:v>
                </c:pt>
                <c:pt idx="1">
                  <c:v>1</c:v>
                </c:pt>
              </c:numCache>
            </c:numRef>
          </c:val>
          <c:extLst>
            <c:ext xmlns:c16="http://schemas.microsoft.com/office/drawing/2014/chart" uri="{C3380CC4-5D6E-409C-BE32-E72D297353CC}">
              <c16:uniqueId val="{00000002-4DAE-4E96-9873-AA09DC1B8049}"/>
            </c:ext>
          </c:extLst>
        </c:ser>
        <c:ser>
          <c:idx val="3"/>
          <c:order val="3"/>
          <c:tx>
            <c:strRef>
              <c:f>Sheet1!$E$1</c:f>
              <c:strCache>
                <c:ptCount val="1"/>
                <c:pt idx="0">
                  <c:v>Net disagree (%)</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Sheet1!$E$2:$E$3</c:f>
              <c:numCache>
                <c:formatCode>0</c:formatCode>
                <c:ptCount val="2"/>
                <c:pt idx="0">
                  <c:v>67</c:v>
                </c:pt>
                <c:pt idx="1">
                  <c:v>78</c:v>
                </c:pt>
              </c:numCache>
            </c:numRef>
          </c:val>
          <c:extLst>
            <c:ext xmlns:c16="http://schemas.microsoft.com/office/drawing/2014/chart" uri="{C3380CC4-5D6E-409C-BE32-E72D297353CC}">
              <c16:uniqueId val="{00000003-4DAE-4E96-9873-AA09DC1B8049}"/>
            </c:ext>
          </c:extLst>
        </c:ser>
        <c:dLbls>
          <c:showLegendKey val="0"/>
          <c:showVal val="0"/>
          <c:showCatName val="0"/>
          <c:showSerName val="0"/>
          <c:showPercent val="0"/>
          <c:showBubbleSize val="0"/>
        </c:dLbls>
        <c:gapWidth val="150"/>
        <c:overlap val="100"/>
        <c:axId val="586212639"/>
        <c:axId val="1297416863"/>
      </c:barChart>
      <c:catAx>
        <c:axId val="586212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97416863"/>
        <c:crosses val="autoZero"/>
        <c:auto val="1"/>
        <c:lblAlgn val="ctr"/>
        <c:lblOffset val="100"/>
        <c:noMultiLvlLbl val="0"/>
      </c:catAx>
      <c:valAx>
        <c:axId val="1297416863"/>
        <c:scaling>
          <c:orientation val="minMax"/>
        </c:scaling>
        <c:delete val="1"/>
        <c:axPos val="b"/>
        <c:numFmt formatCode="0%" sourceLinked="1"/>
        <c:majorTickMark val="none"/>
        <c:minorTickMark val="none"/>
        <c:tickLblPos val="nextTo"/>
        <c:crossAx val="586212639"/>
        <c:crosses val="autoZero"/>
        <c:crossBetween val="between"/>
      </c:valAx>
      <c:spPr>
        <a:noFill/>
        <a:ln>
          <a:noFill/>
        </a:ln>
        <a:effectLst/>
      </c:spPr>
    </c:plotArea>
    <c:legend>
      <c:legendPos val="b"/>
      <c:layout>
        <c:manualLayout>
          <c:xMode val="edge"/>
          <c:yMode val="edge"/>
          <c:x val="7.6434490128615792E-2"/>
          <c:y val="0.91828865716287145"/>
          <c:w val="0.73789518245703167"/>
          <c:h val="6.569802980132895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393321939443916"/>
          <c:y val="4.0421365975973449E-2"/>
          <c:w val="0.50748773605190645"/>
          <c:h val="0.82642191630838635"/>
        </c:manualLayout>
      </c:layout>
      <c:barChart>
        <c:barDir val="bar"/>
        <c:grouping val="percentStacked"/>
        <c:varyColors val="0"/>
        <c:ser>
          <c:idx val="0"/>
          <c:order val="0"/>
          <c:tx>
            <c:strRef>
              <c:f>Sheet1!$B$1</c:f>
              <c:strCache>
                <c:ptCount val="1"/>
                <c:pt idx="0">
                  <c:v>Strongly agree </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Funding  should be targeted towards children whose education was worst affected during school closures due to COVID-19, rather than equally to all children (%)</c:v>
                </c:pt>
                <c:pt idx="1">
                  <c:v>Government funding should focus on those groups which do less well at school (%)</c:v>
                </c:pt>
                <c:pt idx="2">
                  <c:v>The Government provides funding to schools to meet the needs of, for example, disabled pupils. How the extra funding is spent should be monitored by Government (%)</c:v>
                </c:pt>
                <c:pt idx="3">
                  <c:v>Pre-school should meet the needs of all children, including those with disabilities or those whose first language is not English (%)</c:v>
                </c:pt>
              </c:strCache>
            </c:strRef>
          </c:cat>
          <c:val>
            <c:numRef>
              <c:f>Sheet1!$B$2:$B$5</c:f>
              <c:numCache>
                <c:formatCode>0</c:formatCode>
                <c:ptCount val="4"/>
                <c:pt idx="0">
                  <c:v>25</c:v>
                </c:pt>
                <c:pt idx="1">
                  <c:v>35</c:v>
                </c:pt>
                <c:pt idx="2">
                  <c:v>42</c:v>
                </c:pt>
                <c:pt idx="3">
                  <c:v>72</c:v>
                </c:pt>
              </c:numCache>
            </c:numRef>
          </c:val>
          <c:extLst>
            <c:ext xmlns:c16="http://schemas.microsoft.com/office/drawing/2014/chart" uri="{C3380CC4-5D6E-409C-BE32-E72D297353CC}">
              <c16:uniqueId val="{00000000-FD65-4658-8EE9-86856DF8F306}"/>
            </c:ext>
          </c:extLst>
        </c:ser>
        <c:ser>
          <c:idx val="1"/>
          <c:order val="1"/>
          <c:tx>
            <c:strRef>
              <c:f>Sheet1!$C$1</c:f>
              <c:strCache>
                <c:ptCount val="1"/>
                <c:pt idx="0">
                  <c:v>Tend to agree</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Funding  should be targeted towards children whose education was worst affected during school closures due to COVID-19, rather than equally to all children (%)</c:v>
                </c:pt>
                <c:pt idx="1">
                  <c:v>Government funding should focus on those groups which do less well at school (%)</c:v>
                </c:pt>
                <c:pt idx="2">
                  <c:v>The Government provides funding to schools to meet the needs of, for example, disabled pupils. How the extra funding is spent should be monitored by Government (%)</c:v>
                </c:pt>
                <c:pt idx="3">
                  <c:v>Pre-school should meet the needs of all children, including those with disabilities or those whose first language is not English (%)</c:v>
                </c:pt>
              </c:strCache>
            </c:strRef>
          </c:cat>
          <c:val>
            <c:numRef>
              <c:f>Sheet1!$C$2:$C$5</c:f>
              <c:numCache>
                <c:formatCode>0</c:formatCode>
                <c:ptCount val="4"/>
                <c:pt idx="0">
                  <c:v>22</c:v>
                </c:pt>
                <c:pt idx="1">
                  <c:v>28</c:v>
                </c:pt>
                <c:pt idx="2">
                  <c:v>23</c:v>
                </c:pt>
                <c:pt idx="3">
                  <c:v>18</c:v>
                </c:pt>
              </c:numCache>
            </c:numRef>
          </c:val>
          <c:extLst>
            <c:ext xmlns:c16="http://schemas.microsoft.com/office/drawing/2014/chart" uri="{C3380CC4-5D6E-409C-BE32-E72D297353CC}">
              <c16:uniqueId val="{00000001-FD65-4658-8EE9-86856DF8F306}"/>
            </c:ext>
          </c:extLst>
        </c:ser>
        <c:ser>
          <c:idx val="2"/>
          <c:order val="2"/>
          <c:tx>
            <c:strRef>
              <c:f>Sheet1!$D$1</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Funding  should be targeted towards children whose education was worst affected during school closures due to COVID-19, rather than equally to all children (%)</c:v>
                </c:pt>
                <c:pt idx="1">
                  <c:v>Government funding should focus on those groups which do less well at school (%)</c:v>
                </c:pt>
                <c:pt idx="2">
                  <c:v>The Government provides funding to schools to meet the needs of, for example, disabled pupils. How the extra funding is spent should be monitored by Government (%)</c:v>
                </c:pt>
                <c:pt idx="3">
                  <c:v>Pre-school should meet the needs of all children, including those with disabilities or those whose first language is not English (%)</c:v>
                </c:pt>
              </c:strCache>
            </c:strRef>
          </c:cat>
          <c:val>
            <c:numRef>
              <c:f>Sheet1!$D$2:$D$5</c:f>
              <c:numCache>
                <c:formatCode>0</c:formatCode>
                <c:ptCount val="4"/>
                <c:pt idx="0">
                  <c:v>20</c:v>
                </c:pt>
                <c:pt idx="1">
                  <c:v>19</c:v>
                </c:pt>
                <c:pt idx="2">
                  <c:v>13</c:v>
                </c:pt>
                <c:pt idx="3">
                  <c:v>6</c:v>
                </c:pt>
              </c:numCache>
            </c:numRef>
          </c:val>
          <c:extLst>
            <c:ext xmlns:c16="http://schemas.microsoft.com/office/drawing/2014/chart" uri="{C3380CC4-5D6E-409C-BE32-E72D297353CC}">
              <c16:uniqueId val="{00000002-FD65-4658-8EE9-86856DF8F306}"/>
            </c:ext>
          </c:extLst>
        </c:ser>
        <c:ser>
          <c:idx val="3"/>
          <c:order val="3"/>
          <c:tx>
            <c:strRef>
              <c:f>Sheet1!$E$1</c:f>
              <c:strCache>
                <c:ptCount val="1"/>
                <c:pt idx="0">
                  <c:v>Tend to disagree</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Funding  should be targeted towards children whose education was worst affected during school closures due to COVID-19, rather than equally to all children (%)</c:v>
                </c:pt>
                <c:pt idx="1">
                  <c:v>Government funding should focus on those groups which do less well at school (%)</c:v>
                </c:pt>
                <c:pt idx="2">
                  <c:v>The Government provides funding to schools to meet the needs of, for example, disabled pupils. How the extra funding is spent should be monitored by Government (%)</c:v>
                </c:pt>
                <c:pt idx="3">
                  <c:v>Pre-school should meet the needs of all children, including those with disabilities or those whose first language is not English (%)</c:v>
                </c:pt>
              </c:strCache>
            </c:strRef>
          </c:cat>
          <c:val>
            <c:numRef>
              <c:f>Sheet1!$E$2:$E$5</c:f>
              <c:numCache>
                <c:formatCode>0</c:formatCode>
                <c:ptCount val="4"/>
                <c:pt idx="0">
                  <c:v>15</c:v>
                </c:pt>
                <c:pt idx="1">
                  <c:v>10</c:v>
                </c:pt>
                <c:pt idx="2">
                  <c:v>11</c:v>
                </c:pt>
                <c:pt idx="3">
                  <c:v>2</c:v>
                </c:pt>
              </c:numCache>
            </c:numRef>
          </c:val>
          <c:extLst>
            <c:ext xmlns:c16="http://schemas.microsoft.com/office/drawing/2014/chart" uri="{C3380CC4-5D6E-409C-BE32-E72D297353CC}">
              <c16:uniqueId val="{00000003-FD65-4658-8EE9-86856DF8F306}"/>
            </c:ext>
          </c:extLst>
        </c:ser>
        <c:ser>
          <c:idx val="4"/>
          <c:order val="4"/>
          <c:tx>
            <c:strRef>
              <c:f>Sheet1!$F$1</c:f>
              <c:strCache>
                <c:ptCount val="1"/>
                <c:pt idx="0">
                  <c:v>Strongly disagree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Funding  should be targeted towards children whose education was worst affected during school closures due to COVID-19, rather than equally to all children (%)</c:v>
                </c:pt>
                <c:pt idx="1">
                  <c:v>Government funding should focus on those groups which do less well at school (%)</c:v>
                </c:pt>
                <c:pt idx="2">
                  <c:v>The Government provides funding to schools to meet the needs of, for example, disabled pupils. How the extra funding is spent should be monitored by Government (%)</c:v>
                </c:pt>
                <c:pt idx="3">
                  <c:v>Pre-school should meet the needs of all children, including those with disabilities or those whose first language is not English (%)</c:v>
                </c:pt>
              </c:strCache>
            </c:strRef>
          </c:cat>
          <c:val>
            <c:numRef>
              <c:f>Sheet1!$F$2:$F$5</c:f>
              <c:numCache>
                <c:formatCode>0</c:formatCode>
                <c:ptCount val="4"/>
                <c:pt idx="0">
                  <c:v>16</c:v>
                </c:pt>
                <c:pt idx="1">
                  <c:v>7</c:v>
                </c:pt>
                <c:pt idx="2">
                  <c:v>10</c:v>
                </c:pt>
                <c:pt idx="3">
                  <c:v>1</c:v>
                </c:pt>
              </c:numCache>
            </c:numRef>
          </c:val>
          <c:extLst>
            <c:ext xmlns:c16="http://schemas.microsoft.com/office/drawing/2014/chart" uri="{C3380CC4-5D6E-409C-BE32-E72D297353CC}">
              <c16:uniqueId val="{00000004-FD65-4658-8EE9-86856DF8F306}"/>
            </c:ext>
          </c:extLst>
        </c:ser>
        <c:ser>
          <c:idx val="5"/>
          <c:order val="5"/>
          <c:tx>
            <c:strRef>
              <c:f>Sheet1!$G$1</c:f>
              <c:strCache>
                <c:ptCount val="1"/>
                <c:pt idx="0">
                  <c:v>Don't know</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Funding  should be targeted towards children whose education was worst affected during school closures due to COVID-19, rather than equally to all children (%)</c:v>
                </c:pt>
                <c:pt idx="1">
                  <c:v>Government funding should focus on those groups which do less well at school (%)</c:v>
                </c:pt>
                <c:pt idx="2">
                  <c:v>The Government provides funding to schools to meet the needs of, for example, disabled pupils. How the extra funding is spent should be monitored by Government (%)</c:v>
                </c:pt>
                <c:pt idx="3">
                  <c:v>Pre-school should meet the needs of all children, including those with disabilities or those whose first language is not English (%)</c:v>
                </c:pt>
              </c:strCache>
            </c:strRef>
          </c:cat>
          <c:val>
            <c:numRef>
              <c:f>Sheet1!$G$2:$G$5</c:f>
              <c:numCache>
                <c:formatCode>0</c:formatCode>
                <c:ptCount val="4"/>
                <c:pt idx="0">
                  <c:v>2</c:v>
                </c:pt>
                <c:pt idx="1">
                  <c:v>1</c:v>
                </c:pt>
                <c:pt idx="2">
                  <c:v>2</c:v>
                </c:pt>
                <c:pt idx="3">
                  <c:v>1</c:v>
                </c:pt>
              </c:numCache>
            </c:numRef>
          </c:val>
          <c:extLst>
            <c:ext xmlns:c16="http://schemas.microsoft.com/office/drawing/2014/chart" uri="{C3380CC4-5D6E-409C-BE32-E72D297353CC}">
              <c16:uniqueId val="{00000005-FD65-4658-8EE9-86856DF8F306}"/>
            </c:ext>
          </c:extLst>
        </c:ser>
        <c:dLbls>
          <c:showLegendKey val="0"/>
          <c:showVal val="0"/>
          <c:showCatName val="0"/>
          <c:showSerName val="0"/>
          <c:showPercent val="0"/>
          <c:showBubbleSize val="0"/>
        </c:dLbls>
        <c:gapWidth val="150"/>
        <c:overlap val="100"/>
        <c:axId val="586212639"/>
        <c:axId val="1297416863"/>
      </c:barChart>
      <c:catAx>
        <c:axId val="586212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297416863"/>
        <c:crosses val="autoZero"/>
        <c:auto val="1"/>
        <c:lblAlgn val="ctr"/>
        <c:lblOffset val="100"/>
        <c:noMultiLvlLbl val="0"/>
      </c:catAx>
      <c:valAx>
        <c:axId val="1297416863"/>
        <c:scaling>
          <c:orientation val="minMax"/>
        </c:scaling>
        <c:delete val="1"/>
        <c:axPos val="b"/>
        <c:numFmt formatCode="0%" sourceLinked="1"/>
        <c:majorTickMark val="none"/>
        <c:minorTickMark val="none"/>
        <c:tickLblPos val="nextTo"/>
        <c:crossAx val="586212639"/>
        <c:crosses val="autoZero"/>
        <c:crossBetween val="between"/>
      </c:valAx>
      <c:spPr>
        <a:noFill/>
        <a:ln>
          <a:noFill/>
        </a:ln>
        <a:effectLst/>
      </c:spPr>
    </c:plotArea>
    <c:legend>
      <c:legendPos val="b"/>
      <c:layout>
        <c:manualLayout>
          <c:xMode val="edge"/>
          <c:yMode val="edge"/>
          <c:x val="7.6434490128615792E-2"/>
          <c:y val="0.91828865716287145"/>
          <c:w val="0.92265261383395036"/>
          <c:h val="7.068733393459029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578888324443315"/>
          <c:y val="4.0421365975973449E-2"/>
          <c:w val="0.79421111675556699"/>
          <c:h val="0.82642191630838635"/>
        </c:manualLayout>
      </c:layout>
      <c:barChart>
        <c:barDir val="bar"/>
        <c:grouping val="percentStacked"/>
        <c:varyColors val="0"/>
        <c:ser>
          <c:idx val="0"/>
          <c:order val="0"/>
          <c:tx>
            <c:strRef>
              <c:f>Sheet1!$B$1</c:f>
              <c:strCache>
                <c:ptCount val="1"/>
                <c:pt idx="0">
                  <c:v>Net agree (%)</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Sheet1!$B$2:$B$3</c:f>
              <c:numCache>
                <c:formatCode>0</c:formatCode>
                <c:ptCount val="2"/>
                <c:pt idx="0">
                  <c:v>86</c:v>
                </c:pt>
                <c:pt idx="1">
                  <c:v>90</c:v>
                </c:pt>
              </c:numCache>
            </c:numRef>
          </c:val>
          <c:extLst>
            <c:ext xmlns:c16="http://schemas.microsoft.com/office/drawing/2014/chart" uri="{C3380CC4-5D6E-409C-BE32-E72D297353CC}">
              <c16:uniqueId val="{00000000-9738-40AD-A769-4C9F429DDDCE}"/>
            </c:ext>
          </c:extLst>
        </c:ser>
        <c:ser>
          <c:idx val="1"/>
          <c:order val="1"/>
          <c:tx>
            <c:strRef>
              <c:f>Sheet1!$C$1</c:f>
              <c:strCache>
                <c:ptCount val="1"/>
                <c:pt idx="0">
                  <c:v>Neither agree nor disagree (%)</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Sheet1!$C$2:$C$3</c:f>
              <c:numCache>
                <c:formatCode>0</c:formatCode>
                <c:ptCount val="2"/>
                <c:pt idx="0">
                  <c:v>6</c:v>
                </c:pt>
                <c:pt idx="1">
                  <c:v>6</c:v>
                </c:pt>
              </c:numCache>
            </c:numRef>
          </c:val>
          <c:extLst>
            <c:ext xmlns:c16="http://schemas.microsoft.com/office/drawing/2014/chart" uri="{C3380CC4-5D6E-409C-BE32-E72D297353CC}">
              <c16:uniqueId val="{00000001-9738-40AD-A769-4C9F429DDDCE}"/>
            </c:ext>
          </c:extLst>
        </c:ser>
        <c:ser>
          <c:idx val="2"/>
          <c:order val="2"/>
          <c:tx>
            <c:strRef>
              <c:f>Sheet1!$D$1</c:f>
              <c:strCache>
                <c:ptCount val="1"/>
                <c:pt idx="0">
                  <c:v>Don't know (%)</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Sheet1!$D$2:$D$3</c:f>
              <c:numCache>
                <c:formatCode>0</c:formatCode>
                <c:ptCount val="2"/>
                <c:pt idx="0">
                  <c:v>1</c:v>
                </c:pt>
                <c:pt idx="1">
                  <c:v>1</c:v>
                </c:pt>
              </c:numCache>
            </c:numRef>
          </c:val>
          <c:extLst>
            <c:ext xmlns:c16="http://schemas.microsoft.com/office/drawing/2014/chart" uri="{C3380CC4-5D6E-409C-BE32-E72D297353CC}">
              <c16:uniqueId val="{00000002-9738-40AD-A769-4C9F429DDDCE}"/>
            </c:ext>
          </c:extLst>
        </c:ser>
        <c:ser>
          <c:idx val="3"/>
          <c:order val="3"/>
          <c:tx>
            <c:strRef>
              <c:f>Sheet1!$E$1</c:f>
              <c:strCache>
                <c:ptCount val="1"/>
                <c:pt idx="0">
                  <c:v>Net disagree (%)</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Sheet1!$E$2:$E$3</c:f>
              <c:numCache>
                <c:formatCode>0</c:formatCode>
                <c:ptCount val="2"/>
                <c:pt idx="0">
                  <c:v>7</c:v>
                </c:pt>
                <c:pt idx="1">
                  <c:v>3</c:v>
                </c:pt>
              </c:numCache>
            </c:numRef>
          </c:val>
          <c:extLst>
            <c:ext xmlns:c16="http://schemas.microsoft.com/office/drawing/2014/chart" uri="{C3380CC4-5D6E-409C-BE32-E72D297353CC}">
              <c16:uniqueId val="{00000003-9738-40AD-A769-4C9F429DDDCE}"/>
            </c:ext>
          </c:extLst>
        </c:ser>
        <c:dLbls>
          <c:showLegendKey val="0"/>
          <c:showVal val="0"/>
          <c:showCatName val="0"/>
          <c:showSerName val="0"/>
          <c:showPercent val="0"/>
          <c:showBubbleSize val="0"/>
        </c:dLbls>
        <c:gapWidth val="150"/>
        <c:overlap val="100"/>
        <c:axId val="586212639"/>
        <c:axId val="1297416863"/>
      </c:barChart>
      <c:catAx>
        <c:axId val="586212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97416863"/>
        <c:crosses val="autoZero"/>
        <c:auto val="1"/>
        <c:lblAlgn val="ctr"/>
        <c:lblOffset val="100"/>
        <c:noMultiLvlLbl val="0"/>
      </c:catAx>
      <c:valAx>
        <c:axId val="1297416863"/>
        <c:scaling>
          <c:orientation val="minMax"/>
        </c:scaling>
        <c:delete val="1"/>
        <c:axPos val="b"/>
        <c:numFmt formatCode="0%" sourceLinked="1"/>
        <c:majorTickMark val="none"/>
        <c:minorTickMark val="none"/>
        <c:tickLblPos val="nextTo"/>
        <c:crossAx val="586212639"/>
        <c:crosses val="autoZero"/>
        <c:crossBetween val="between"/>
      </c:valAx>
      <c:spPr>
        <a:noFill/>
        <a:ln>
          <a:noFill/>
        </a:ln>
        <a:effectLst/>
      </c:spPr>
    </c:plotArea>
    <c:legend>
      <c:legendPos val="b"/>
      <c:layout>
        <c:manualLayout>
          <c:xMode val="edge"/>
          <c:yMode val="edge"/>
          <c:x val="7.6434490128615792E-2"/>
          <c:y val="0.91828865716287145"/>
          <c:w val="0.73789518245703167"/>
          <c:h val="6.569802980132895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578888324443315"/>
          <c:y val="4.0421365975973449E-2"/>
          <c:w val="0.79421111675556699"/>
          <c:h val="0.82642191630838635"/>
        </c:manualLayout>
      </c:layout>
      <c:barChart>
        <c:barDir val="bar"/>
        <c:grouping val="percentStacked"/>
        <c:varyColors val="0"/>
        <c:ser>
          <c:idx val="0"/>
          <c:order val="0"/>
          <c:tx>
            <c:strRef>
              <c:f>Sheet1!$B$1</c:f>
              <c:strCache>
                <c:ptCount val="1"/>
                <c:pt idx="0">
                  <c:v>Net agree (%)</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Sheet1!$B$2:$B$3</c:f>
              <c:numCache>
                <c:formatCode>0</c:formatCode>
                <c:ptCount val="2"/>
                <c:pt idx="0">
                  <c:v>66</c:v>
                </c:pt>
                <c:pt idx="1">
                  <c:v>65</c:v>
                </c:pt>
              </c:numCache>
            </c:numRef>
          </c:val>
          <c:extLst>
            <c:ext xmlns:c16="http://schemas.microsoft.com/office/drawing/2014/chart" uri="{C3380CC4-5D6E-409C-BE32-E72D297353CC}">
              <c16:uniqueId val="{00000000-A204-4823-9D78-91DEC6B37452}"/>
            </c:ext>
          </c:extLst>
        </c:ser>
        <c:ser>
          <c:idx val="1"/>
          <c:order val="1"/>
          <c:tx>
            <c:strRef>
              <c:f>Sheet1!$C$1</c:f>
              <c:strCache>
                <c:ptCount val="1"/>
                <c:pt idx="0">
                  <c:v>Neither agree nor disagree (%)</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Sheet1!$C$2:$C$3</c:f>
              <c:numCache>
                <c:formatCode>0</c:formatCode>
                <c:ptCount val="2"/>
                <c:pt idx="0">
                  <c:v>11</c:v>
                </c:pt>
                <c:pt idx="1">
                  <c:v>13</c:v>
                </c:pt>
              </c:numCache>
            </c:numRef>
          </c:val>
          <c:extLst>
            <c:ext xmlns:c16="http://schemas.microsoft.com/office/drawing/2014/chart" uri="{C3380CC4-5D6E-409C-BE32-E72D297353CC}">
              <c16:uniqueId val="{00000001-A204-4823-9D78-91DEC6B37452}"/>
            </c:ext>
          </c:extLst>
        </c:ser>
        <c:ser>
          <c:idx val="2"/>
          <c:order val="2"/>
          <c:tx>
            <c:strRef>
              <c:f>Sheet1!$D$1</c:f>
              <c:strCache>
                <c:ptCount val="1"/>
                <c:pt idx="0">
                  <c:v>Don't know (%)</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Sheet1!$D$2:$D$3</c:f>
              <c:numCache>
                <c:formatCode>0</c:formatCode>
                <c:ptCount val="2"/>
                <c:pt idx="0">
                  <c:v>4</c:v>
                </c:pt>
                <c:pt idx="1">
                  <c:v>2</c:v>
                </c:pt>
              </c:numCache>
            </c:numRef>
          </c:val>
          <c:extLst>
            <c:ext xmlns:c16="http://schemas.microsoft.com/office/drawing/2014/chart" uri="{C3380CC4-5D6E-409C-BE32-E72D297353CC}">
              <c16:uniqueId val="{00000002-A204-4823-9D78-91DEC6B37452}"/>
            </c:ext>
          </c:extLst>
        </c:ser>
        <c:ser>
          <c:idx val="3"/>
          <c:order val="3"/>
          <c:tx>
            <c:strRef>
              <c:f>Sheet1!$E$1</c:f>
              <c:strCache>
                <c:ptCount val="1"/>
                <c:pt idx="0">
                  <c:v>Net disagree (%)</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Sheet1!$E$2:$E$3</c:f>
              <c:numCache>
                <c:formatCode>0</c:formatCode>
                <c:ptCount val="2"/>
                <c:pt idx="0">
                  <c:v>19</c:v>
                </c:pt>
                <c:pt idx="1">
                  <c:v>20</c:v>
                </c:pt>
              </c:numCache>
            </c:numRef>
          </c:val>
          <c:extLst>
            <c:ext xmlns:c16="http://schemas.microsoft.com/office/drawing/2014/chart" uri="{C3380CC4-5D6E-409C-BE32-E72D297353CC}">
              <c16:uniqueId val="{00000003-A204-4823-9D78-91DEC6B37452}"/>
            </c:ext>
          </c:extLst>
        </c:ser>
        <c:dLbls>
          <c:showLegendKey val="0"/>
          <c:showVal val="0"/>
          <c:showCatName val="0"/>
          <c:showSerName val="0"/>
          <c:showPercent val="0"/>
          <c:showBubbleSize val="0"/>
        </c:dLbls>
        <c:gapWidth val="150"/>
        <c:overlap val="100"/>
        <c:axId val="586212639"/>
        <c:axId val="1297416863"/>
      </c:barChart>
      <c:catAx>
        <c:axId val="586212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97416863"/>
        <c:crosses val="autoZero"/>
        <c:auto val="1"/>
        <c:lblAlgn val="ctr"/>
        <c:lblOffset val="100"/>
        <c:noMultiLvlLbl val="0"/>
      </c:catAx>
      <c:valAx>
        <c:axId val="1297416863"/>
        <c:scaling>
          <c:orientation val="minMax"/>
        </c:scaling>
        <c:delete val="1"/>
        <c:axPos val="b"/>
        <c:numFmt formatCode="0%" sourceLinked="1"/>
        <c:majorTickMark val="none"/>
        <c:minorTickMark val="none"/>
        <c:tickLblPos val="nextTo"/>
        <c:crossAx val="586212639"/>
        <c:crosses val="autoZero"/>
        <c:crossBetween val="between"/>
      </c:valAx>
      <c:spPr>
        <a:noFill/>
        <a:ln>
          <a:noFill/>
        </a:ln>
        <a:effectLst/>
      </c:spPr>
    </c:plotArea>
    <c:legend>
      <c:legendPos val="b"/>
      <c:layout>
        <c:manualLayout>
          <c:xMode val="edge"/>
          <c:yMode val="edge"/>
          <c:x val="7.6434490128615792E-2"/>
          <c:y val="0.91828865716287145"/>
          <c:w val="0.73789518245703167"/>
          <c:h val="6.569802980132895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578888324443315"/>
          <c:y val="4.0421365975973449E-2"/>
          <c:w val="0.79421111675556699"/>
          <c:h val="0.82642191630838635"/>
        </c:manualLayout>
      </c:layout>
      <c:barChart>
        <c:barDir val="bar"/>
        <c:grouping val="percentStacked"/>
        <c:varyColors val="0"/>
        <c:ser>
          <c:idx val="0"/>
          <c:order val="0"/>
          <c:tx>
            <c:strRef>
              <c:f>Sheet1!$B$1</c:f>
              <c:strCache>
                <c:ptCount val="1"/>
                <c:pt idx="0">
                  <c:v>Net agree (%)</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Sheet1!$B$2:$B$3</c:f>
              <c:numCache>
                <c:formatCode>0</c:formatCode>
                <c:ptCount val="2"/>
                <c:pt idx="0">
                  <c:v>59</c:v>
                </c:pt>
                <c:pt idx="1">
                  <c:v>62</c:v>
                </c:pt>
              </c:numCache>
            </c:numRef>
          </c:val>
          <c:extLst>
            <c:ext xmlns:c16="http://schemas.microsoft.com/office/drawing/2014/chart" uri="{C3380CC4-5D6E-409C-BE32-E72D297353CC}">
              <c16:uniqueId val="{00000000-FB93-48DC-B359-6A94D309C4BD}"/>
            </c:ext>
          </c:extLst>
        </c:ser>
        <c:ser>
          <c:idx val="1"/>
          <c:order val="1"/>
          <c:tx>
            <c:strRef>
              <c:f>Sheet1!$C$1</c:f>
              <c:strCache>
                <c:ptCount val="1"/>
                <c:pt idx="0">
                  <c:v>Neither agree nor disagree (%)</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Sheet1!$C$2:$C$3</c:f>
              <c:numCache>
                <c:formatCode>0</c:formatCode>
                <c:ptCount val="2"/>
                <c:pt idx="0">
                  <c:v>18</c:v>
                </c:pt>
                <c:pt idx="1">
                  <c:v>19</c:v>
                </c:pt>
              </c:numCache>
            </c:numRef>
          </c:val>
          <c:extLst>
            <c:ext xmlns:c16="http://schemas.microsoft.com/office/drawing/2014/chart" uri="{C3380CC4-5D6E-409C-BE32-E72D297353CC}">
              <c16:uniqueId val="{00000001-FB93-48DC-B359-6A94D309C4BD}"/>
            </c:ext>
          </c:extLst>
        </c:ser>
        <c:ser>
          <c:idx val="2"/>
          <c:order val="2"/>
          <c:tx>
            <c:strRef>
              <c:f>Sheet1!$D$1</c:f>
              <c:strCache>
                <c:ptCount val="1"/>
                <c:pt idx="0">
                  <c:v>Don't know (%)</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Sheet1!$D$2:$D$3</c:f>
              <c:numCache>
                <c:formatCode>0</c:formatCode>
                <c:ptCount val="2"/>
                <c:pt idx="0">
                  <c:v>2</c:v>
                </c:pt>
                <c:pt idx="1">
                  <c:v>1</c:v>
                </c:pt>
              </c:numCache>
            </c:numRef>
          </c:val>
          <c:extLst>
            <c:ext xmlns:c16="http://schemas.microsoft.com/office/drawing/2014/chart" uri="{C3380CC4-5D6E-409C-BE32-E72D297353CC}">
              <c16:uniqueId val="{00000002-FB93-48DC-B359-6A94D309C4BD}"/>
            </c:ext>
          </c:extLst>
        </c:ser>
        <c:ser>
          <c:idx val="3"/>
          <c:order val="3"/>
          <c:tx>
            <c:strRef>
              <c:f>Sheet1!$E$1</c:f>
              <c:strCache>
                <c:ptCount val="1"/>
                <c:pt idx="0">
                  <c:v>Net disagree (%)</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Sheet1!$E$2:$E$3</c:f>
              <c:numCache>
                <c:formatCode>0</c:formatCode>
                <c:ptCount val="2"/>
                <c:pt idx="0">
                  <c:v>21</c:v>
                </c:pt>
                <c:pt idx="1">
                  <c:v>17</c:v>
                </c:pt>
              </c:numCache>
            </c:numRef>
          </c:val>
          <c:extLst>
            <c:ext xmlns:c16="http://schemas.microsoft.com/office/drawing/2014/chart" uri="{C3380CC4-5D6E-409C-BE32-E72D297353CC}">
              <c16:uniqueId val="{00000003-FB93-48DC-B359-6A94D309C4BD}"/>
            </c:ext>
          </c:extLst>
        </c:ser>
        <c:dLbls>
          <c:showLegendKey val="0"/>
          <c:showVal val="0"/>
          <c:showCatName val="0"/>
          <c:showSerName val="0"/>
          <c:showPercent val="0"/>
          <c:showBubbleSize val="0"/>
        </c:dLbls>
        <c:gapWidth val="150"/>
        <c:overlap val="100"/>
        <c:axId val="586212639"/>
        <c:axId val="1297416863"/>
      </c:barChart>
      <c:catAx>
        <c:axId val="586212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97416863"/>
        <c:crosses val="autoZero"/>
        <c:auto val="1"/>
        <c:lblAlgn val="ctr"/>
        <c:lblOffset val="100"/>
        <c:noMultiLvlLbl val="0"/>
      </c:catAx>
      <c:valAx>
        <c:axId val="1297416863"/>
        <c:scaling>
          <c:orientation val="minMax"/>
        </c:scaling>
        <c:delete val="1"/>
        <c:axPos val="b"/>
        <c:numFmt formatCode="0%" sourceLinked="1"/>
        <c:majorTickMark val="none"/>
        <c:minorTickMark val="none"/>
        <c:tickLblPos val="nextTo"/>
        <c:crossAx val="586212639"/>
        <c:crosses val="autoZero"/>
        <c:crossBetween val="between"/>
      </c:valAx>
      <c:spPr>
        <a:noFill/>
        <a:ln>
          <a:noFill/>
        </a:ln>
        <a:effectLst/>
      </c:spPr>
    </c:plotArea>
    <c:legend>
      <c:legendPos val="b"/>
      <c:layout>
        <c:manualLayout>
          <c:xMode val="edge"/>
          <c:yMode val="edge"/>
          <c:x val="7.6434490128615792E-2"/>
          <c:y val="0.91828865716287145"/>
          <c:w val="0.73789518245703167"/>
          <c:h val="6.569802980132895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513601194016601"/>
          <c:y val="0.10329348434540563"/>
          <c:w val="0.54602954630367495"/>
          <c:h val="0.61445342838958317"/>
        </c:manualLayout>
      </c:layout>
      <c:doughnut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918-47EC-A7C8-01EF0C817BFE}"/>
              </c:ext>
            </c:extLst>
          </c:dPt>
          <c:dPt>
            <c:idx val="1"/>
            <c:bubble3D val="0"/>
            <c:spPr>
              <a:solidFill>
                <a:schemeClr val="accent6"/>
              </a:solidFill>
              <a:ln w="19050">
                <a:solidFill>
                  <a:schemeClr val="lt1"/>
                </a:solidFill>
              </a:ln>
              <a:effectLst/>
            </c:spPr>
            <c:extLst>
              <c:ext xmlns:c16="http://schemas.microsoft.com/office/drawing/2014/chart" uri="{C3380CC4-5D6E-409C-BE32-E72D297353CC}">
                <c16:uniqueId val="{00000003-C918-47EC-A7C8-01EF0C817BFE}"/>
              </c:ext>
            </c:extLst>
          </c:dPt>
          <c:dPt>
            <c:idx val="2"/>
            <c:bubble3D val="0"/>
            <c:spPr>
              <a:solidFill>
                <a:schemeClr val="accent2"/>
              </a:solidFill>
              <a:ln w="19050">
                <a:solidFill>
                  <a:schemeClr val="lt1"/>
                </a:solidFill>
              </a:ln>
              <a:effectLst/>
            </c:spPr>
            <c:extLst>
              <c:ext xmlns:c16="http://schemas.microsoft.com/office/drawing/2014/chart" uri="{C3380CC4-5D6E-409C-BE32-E72D297353CC}">
                <c16:uniqueId val="{00000005-C918-47EC-A7C8-01EF0C817BFE}"/>
              </c:ext>
            </c:extLst>
          </c:dPt>
          <c:dPt>
            <c:idx val="3"/>
            <c:bubble3D val="0"/>
            <c:spPr>
              <a:solidFill>
                <a:schemeClr val="accent5"/>
              </a:solidFill>
              <a:ln w="19050">
                <a:solidFill>
                  <a:schemeClr val="lt1"/>
                </a:solidFill>
              </a:ln>
              <a:effectLst/>
            </c:spPr>
            <c:extLst>
              <c:ext xmlns:c16="http://schemas.microsoft.com/office/drawing/2014/chart" uri="{C3380CC4-5D6E-409C-BE32-E72D297353CC}">
                <c16:uniqueId val="{00000007-C918-47EC-A7C8-01EF0C817BFE}"/>
              </c:ext>
            </c:extLst>
          </c:dPt>
          <c:dLbls>
            <c:dLbl>
              <c:idx val="2"/>
              <c:layout>
                <c:manualLayout>
                  <c:x val="2.4726080777964274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918-47EC-A7C8-01EF0C817BFE}"/>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Heterosexual/straight</c:v>
                </c:pt>
                <c:pt idx="1">
                  <c:v>Gay or lesbian</c:v>
                </c:pt>
                <c:pt idx="2">
                  <c:v>Bisexual</c:v>
                </c:pt>
                <c:pt idx="3">
                  <c:v>Other</c:v>
                </c:pt>
              </c:strCache>
            </c:strRef>
          </c:cat>
          <c:val>
            <c:numRef>
              <c:f>Sheet1!$B$2:$B$5</c:f>
              <c:numCache>
                <c:formatCode>0%</c:formatCode>
                <c:ptCount val="4"/>
                <c:pt idx="0">
                  <c:v>0.94</c:v>
                </c:pt>
                <c:pt idx="1">
                  <c:v>0.03</c:v>
                </c:pt>
                <c:pt idx="2">
                  <c:v>0.03</c:v>
                </c:pt>
              </c:numCache>
            </c:numRef>
          </c:val>
          <c:extLst>
            <c:ext xmlns:c16="http://schemas.microsoft.com/office/drawing/2014/chart" uri="{C3380CC4-5D6E-409C-BE32-E72D297353CC}">
              <c16:uniqueId val="{00000006-C918-47EC-A7C8-01EF0C817BFE}"/>
            </c:ext>
          </c:extLst>
        </c:ser>
        <c:dLbls>
          <c:showLegendKey val="0"/>
          <c:showVal val="0"/>
          <c:showCatName val="0"/>
          <c:showSerName val="0"/>
          <c:showPercent val="0"/>
          <c:showBubbleSize val="0"/>
          <c:showLeaderLines val="1"/>
        </c:dLbls>
        <c:firstSliceAng val="0"/>
        <c:holeSize val="60"/>
      </c:doughnutChart>
      <c:spPr>
        <a:noFill/>
        <a:ln>
          <a:noFill/>
        </a:ln>
        <a:effectLst/>
      </c:spPr>
    </c:plotArea>
    <c:legend>
      <c:legendPos val="b"/>
      <c:layout>
        <c:manualLayout>
          <c:xMode val="edge"/>
          <c:yMode val="edge"/>
          <c:x val="0.13565759790603193"/>
          <c:y val="0.8039280812126246"/>
          <c:w val="0.72373939333879389"/>
          <c:h val="0.1765947354641386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393321939443916"/>
          <c:y val="4.0421365975973449E-2"/>
          <c:w val="0.52606678060556089"/>
          <c:h val="0.82642191630838635"/>
        </c:manualLayout>
      </c:layout>
      <c:barChart>
        <c:barDir val="bar"/>
        <c:grouping val="percentStacked"/>
        <c:varyColors val="0"/>
        <c:ser>
          <c:idx val="0"/>
          <c:order val="0"/>
          <c:tx>
            <c:strRef>
              <c:f>Sheet1!$B$1</c:f>
              <c:strCache>
                <c:ptCount val="1"/>
                <c:pt idx="0">
                  <c:v>Strongly agree </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I would consider applying to sit on a public board (%) </c:v>
                </c:pt>
                <c:pt idx="1">
                  <c:v>I would consider participating in voluntary or community work (%)</c:v>
                </c:pt>
              </c:strCache>
            </c:strRef>
          </c:cat>
          <c:val>
            <c:numRef>
              <c:f>Sheet1!$B$2:$B$3</c:f>
              <c:numCache>
                <c:formatCode>0</c:formatCode>
                <c:ptCount val="2"/>
                <c:pt idx="0">
                  <c:v>25</c:v>
                </c:pt>
                <c:pt idx="1">
                  <c:v>48</c:v>
                </c:pt>
              </c:numCache>
            </c:numRef>
          </c:val>
          <c:extLst>
            <c:ext xmlns:c16="http://schemas.microsoft.com/office/drawing/2014/chart" uri="{C3380CC4-5D6E-409C-BE32-E72D297353CC}">
              <c16:uniqueId val="{00000000-FD65-4658-8EE9-86856DF8F306}"/>
            </c:ext>
          </c:extLst>
        </c:ser>
        <c:ser>
          <c:idx val="1"/>
          <c:order val="1"/>
          <c:tx>
            <c:strRef>
              <c:f>Sheet1!$C$1</c:f>
              <c:strCache>
                <c:ptCount val="1"/>
                <c:pt idx="0">
                  <c:v>Tend to agree</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I would consider applying to sit on a public board (%) </c:v>
                </c:pt>
                <c:pt idx="1">
                  <c:v>I would consider participating in voluntary or community work (%)</c:v>
                </c:pt>
              </c:strCache>
            </c:strRef>
          </c:cat>
          <c:val>
            <c:numRef>
              <c:f>Sheet1!$C$2:$C$3</c:f>
              <c:numCache>
                <c:formatCode>0</c:formatCode>
                <c:ptCount val="2"/>
                <c:pt idx="0">
                  <c:v>19</c:v>
                </c:pt>
                <c:pt idx="1">
                  <c:v>25</c:v>
                </c:pt>
              </c:numCache>
            </c:numRef>
          </c:val>
          <c:extLst>
            <c:ext xmlns:c16="http://schemas.microsoft.com/office/drawing/2014/chart" uri="{C3380CC4-5D6E-409C-BE32-E72D297353CC}">
              <c16:uniqueId val="{00000001-FD65-4658-8EE9-86856DF8F306}"/>
            </c:ext>
          </c:extLst>
        </c:ser>
        <c:ser>
          <c:idx val="2"/>
          <c:order val="2"/>
          <c:tx>
            <c:strRef>
              <c:f>Sheet1!$D$1</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I would consider applying to sit on a public board (%) </c:v>
                </c:pt>
                <c:pt idx="1">
                  <c:v>I would consider participating in voluntary or community work (%)</c:v>
                </c:pt>
              </c:strCache>
            </c:strRef>
          </c:cat>
          <c:val>
            <c:numRef>
              <c:f>Sheet1!$D$2:$D$3</c:f>
              <c:numCache>
                <c:formatCode>0</c:formatCode>
                <c:ptCount val="2"/>
                <c:pt idx="0">
                  <c:v>11</c:v>
                </c:pt>
                <c:pt idx="1">
                  <c:v>10</c:v>
                </c:pt>
              </c:numCache>
            </c:numRef>
          </c:val>
          <c:extLst>
            <c:ext xmlns:c16="http://schemas.microsoft.com/office/drawing/2014/chart" uri="{C3380CC4-5D6E-409C-BE32-E72D297353CC}">
              <c16:uniqueId val="{00000002-FD65-4658-8EE9-86856DF8F306}"/>
            </c:ext>
          </c:extLst>
        </c:ser>
        <c:ser>
          <c:idx val="3"/>
          <c:order val="3"/>
          <c:tx>
            <c:strRef>
              <c:f>Sheet1!$E$1</c:f>
              <c:strCache>
                <c:ptCount val="1"/>
                <c:pt idx="0">
                  <c:v>Tend to disagree</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I would consider applying to sit on a public board (%) </c:v>
                </c:pt>
                <c:pt idx="1">
                  <c:v>I would consider participating in voluntary or community work (%)</c:v>
                </c:pt>
              </c:strCache>
            </c:strRef>
          </c:cat>
          <c:val>
            <c:numRef>
              <c:f>Sheet1!$E$2:$E$3</c:f>
              <c:numCache>
                <c:formatCode>0</c:formatCode>
                <c:ptCount val="2"/>
                <c:pt idx="0">
                  <c:v>15</c:v>
                </c:pt>
                <c:pt idx="1">
                  <c:v>6</c:v>
                </c:pt>
              </c:numCache>
            </c:numRef>
          </c:val>
          <c:extLst>
            <c:ext xmlns:c16="http://schemas.microsoft.com/office/drawing/2014/chart" uri="{C3380CC4-5D6E-409C-BE32-E72D297353CC}">
              <c16:uniqueId val="{00000003-FD65-4658-8EE9-86856DF8F306}"/>
            </c:ext>
          </c:extLst>
        </c:ser>
        <c:ser>
          <c:idx val="4"/>
          <c:order val="4"/>
          <c:tx>
            <c:strRef>
              <c:f>Sheet1!$F$1</c:f>
              <c:strCache>
                <c:ptCount val="1"/>
                <c:pt idx="0">
                  <c:v>Strongly disagree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I would consider applying to sit on a public board (%) </c:v>
                </c:pt>
                <c:pt idx="1">
                  <c:v>I would consider participating in voluntary or community work (%)</c:v>
                </c:pt>
              </c:strCache>
            </c:strRef>
          </c:cat>
          <c:val>
            <c:numRef>
              <c:f>Sheet1!$F$2:$F$3</c:f>
              <c:numCache>
                <c:formatCode>0</c:formatCode>
                <c:ptCount val="2"/>
                <c:pt idx="0">
                  <c:v>30</c:v>
                </c:pt>
                <c:pt idx="1">
                  <c:v>10</c:v>
                </c:pt>
              </c:numCache>
            </c:numRef>
          </c:val>
          <c:extLst>
            <c:ext xmlns:c16="http://schemas.microsoft.com/office/drawing/2014/chart" uri="{C3380CC4-5D6E-409C-BE32-E72D297353CC}">
              <c16:uniqueId val="{00000004-FD65-4658-8EE9-86856DF8F306}"/>
            </c:ext>
          </c:extLst>
        </c:ser>
        <c:ser>
          <c:idx val="5"/>
          <c:order val="5"/>
          <c:tx>
            <c:strRef>
              <c:f>Sheet1!$G$1</c:f>
              <c:strCache>
                <c:ptCount val="1"/>
                <c:pt idx="0">
                  <c:v>Don't know</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I would consider applying to sit on a public board (%) </c:v>
                </c:pt>
                <c:pt idx="1">
                  <c:v>I would consider participating in voluntary or community work (%)</c:v>
                </c:pt>
              </c:strCache>
            </c:strRef>
          </c:cat>
          <c:val>
            <c:numRef>
              <c:f>Sheet1!$G$2:$G$3</c:f>
              <c:numCache>
                <c:formatCode>General</c:formatCode>
                <c:ptCount val="2"/>
                <c:pt idx="0" formatCode="0">
                  <c:v>1</c:v>
                </c:pt>
              </c:numCache>
            </c:numRef>
          </c:val>
          <c:extLst>
            <c:ext xmlns:c16="http://schemas.microsoft.com/office/drawing/2014/chart" uri="{C3380CC4-5D6E-409C-BE32-E72D297353CC}">
              <c16:uniqueId val="{00000005-FD65-4658-8EE9-86856DF8F306}"/>
            </c:ext>
          </c:extLst>
        </c:ser>
        <c:dLbls>
          <c:showLegendKey val="0"/>
          <c:showVal val="0"/>
          <c:showCatName val="0"/>
          <c:showSerName val="0"/>
          <c:showPercent val="0"/>
          <c:showBubbleSize val="0"/>
        </c:dLbls>
        <c:gapWidth val="150"/>
        <c:overlap val="100"/>
        <c:axId val="586212639"/>
        <c:axId val="1297416863"/>
      </c:barChart>
      <c:catAx>
        <c:axId val="586212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297416863"/>
        <c:crosses val="autoZero"/>
        <c:auto val="1"/>
        <c:lblAlgn val="ctr"/>
        <c:lblOffset val="100"/>
        <c:noMultiLvlLbl val="0"/>
      </c:catAx>
      <c:valAx>
        <c:axId val="1297416863"/>
        <c:scaling>
          <c:orientation val="minMax"/>
        </c:scaling>
        <c:delete val="1"/>
        <c:axPos val="b"/>
        <c:numFmt formatCode="0%" sourceLinked="1"/>
        <c:majorTickMark val="none"/>
        <c:minorTickMark val="none"/>
        <c:tickLblPos val="nextTo"/>
        <c:crossAx val="586212639"/>
        <c:crosses val="autoZero"/>
        <c:crossBetween val="between"/>
      </c:valAx>
      <c:spPr>
        <a:noFill/>
        <a:ln>
          <a:noFill/>
        </a:ln>
        <a:effectLst/>
      </c:spPr>
    </c:plotArea>
    <c:legend>
      <c:legendPos val="b"/>
      <c:layout>
        <c:manualLayout>
          <c:xMode val="edge"/>
          <c:yMode val="edge"/>
          <c:x val="7.6434490128615792E-2"/>
          <c:y val="0.91828865716287145"/>
          <c:w val="0.92265261383395036"/>
          <c:h val="7.068733393459029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578888324443315"/>
          <c:y val="4.0421365975973449E-2"/>
          <c:w val="0.79421111675556699"/>
          <c:h val="0.82642191630838635"/>
        </c:manualLayout>
      </c:layout>
      <c:barChart>
        <c:barDir val="bar"/>
        <c:grouping val="percentStacked"/>
        <c:varyColors val="0"/>
        <c:ser>
          <c:idx val="0"/>
          <c:order val="0"/>
          <c:tx>
            <c:strRef>
              <c:f>Sheet1!$B$1</c:f>
              <c:strCache>
                <c:ptCount val="1"/>
                <c:pt idx="0">
                  <c:v>Net agree (%)</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Sheet1!$B$2:$B$3</c:f>
              <c:numCache>
                <c:formatCode>0</c:formatCode>
                <c:ptCount val="2"/>
                <c:pt idx="0">
                  <c:v>67</c:v>
                </c:pt>
                <c:pt idx="1">
                  <c:v>73</c:v>
                </c:pt>
              </c:numCache>
            </c:numRef>
          </c:val>
          <c:extLst>
            <c:ext xmlns:c16="http://schemas.microsoft.com/office/drawing/2014/chart" uri="{C3380CC4-5D6E-409C-BE32-E72D297353CC}">
              <c16:uniqueId val="{00000000-2474-4D02-97EB-F30B161106DE}"/>
            </c:ext>
          </c:extLst>
        </c:ser>
        <c:ser>
          <c:idx val="1"/>
          <c:order val="1"/>
          <c:tx>
            <c:strRef>
              <c:f>Sheet1!$C$1</c:f>
              <c:strCache>
                <c:ptCount val="1"/>
                <c:pt idx="0">
                  <c:v>Neither agree nor disagree (%)</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Sheet1!$C$2:$C$3</c:f>
              <c:numCache>
                <c:formatCode>0</c:formatCode>
                <c:ptCount val="2"/>
                <c:pt idx="0">
                  <c:v>11</c:v>
                </c:pt>
                <c:pt idx="1">
                  <c:v>10</c:v>
                </c:pt>
              </c:numCache>
            </c:numRef>
          </c:val>
          <c:extLst>
            <c:ext xmlns:c16="http://schemas.microsoft.com/office/drawing/2014/chart" uri="{C3380CC4-5D6E-409C-BE32-E72D297353CC}">
              <c16:uniqueId val="{00000001-2474-4D02-97EB-F30B161106DE}"/>
            </c:ext>
          </c:extLst>
        </c:ser>
        <c:ser>
          <c:idx val="2"/>
          <c:order val="2"/>
          <c:tx>
            <c:strRef>
              <c:f>Sheet1!$D$1</c:f>
              <c:strCache>
                <c:ptCount val="1"/>
                <c:pt idx="0">
                  <c:v>Don't know (%)</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Sheet1!$D$2:$D$3</c:f>
              <c:numCache>
                <c:formatCode>General</c:formatCode>
                <c:ptCount val="2"/>
                <c:pt idx="0" formatCode="0">
                  <c:v>1</c:v>
                </c:pt>
              </c:numCache>
            </c:numRef>
          </c:val>
          <c:extLst>
            <c:ext xmlns:c16="http://schemas.microsoft.com/office/drawing/2014/chart" uri="{C3380CC4-5D6E-409C-BE32-E72D297353CC}">
              <c16:uniqueId val="{00000002-2474-4D02-97EB-F30B161106DE}"/>
            </c:ext>
          </c:extLst>
        </c:ser>
        <c:ser>
          <c:idx val="3"/>
          <c:order val="3"/>
          <c:tx>
            <c:strRef>
              <c:f>Sheet1!$E$1</c:f>
              <c:strCache>
                <c:ptCount val="1"/>
                <c:pt idx="0">
                  <c:v>Net disagree (%)</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Sheet1!$E$2:$E$3</c:f>
              <c:numCache>
                <c:formatCode>0</c:formatCode>
                <c:ptCount val="2"/>
                <c:pt idx="0">
                  <c:v>21</c:v>
                </c:pt>
                <c:pt idx="1">
                  <c:v>17</c:v>
                </c:pt>
              </c:numCache>
            </c:numRef>
          </c:val>
          <c:extLst>
            <c:ext xmlns:c16="http://schemas.microsoft.com/office/drawing/2014/chart" uri="{C3380CC4-5D6E-409C-BE32-E72D297353CC}">
              <c16:uniqueId val="{00000003-2474-4D02-97EB-F30B161106DE}"/>
            </c:ext>
          </c:extLst>
        </c:ser>
        <c:dLbls>
          <c:showLegendKey val="0"/>
          <c:showVal val="0"/>
          <c:showCatName val="0"/>
          <c:showSerName val="0"/>
          <c:showPercent val="0"/>
          <c:showBubbleSize val="0"/>
        </c:dLbls>
        <c:gapWidth val="150"/>
        <c:overlap val="100"/>
        <c:axId val="586212639"/>
        <c:axId val="1297416863"/>
      </c:barChart>
      <c:catAx>
        <c:axId val="586212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97416863"/>
        <c:crosses val="autoZero"/>
        <c:auto val="1"/>
        <c:lblAlgn val="ctr"/>
        <c:lblOffset val="100"/>
        <c:noMultiLvlLbl val="0"/>
      </c:catAx>
      <c:valAx>
        <c:axId val="1297416863"/>
        <c:scaling>
          <c:orientation val="minMax"/>
        </c:scaling>
        <c:delete val="1"/>
        <c:axPos val="b"/>
        <c:numFmt formatCode="0%" sourceLinked="1"/>
        <c:majorTickMark val="none"/>
        <c:minorTickMark val="none"/>
        <c:tickLblPos val="nextTo"/>
        <c:crossAx val="586212639"/>
        <c:crosses val="autoZero"/>
        <c:crossBetween val="between"/>
      </c:valAx>
      <c:spPr>
        <a:noFill/>
        <a:ln>
          <a:noFill/>
        </a:ln>
        <a:effectLst/>
      </c:spPr>
    </c:plotArea>
    <c:legend>
      <c:legendPos val="b"/>
      <c:layout>
        <c:manualLayout>
          <c:xMode val="edge"/>
          <c:yMode val="edge"/>
          <c:x val="7.6434490128615792E-2"/>
          <c:y val="0.91828865716287145"/>
          <c:w val="0.73789518245703167"/>
          <c:h val="6.569802980132895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578888324443315"/>
          <c:y val="4.0421365975973449E-2"/>
          <c:w val="0.79421111675556699"/>
          <c:h val="0.82642191630838635"/>
        </c:manualLayout>
      </c:layout>
      <c:barChart>
        <c:barDir val="bar"/>
        <c:grouping val="percentStacked"/>
        <c:varyColors val="0"/>
        <c:ser>
          <c:idx val="0"/>
          <c:order val="0"/>
          <c:tx>
            <c:strRef>
              <c:f>Sheet1!$B$1</c:f>
              <c:strCache>
                <c:ptCount val="1"/>
                <c:pt idx="0">
                  <c:v>Net agree (%)</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Sheet1!$B$2:$B$3</c:f>
              <c:numCache>
                <c:formatCode>0</c:formatCode>
                <c:ptCount val="2"/>
                <c:pt idx="0">
                  <c:v>39</c:v>
                </c:pt>
                <c:pt idx="1">
                  <c:v>44</c:v>
                </c:pt>
              </c:numCache>
            </c:numRef>
          </c:val>
          <c:extLst>
            <c:ext xmlns:c16="http://schemas.microsoft.com/office/drawing/2014/chart" uri="{C3380CC4-5D6E-409C-BE32-E72D297353CC}">
              <c16:uniqueId val="{00000000-E84F-4BFA-B73A-CA6931E7598F}"/>
            </c:ext>
          </c:extLst>
        </c:ser>
        <c:ser>
          <c:idx val="1"/>
          <c:order val="1"/>
          <c:tx>
            <c:strRef>
              <c:f>Sheet1!$C$1</c:f>
              <c:strCache>
                <c:ptCount val="1"/>
                <c:pt idx="0">
                  <c:v>Neither agree nor disagree (%)</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Sheet1!$C$2:$C$3</c:f>
              <c:numCache>
                <c:formatCode>0</c:formatCode>
                <c:ptCount val="2"/>
                <c:pt idx="0">
                  <c:v>12</c:v>
                </c:pt>
                <c:pt idx="1">
                  <c:v>11</c:v>
                </c:pt>
              </c:numCache>
            </c:numRef>
          </c:val>
          <c:extLst>
            <c:ext xmlns:c16="http://schemas.microsoft.com/office/drawing/2014/chart" uri="{C3380CC4-5D6E-409C-BE32-E72D297353CC}">
              <c16:uniqueId val="{00000001-E84F-4BFA-B73A-CA6931E7598F}"/>
            </c:ext>
          </c:extLst>
        </c:ser>
        <c:ser>
          <c:idx val="2"/>
          <c:order val="2"/>
          <c:tx>
            <c:strRef>
              <c:f>Sheet1!$D$1</c:f>
              <c:strCache>
                <c:ptCount val="1"/>
                <c:pt idx="0">
                  <c:v>Don't know (%)</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Sheet1!$D$2:$D$3</c:f>
              <c:numCache>
                <c:formatCode>0</c:formatCode>
                <c:ptCount val="2"/>
                <c:pt idx="0">
                  <c:v>2</c:v>
                </c:pt>
                <c:pt idx="1">
                  <c:v>1</c:v>
                </c:pt>
              </c:numCache>
            </c:numRef>
          </c:val>
          <c:extLst>
            <c:ext xmlns:c16="http://schemas.microsoft.com/office/drawing/2014/chart" uri="{C3380CC4-5D6E-409C-BE32-E72D297353CC}">
              <c16:uniqueId val="{00000002-E84F-4BFA-B73A-CA6931E7598F}"/>
            </c:ext>
          </c:extLst>
        </c:ser>
        <c:ser>
          <c:idx val="3"/>
          <c:order val="3"/>
          <c:tx>
            <c:strRef>
              <c:f>Sheet1!$E$1</c:f>
              <c:strCache>
                <c:ptCount val="1"/>
                <c:pt idx="0">
                  <c:v>Net disagree (%)</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2019</c:v>
                </c:pt>
                <c:pt idx="1">
                  <c:v>2020-21</c:v>
                </c:pt>
              </c:strCache>
            </c:strRef>
          </c:cat>
          <c:val>
            <c:numRef>
              <c:f>Sheet1!$E$2:$E$3</c:f>
              <c:numCache>
                <c:formatCode>0</c:formatCode>
                <c:ptCount val="2"/>
                <c:pt idx="0">
                  <c:v>48</c:v>
                </c:pt>
                <c:pt idx="1">
                  <c:v>45</c:v>
                </c:pt>
              </c:numCache>
            </c:numRef>
          </c:val>
          <c:extLst>
            <c:ext xmlns:c16="http://schemas.microsoft.com/office/drawing/2014/chart" uri="{C3380CC4-5D6E-409C-BE32-E72D297353CC}">
              <c16:uniqueId val="{00000003-E84F-4BFA-B73A-CA6931E7598F}"/>
            </c:ext>
          </c:extLst>
        </c:ser>
        <c:dLbls>
          <c:showLegendKey val="0"/>
          <c:showVal val="0"/>
          <c:showCatName val="0"/>
          <c:showSerName val="0"/>
          <c:showPercent val="0"/>
          <c:showBubbleSize val="0"/>
        </c:dLbls>
        <c:gapWidth val="150"/>
        <c:overlap val="100"/>
        <c:axId val="586212639"/>
        <c:axId val="1297416863"/>
      </c:barChart>
      <c:catAx>
        <c:axId val="586212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97416863"/>
        <c:crosses val="autoZero"/>
        <c:auto val="1"/>
        <c:lblAlgn val="ctr"/>
        <c:lblOffset val="100"/>
        <c:noMultiLvlLbl val="0"/>
      </c:catAx>
      <c:valAx>
        <c:axId val="1297416863"/>
        <c:scaling>
          <c:orientation val="minMax"/>
        </c:scaling>
        <c:delete val="1"/>
        <c:axPos val="b"/>
        <c:numFmt formatCode="0%" sourceLinked="1"/>
        <c:majorTickMark val="none"/>
        <c:minorTickMark val="none"/>
        <c:tickLblPos val="nextTo"/>
        <c:crossAx val="586212639"/>
        <c:crosses val="autoZero"/>
        <c:crossBetween val="between"/>
      </c:valAx>
      <c:spPr>
        <a:noFill/>
        <a:ln>
          <a:noFill/>
        </a:ln>
        <a:effectLst/>
      </c:spPr>
    </c:plotArea>
    <c:legend>
      <c:legendPos val="b"/>
      <c:layout>
        <c:manualLayout>
          <c:xMode val="edge"/>
          <c:yMode val="edge"/>
          <c:x val="7.6434490128615792E-2"/>
          <c:y val="0.91828865716287145"/>
          <c:w val="0.73789518245703167"/>
          <c:h val="6.569802980132895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393321939443916"/>
          <c:y val="4.0421365975973449E-2"/>
          <c:w val="0.52606678060556089"/>
          <c:h val="0.82642191630838635"/>
        </c:manualLayout>
      </c:layout>
      <c:barChart>
        <c:barDir val="bar"/>
        <c:grouping val="percentStacked"/>
        <c:varyColors val="0"/>
        <c:ser>
          <c:idx val="0"/>
          <c:order val="0"/>
          <c:tx>
            <c:strRef>
              <c:f>Sheet1!$B$1</c:f>
              <c:strCache>
                <c:ptCount val="1"/>
                <c:pt idx="0">
                  <c:v>Strongly agree </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Public figures show leadership on equality matters (%)</c:v>
                </c:pt>
                <c:pt idx="1">
                  <c:v>When planning public services, the needs of different groups of people are taken into account (%)</c:v>
                </c:pt>
              </c:strCache>
            </c:strRef>
          </c:cat>
          <c:val>
            <c:numRef>
              <c:f>Sheet1!$B$2:$B$3</c:f>
              <c:numCache>
                <c:formatCode>0</c:formatCode>
                <c:ptCount val="2"/>
                <c:pt idx="0">
                  <c:v>10</c:v>
                </c:pt>
                <c:pt idx="1">
                  <c:v>19</c:v>
                </c:pt>
              </c:numCache>
            </c:numRef>
          </c:val>
          <c:extLst>
            <c:ext xmlns:c16="http://schemas.microsoft.com/office/drawing/2014/chart" uri="{C3380CC4-5D6E-409C-BE32-E72D297353CC}">
              <c16:uniqueId val="{00000000-FD65-4658-8EE9-86856DF8F306}"/>
            </c:ext>
          </c:extLst>
        </c:ser>
        <c:ser>
          <c:idx val="1"/>
          <c:order val="1"/>
          <c:tx>
            <c:strRef>
              <c:f>Sheet1!$C$1</c:f>
              <c:strCache>
                <c:ptCount val="1"/>
                <c:pt idx="0">
                  <c:v>Tend to agree</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Public figures show leadership on equality matters (%)</c:v>
                </c:pt>
                <c:pt idx="1">
                  <c:v>When planning public services, the needs of different groups of people are taken into account (%)</c:v>
                </c:pt>
              </c:strCache>
            </c:strRef>
          </c:cat>
          <c:val>
            <c:numRef>
              <c:f>Sheet1!$C$2:$C$3</c:f>
              <c:numCache>
                <c:formatCode>0</c:formatCode>
                <c:ptCount val="2"/>
                <c:pt idx="0">
                  <c:v>14</c:v>
                </c:pt>
                <c:pt idx="1">
                  <c:v>24</c:v>
                </c:pt>
              </c:numCache>
            </c:numRef>
          </c:val>
          <c:extLst>
            <c:ext xmlns:c16="http://schemas.microsoft.com/office/drawing/2014/chart" uri="{C3380CC4-5D6E-409C-BE32-E72D297353CC}">
              <c16:uniqueId val="{00000001-FD65-4658-8EE9-86856DF8F306}"/>
            </c:ext>
          </c:extLst>
        </c:ser>
        <c:ser>
          <c:idx val="2"/>
          <c:order val="2"/>
          <c:tx>
            <c:strRef>
              <c:f>Sheet1!$D$1</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Public figures show leadership on equality matters (%)</c:v>
                </c:pt>
                <c:pt idx="1">
                  <c:v>When planning public services, the needs of different groups of people are taken into account (%)</c:v>
                </c:pt>
              </c:strCache>
            </c:strRef>
          </c:cat>
          <c:val>
            <c:numRef>
              <c:f>Sheet1!$D$2:$D$3</c:f>
              <c:numCache>
                <c:formatCode>0</c:formatCode>
                <c:ptCount val="2"/>
                <c:pt idx="0">
                  <c:v>21</c:v>
                </c:pt>
                <c:pt idx="1">
                  <c:v>26</c:v>
                </c:pt>
              </c:numCache>
            </c:numRef>
          </c:val>
          <c:extLst>
            <c:ext xmlns:c16="http://schemas.microsoft.com/office/drawing/2014/chart" uri="{C3380CC4-5D6E-409C-BE32-E72D297353CC}">
              <c16:uniqueId val="{00000002-FD65-4658-8EE9-86856DF8F306}"/>
            </c:ext>
          </c:extLst>
        </c:ser>
        <c:ser>
          <c:idx val="3"/>
          <c:order val="3"/>
          <c:tx>
            <c:strRef>
              <c:f>Sheet1!$E$1</c:f>
              <c:strCache>
                <c:ptCount val="1"/>
                <c:pt idx="0">
                  <c:v>Tend to disagree</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Public figures show leadership on equality matters (%)</c:v>
                </c:pt>
                <c:pt idx="1">
                  <c:v>When planning public services, the needs of different groups of people are taken into account (%)</c:v>
                </c:pt>
              </c:strCache>
            </c:strRef>
          </c:cat>
          <c:val>
            <c:numRef>
              <c:f>Sheet1!$E$2:$E$3</c:f>
              <c:numCache>
                <c:formatCode>0</c:formatCode>
                <c:ptCount val="2"/>
                <c:pt idx="0">
                  <c:v>24</c:v>
                </c:pt>
                <c:pt idx="1">
                  <c:v>14</c:v>
                </c:pt>
              </c:numCache>
            </c:numRef>
          </c:val>
          <c:extLst>
            <c:ext xmlns:c16="http://schemas.microsoft.com/office/drawing/2014/chart" uri="{C3380CC4-5D6E-409C-BE32-E72D297353CC}">
              <c16:uniqueId val="{00000003-FD65-4658-8EE9-86856DF8F306}"/>
            </c:ext>
          </c:extLst>
        </c:ser>
        <c:ser>
          <c:idx val="4"/>
          <c:order val="4"/>
          <c:tx>
            <c:strRef>
              <c:f>Sheet1!$F$1</c:f>
              <c:strCache>
                <c:ptCount val="1"/>
                <c:pt idx="0">
                  <c:v>Strongly disagree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Public figures show leadership on equality matters (%)</c:v>
                </c:pt>
                <c:pt idx="1">
                  <c:v>When planning public services, the needs of different groups of people are taken into account (%)</c:v>
                </c:pt>
              </c:strCache>
            </c:strRef>
          </c:cat>
          <c:val>
            <c:numRef>
              <c:f>Sheet1!$F$2:$F$3</c:f>
              <c:numCache>
                <c:formatCode>0</c:formatCode>
                <c:ptCount val="2"/>
                <c:pt idx="0">
                  <c:v>28</c:v>
                </c:pt>
                <c:pt idx="1">
                  <c:v>14</c:v>
                </c:pt>
              </c:numCache>
            </c:numRef>
          </c:val>
          <c:extLst>
            <c:ext xmlns:c16="http://schemas.microsoft.com/office/drawing/2014/chart" uri="{C3380CC4-5D6E-409C-BE32-E72D297353CC}">
              <c16:uniqueId val="{00000004-FD65-4658-8EE9-86856DF8F306}"/>
            </c:ext>
          </c:extLst>
        </c:ser>
        <c:ser>
          <c:idx val="5"/>
          <c:order val="5"/>
          <c:tx>
            <c:strRef>
              <c:f>Sheet1!$G$1</c:f>
              <c:strCache>
                <c:ptCount val="1"/>
                <c:pt idx="0">
                  <c:v>Don't know</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Public figures show leadership on equality matters (%)</c:v>
                </c:pt>
                <c:pt idx="1">
                  <c:v>When planning public services, the needs of different groups of people are taken into account (%)</c:v>
                </c:pt>
              </c:strCache>
            </c:strRef>
          </c:cat>
          <c:val>
            <c:numRef>
              <c:f>Sheet1!$G$2:$G$3</c:f>
              <c:numCache>
                <c:formatCode>0</c:formatCode>
                <c:ptCount val="2"/>
                <c:pt idx="0">
                  <c:v>4</c:v>
                </c:pt>
                <c:pt idx="1">
                  <c:v>4</c:v>
                </c:pt>
              </c:numCache>
            </c:numRef>
          </c:val>
          <c:extLst>
            <c:ext xmlns:c16="http://schemas.microsoft.com/office/drawing/2014/chart" uri="{C3380CC4-5D6E-409C-BE32-E72D297353CC}">
              <c16:uniqueId val="{00000005-FD65-4658-8EE9-86856DF8F306}"/>
            </c:ext>
          </c:extLst>
        </c:ser>
        <c:dLbls>
          <c:showLegendKey val="0"/>
          <c:showVal val="0"/>
          <c:showCatName val="0"/>
          <c:showSerName val="0"/>
          <c:showPercent val="0"/>
          <c:showBubbleSize val="0"/>
        </c:dLbls>
        <c:gapWidth val="150"/>
        <c:overlap val="100"/>
        <c:axId val="586212639"/>
        <c:axId val="1297416863"/>
      </c:barChart>
      <c:catAx>
        <c:axId val="586212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297416863"/>
        <c:crosses val="autoZero"/>
        <c:auto val="1"/>
        <c:lblAlgn val="ctr"/>
        <c:lblOffset val="100"/>
        <c:noMultiLvlLbl val="0"/>
      </c:catAx>
      <c:valAx>
        <c:axId val="1297416863"/>
        <c:scaling>
          <c:orientation val="minMax"/>
        </c:scaling>
        <c:delete val="1"/>
        <c:axPos val="b"/>
        <c:numFmt formatCode="0%" sourceLinked="1"/>
        <c:majorTickMark val="none"/>
        <c:minorTickMark val="none"/>
        <c:tickLblPos val="nextTo"/>
        <c:crossAx val="586212639"/>
        <c:crosses val="autoZero"/>
        <c:crossBetween val="between"/>
      </c:valAx>
      <c:spPr>
        <a:noFill/>
        <a:ln>
          <a:noFill/>
        </a:ln>
        <a:effectLst/>
      </c:spPr>
    </c:plotArea>
    <c:legend>
      <c:legendPos val="b"/>
      <c:layout>
        <c:manualLayout>
          <c:xMode val="edge"/>
          <c:yMode val="edge"/>
          <c:x val="7.6434490128615792E-2"/>
          <c:y val="0.91828865716287145"/>
          <c:w val="0.92265261383395036"/>
          <c:h val="7.068733393459029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Net agree (%)</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c:v>
                </c:pt>
                <c:pt idx="1">
                  <c:v>2019</c:v>
                </c:pt>
                <c:pt idx="2">
                  <c:v>2020-21</c:v>
                </c:pt>
              </c:strCache>
            </c:strRef>
          </c:cat>
          <c:val>
            <c:numRef>
              <c:f>Sheet1!$B$2:$B$4</c:f>
              <c:numCache>
                <c:formatCode>0</c:formatCode>
                <c:ptCount val="3"/>
                <c:pt idx="0">
                  <c:v>48</c:v>
                </c:pt>
                <c:pt idx="1">
                  <c:v>49</c:v>
                </c:pt>
                <c:pt idx="2">
                  <c:v>43</c:v>
                </c:pt>
              </c:numCache>
            </c:numRef>
          </c:val>
          <c:smooth val="0"/>
          <c:extLst>
            <c:ext xmlns:c16="http://schemas.microsoft.com/office/drawing/2014/chart" uri="{C3380CC4-5D6E-409C-BE32-E72D297353CC}">
              <c16:uniqueId val="{00000000-33E8-4413-BE26-BD606E7DD467}"/>
            </c:ext>
          </c:extLst>
        </c:ser>
        <c:ser>
          <c:idx val="1"/>
          <c:order val="1"/>
          <c:tx>
            <c:strRef>
              <c:f>Sheet1!$C$1</c:f>
              <c:strCache>
                <c:ptCount val="1"/>
                <c:pt idx="0">
                  <c:v>Net disagree (%)</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c:v>
                </c:pt>
                <c:pt idx="1">
                  <c:v>2019</c:v>
                </c:pt>
                <c:pt idx="2">
                  <c:v>2020-21</c:v>
                </c:pt>
              </c:strCache>
            </c:strRef>
          </c:cat>
          <c:val>
            <c:numRef>
              <c:f>Sheet1!$C$2:$C$4</c:f>
              <c:numCache>
                <c:formatCode>0</c:formatCode>
                <c:ptCount val="3"/>
                <c:pt idx="0">
                  <c:v>25</c:v>
                </c:pt>
                <c:pt idx="1">
                  <c:v>25</c:v>
                </c:pt>
                <c:pt idx="2">
                  <c:v>28</c:v>
                </c:pt>
              </c:numCache>
            </c:numRef>
          </c:val>
          <c:smooth val="0"/>
          <c:extLst>
            <c:ext xmlns:c16="http://schemas.microsoft.com/office/drawing/2014/chart" uri="{C3380CC4-5D6E-409C-BE32-E72D297353CC}">
              <c16:uniqueId val="{00000001-33E8-4413-BE26-BD606E7DD467}"/>
            </c:ext>
          </c:extLst>
        </c:ser>
        <c:dLbls>
          <c:showLegendKey val="0"/>
          <c:showVal val="0"/>
          <c:showCatName val="0"/>
          <c:showSerName val="0"/>
          <c:showPercent val="0"/>
          <c:showBubbleSize val="0"/>
        </c:dLbls>
        <c:marker val="1"/>
        <c:smooth val="0"/>
        <c:axId val="586224239"/>
        <c:axId val="821722047"/>
      </c:lineChart>
      <c:catAx>
        <c:axId val="5862242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21722047"/>
        <c:crosses val="autoZero"/>
        <c:auto val="1"/>
        <c:lblAlgn val="ctr"/>
        <c:lblOffset val="100"/>
        <c:noMultiLvlLbl val="0"/>
      </c:catAx>
      <c:valAx>
        <c:axId val="821722047"/>
        <c:scaling>
          <c:orientation val="minMax"/>
        </c:scaling>
        <c:delete val="1"/>
        <c:axPos val="l"/>
        <c:numFmt formatCode="0" sourceLinked="1"/>
        <c:majorTickMark val="none"/>
        <c:minorTickMark val="none"/>
        <c:tickLblPos val="nextTo"/>
        <c:crossAx val="58622423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Net agree (%)</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c:v>
                </c:pt>
                <c:pt idx="1">
                  <c:v>2019</c:v>
                </c:pt>
                <c:pt idx="2">
                  <c:v>2020-21</c:v>
                </c:pt>
              </c:strCache>
            </c:strRef>
          </c:cat>
          <c:val>
            <c:numRef>
              <c:f>Sheet1!$B$2:$B$4</c:f>
              <c:numCache>
                <c:formatCode>0</c:formatCode>
                <c:ptCount val="3"/>
                <c:pt idx="0">
                  <c:v>21</c:v>
                </c:pt>
                <c:pt idx="1">
                  <c:v>22</c:v>
                </c:pt>
                <c:pt idx="2">
                  <c:v>24</c:v>
                </c:pt>
              </c:numCache>
            </c:numRef>
          </c:val>
          <c:smooth val="0"/>
          <c:extLst>
            <c:ext xmlns:c16="http://schemas.microsoft.com/office/drawing/2014/chart" uri="{C3380CC4-5D6E-409C-BE32-E72D297353CC}">
              <c16:uniqueId val="{00000000-7B29-4C54-8310-415877165AAF}"/>
            </c:ext>
          </c:extLst>
        </c:ser>
        <c:ser>
          <c:idx val="1"/>
          <c:order val="1"/>
          <c:tx>
            <c:strRef>
              <c:f>Sheet1!$C$1</c:f>
              <c:strCache>
                <c:ptCount val="1"/>
                <c:pt idx="0">
                  <c:v>Net disagree (%)</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2018-19</c:v>
                </c:pt>
                <c:pt idx="1">
                  <c:v>2019</c:v>
                </c:pt>
                <c:pt idx="2">
                  <c:v>2020-21</c:v>
                </c:pt>
              </c:strCache>
            </c:strRef>
          </c:cat>
          <c:val>
            <c:numRef>
              <c:f>Sheet1!$C$2:$C$4</c:f>
              <c:numCache>
                <c:formatCode>0</c:formatCode>
                <c:ptCount val="3"/>
                <c:pt idx="0">
                  <c:v>54</c:v>
                </c:pt>
                <c:pt idx="1">
                  <c:v>52</c:v>
                </c:pt>
                <c:pt idx="2">
                  <c:v>51</c:v>
                </c:pt>
              </c:numCache>
            </c:numRef>
          </c:val>
          <c:smooth val="0"/>
          <c:extLst>
            <c:ext xmlns:c16="http://schemas.microsoft.com/office/drawing/2014/chart" uri="{C3380CC4-5D6E-409C-BE32-E72D297353CC}">
              <c16:uniqueId val="{00000001-7B29-4C54-8310-415877165AAF}"/>
            </c:ext>
          </c:extLst>
        </c:ser>
        <c:dLbls>
          <c:showLegendKey val="0"/>
          <c:showVal val="0"/>
          <c:showCatName val="0"/>
          <c:showSerName val="0"/>
          <c:showPercent val="0"/>
          <c:showBubbleSize val="0"/>
        </c:dLbls>
        <c:marker val="1"/>
        <c:smooth val="0"/>
        <c:axId val="586224239"/>
        <c:axId val="821722047"/>
      </c:lineChart>
      <c:catAx>
        <c:axId val="5862242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21722047"/>
        <c:crosses val="autoZero"/>
        <c:auto val="1"/>
        <c:lblAlgn val="ctr"/>
        <c:lblOffset val="100"/>
        <c:noMultiLvlLbl val="0"/>
      </c:catAx>
      <c:valAx>
        <c:axId val="821722047"/>
        <c:scaling>
          <c:orientation val="minMax"/>
        </c:scaling>
        <c:delete val="1"/>
        <c:axPos val="l"/>
        <c:numFmt formatCode="0" sourceLinked="1"/>
        <c:majorTickMark val="none"/>
        <c:minorTickMark val="none"/>
        <c:tickLblPos val="nextTo"/>
        <c:crossAx val="58622423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3417991230727668"/>
          <c:y val="7.9633371400247236E-3"/>
          <c:w val="0.42885347553660635"/>
          <c:h val="0.95191380972050121"/>
        </c:manualLayout>
      </c:layout>
      <c:barChart>
        <c:barDir val="bar"/>
        <c:grouping val="clustered"/>
        <c:varyColors val="0"/>
        <c:ser>
          <c:idx val="0"/>
          <c:order val="0"/>
          <c:tx>
            <c:strRef>
              <c:f>Sheet1!$B$1</c:f>
              <c:strCache>
                <c:ptCount val="1"/>
                <c:pt idx="0">
                  <c:v>2020-21 (%)</c:v>
                </c:pt>
              </c:strCache>
            </c:strRef>
          </c:tx>
          <c:spPr>
            <a:solidFill>
              <a:srgbClr val="002554"/>
            </a:solidFill>
          </c:spPr>
          <c:invertIfNegative val="1"/>
          <c:dPt>
            <c:idx val="0"/>
            <c:invertIfNegative val="1"/>
            <c:bubble3D val="0"/>
            <c:extLst>
              <c:ext xmlns:c16="http://schemas.microsoft.com/office/drawing/2014/chart" uri="{C3380CC4-5D6E-409C-BE32-E72D297353CC}">
                <c16:uniqueId val="{00000000-8A26-4520-8F52-2926DB2199BB}"/>
              </c:ext>
            </c:extLst>
          </c:dPt>
          <c:dPt>
            <c:idx val="1"/>
            <c:invertIfNegative val="1"/>
            <c:bubble3D val="0"/>
            <c:extLst>
              <c:ext xmlns:c16="http://schemas.microsoft.com/office/drawing/2014/chart" uri="{C3380CC4-5D6E-409C-BE32-E72D297353CC}">
                <c16:uniqueId val="{00000001-00F2-4FD8-91AB-0F21ECEBD79F}"/>
              </c:ext>
            </c:extLst>
          </c:dPt>
          <c:dPt>
            <c:idx val="2"/>
            <c:invertIfNegative val="1"/>
            <c:bubble3D val="0"/>
            <c:extLst>
              <c:ext xmlns:c16="http://schemas.microsoft.com/office/drawing/2014/chart" uri="{C3380CC4-5D6E-409C-BE32-E72D297353CC}">
                <c16:uniqueId val="{00000002-6126-41A2-B3F3-FAB893F0A608}"/>
              </c:ext>
            </c:extLst>
          </c:dPt>
          <c:dPt>
            <c:idx val="4"/>
            <c:invertIfNegative val="1"/>
            <c:bubble3D val="0"/>
            <c:extLst>
              <c:ext xmlns:c16="http://schemas.microsoft.com/office/drawing/2014/chart" uri="{C3380CC4-5D6E-409C-BE32-E72D297353CC}">
                <c16:uniqueId val="{00000003-6126-41A2-B3F3-FAB893F0A608}"/>
              </c:ext>
            </c:extLst>
          </c:dPt>
          <c:dPt>
            <c:idx val="5"/>
            <c:invertIfNegative val="1"/>
            <c:bubble3D val="0"/>
            <c:extLst>
              <c:ext xmlns:c16="http://schemas.microsoft.com/office/drawing/2014/chart" uri="{C3380CC4-5D6E-409C-BE32-E72D297353CC}">
                <c16:uniqueId val="{00000003-8A26-4520-8F52-2926DB2199BB}"/>
              </c:ext>
            </c:extLst>
          </c:dPt>
          <c:dPt>
            <c:idx val="6"/>
            <c:invertIfNegative val="1"/>
            <c:bubble3D val="0"/>
            <c:extLst>
              <c:ext xmlns:c16="http://schemas.microsoft.com/office/drawing/2014/chart" uri="{C3380CC4-5D6E-409C-BE32-E72D297353CC}">
                <c16:uniqueId val="{00000004-8A26-4520-8F52-2926DB2199BB}"/>
              </c:ext>
            </c:extLst>
          </c:dPt>
          <c:dPt>
            <c:idx val="7"/>
            <c:invertIfNegative val="1"/>
            <c:bubble3D val="0"/>
            <c:extLst>
              <c:ext xmlns:c16="http://schemas.microsoft.com/office/drawing/2014/chart" uri="{C3380CC4-5D6E-409C-BE32-E72D297353CC}">
                <c16:uniqueId val="{00000005-8A26-4520-8F52-2926DB2199BB}"/>
              </c:ext>
            </c:extLst>
          </c:dPt>
          <c:dPt>
            <c:idx val="9"/>
            <c:invertIfNegative val="1"/>
            <c:bubble3D val="0"/>
            <c:extLst>
              <c:ext xmlns:c16="http://schemas.microsoft.com/office/drawing/2014/chart" uri="{C3380CC4-5D6E-409C-BE32-E72D297353CC}">
                <c16:uniqueId val="{00000007-8A26-4520-8F52-2926DB2199BB}"/>
              </c:ext>
            </c:extLst>
          </c:dPt>
          <c:dPt>
            <c:idx val="10"/>
            <c:invertIfNegative val="1"/>
            <c:bubble3D val="0"/>
            <c:extLst>
              <c:ext xmlns:c16="http://schemas.microsoft.com/office/drawing/2014/chart" uri="{C3380CC4-5D6E-409C-BE32-E72D297353CC}">
                <c16:uniqueId val="{00000008-8A26-4520-8F52-2926DB2199BB}"/>
              </c:ext>
            </c:extLst>
          </c:dPt>
          <c:dPt>
            <c:idx val="11"/>
            <c:invertIfNegative val="1"/>
            <c:bubble3D val="0"/>
            <c:extLst>
              <c:ext xmlns:c16="http://schemas.microsoft.com/office/drawing/2014/chart" uri="{C3380CC4-5D6E-409C-BE32-E72D297353CC}">
                <c16:uniqueId val="{00000009-8A26-4520-8F52-2926DB2199BB}"/>
              </c:ext>
            </c:extLst>
          </c:dPt>
          <c:dPt>
            <c:idx val="13"/>
            <c:invertIfNegative val="1"/>
            <c:bubble3D val="0"/>
            <c:extLst>
              <c:ext xmlns:c16="http://schemas.microsoft.com/office/drawing/2014/chart" uri="{C3380CC4-5D6E-409C-BE32-E72D297353CC}">
                <c16:uniqueId val="{0000000B-8A26-4520-8F52-2926DB2199BB}"/>
              </c:ext>
            </c:extLst>
          </c:dPt>
          <c:dPt>
            <c:idx val="14"/>
            <c:invertIfNegative val="1"/>
            <c:bubble3D val="0"/>
            <c:extLst>
              <c:ext xmlns:c16="http://schemas.microsoft.com/office/drawing/2014/chart" uri="{C3380CC4-5D6E-409C-BE32-E72D297353CC}">
                <c16:uniqueId val="{0000000C-8A26-4520-8F52-2926DB2199BB}"/>
              </c:ext>
            </c:extLst>
          </c:dPt>
          <c:dPt>
            <c:idx val="15"/>
            <c:invertIfNegative val="1"/>
            <c:bubble3D val="0"/>
            <c:extLst>
              <c:ext xmlns:c16="http://schemas.microsoft.com/office/drawing/2014/chart" uri="{C3380CC4-5D6E-409C-BE32-E72D297353CC}">
                <c16:uniqueId val="{0000000D-8A26-4520-8F52-2926DB2199BB}"/>
              </c:ext>
            </c:extLst>
          </c:dPt>
          <c:dPt>
            <c:idx val="16"/>
            <c:invertIfNegative val="1"/>
            <c:bubble3D val="0"/>
            <c:extLst>
              <c:ext xmlns:c16="http://schemas.microsoft.com/office/drawing/2014/chart" uri="{C3380CC4-5D6E-409C-BE32-E72D297353CC}">
                <c16:uniqueId val="{0000000E-CC88-45DD-B917-9420A1D1DEC7}"/>
              </c:ext>
            </c:extLst>
          </c:dPt>
          <c:dPt>
            <c:idx val="17"/>
            <c:invertIfNegative val="1"/>
            <c:bubble3D val="0"/>
            <c:extLst>
              <c:ext xmlns:c16="http://schemas.microsoft.com/office/drawing/2014/chart" uri="{C3380CC4-5D6E-409C-BE32-E72D297353CC}">
                <c16:uniqueId val="{0000000E-E5A5-43C9-9632-F3C326C29DF1}"/>
              </c:ext>
            </c:extLst>
          </c:dPt>
          <c:dPt>
            <c:idx val="19"/>
            <c:invertIfNegative val="1"/>
            <c:bubble3D val="0"/>
            <c:extLst>
              <c:ext xmlns:c16="http://schemas.microsoft.com/office/drawing/2014/chart" uri="{C3380CC4-5D6E-409C-BE32-E72D297353CC}">
                <c16:uniqueId val="{00000011-8A26-4520-8F52-2926DB2199BB}"/>
              </c:ext>
            </c:extLst>
          </c:dPt>
          <c:dPt>
            <c:idx val="22"/>
            <c:invertIfNegative val="1"/>
            <c:bubble3D val="0"/>
            <c:extLst>
              <c:ext xmlns:c16="http://schemas.microsoft.com/office/drawing/2014/chart" uri="{C3380CC4-5D6E-409C-BE32-E72D297353CC}">
                <c16:uniqueId val="{00000010-CC88-45DD-B917-9420A1D1DEC7}"/>
              </c:ext>
            </c:extLst>
          </c:dPt>
          <c:dPt>
            <c:idx val="23"/>
            <c:invertIfNegative val="1"/>
            <c:bubble3D val="0"/>
            <c:extLst>
              <c:ext xmlns:c16="http://schemas.microsoft.com/office/drawing/2014/chart" uri="{C3380CC4-5D6E-409C-BE32-E72D297353CC}">
                <c16:uniqueId val="{00000011-6126-41A2-B3F3-FAB893F0A608}"/>
              </c:ext>
            </c:extLst>
          </c:dPt>
          <c:dPt>
            <c:idx val="25"/>
            <c:invertIfNegative val="1"/>
            <c:bubble3D val="0"/>
            <c:extLst>
              <c:ext xmlns:c16="http://schemas.microsoft.com/office/drawing/2014/chart" uri="{C3380CC4-5D6E-409C-BE32-E72D297353CC}">
                <c16:uniqueId val="{00000017-8A26-4520-8F52-2926DB2199BB}"/>
              </c:ext>
            </c:extLst>
          </c:dPt>
          <c:dPt>
            <c:idx val="26"/>
            <c:invertIfNegative val="1"/>
            <c:bubble3D val="0"/>
            <c:extLst>
              <c:ext xmlns:c16="http://schemas.microsoft.com/office/drawing/2014/chart" uri="{C3380CC4-5D6E-409C-BE32-E72D297353CC}">
                <c16:uniqueId val="{00000018-8A26-4520-8F52-2926DB2199BB}"/>
              </c:ext>
            </c:extLst>
          </c:dPt>
          <c:dPt>
            <c:idx val="27"/>
            <c:invertIfNegative val="1"/>
            <c:bubble3D val="0"/>
            <c:extLst>
              <c:ext xmlns:c16="http://schemas.microsoft.com/office/drawing/2014/chart" uri="{C3380CC4-5D6E-409C-BE32-E72D297353CC}">
                <c16:uniqueId val="{00000019-8A26-4520-8F52-2926DB2199BB}"/>
              </c:ext>
            </c:extLst>
          </c:dPt>
          <c:dPt>
            <c:idx val="28"/>
            <c:invertIfNegative val="1"/>
            <c:bubble3D val="0"/>
            <c:extLst>
              <c:ext xmlns:c16="http://schemas.microsoft.com/office/drawing/2014/chart" uri="{C3380CC4-5D6E-409C-BE32-E72D297353CC}">
                <c16:uniqueId val="{0000001A-8A26-4520-8F52-2926DB2199BB}"/>
              </c:ext>
            </c:extLst>
          </c:dPt>
          <c:dPt>
            <c:idx val="29"/>
            <c:invertIfNegative val="1"/>
            <c:bubble3D val="0"/>
            <c:extLst>
              <c:ext xmlns:c16="http://schemas.microsoft.com/office/drawing/2014/chart" uri="{C3380CC4-5D6E-409C-BE32-E72D297353CC}">
                <c16:uniqueId val="{0000001B-8A26-4520-8F52-2926DB2199BB}"/>
              </c:ext>
            </c:extLst>
          </c:dPt>
          <c:dPt>
            <c:idx val="30"/>
            <c:invertIfNegative val="1"/>
            <c:bubble3D val="0"/>
            <c:extLst>
              <c:ext xmlns:c16="http://schemas.microsoft.com/office/drawing/2014/chart" uri="{C3380CC4-5D6E-409C-BE32-E72D297353CC}">
                <c16:uniqueId val="{0000001C-8A26-4520-8F52-2926DB2199BB}"/>
              </c:ext>
            </c:extLst>
          </c:dPt>
          <c:dPt>
            <c:idx val="31"/>
            <c:invertIfNegative val="1"/>
            <c:bubble3D val="0"/>
            <c:extLst>
              <c:ext xmlns:c16="http://schemas.microsoft.com/office/drawing/2014/chart" uri="{C3380CC4-5D6E-409C-BE32-E72D297353CC}">
                <c16:uniqueId val="{0000001D-8A26-4520-8F52-2926DB2199BB}"/>
              </c:ext>
            </c:extLst>
          </c:dPt>
          <c:dPt>
            <c:idx val="32"/>
            <c:invertIfNegative val="1"/>
            <c:bubble3D val="0"/>
            <c:extLst>
              <c:ext xmlns:c16="http://schemas.microsoft.com/office/drawing/2014/chart" uri="{C3380CC4-5D6E-409C-BE32-E72D297353CC}">
                <c16:uniqueId val="{0000001E-8A26-4520-8F52-2926DB2199BB}"/>
              </c:ext>
            </c:extLst>
          </c:dPt>
          <c:dPt>
            <c:idx val="33"/>
            <c:invertIfNegative val="1"/>
            <c:bubble3D val="0"/>
            <c:extLst>
              <c:ext xmlns:c16="http://schemas.microsoft.com/office/drawing/2014/chart" uri="{C3380CC4-5D6E-409C-BE32-E72D297353CC}">
                <c16:uniqueId val="{0000001F-8A26-4520-8F52-2926DB2199BB}"/>
              </c:ext>
            </c:extLst>
          </c:dPt>
          <c:dPt>
            <c:idx val="34"/>
            <c:invertIfNegative val="1"/>
            <c:bubble3D val="0"/>
            <c:extLst>
              <c:ext xmlns:c16="http://schemas.microsoft.com/office/drawing/2014/chart" uri="{C3380CC4-5D6E-409C-BE32-E72D297353CC}">
                <c16:uniqueId val="{00000020-8A26-4520-8F52-2926DB2199BB}"/>
              </c:ext>
            </c:extLst>
          </c:dPt>
          <c:dPt>
            <c:idx val="35"/>
            <c:invertIfNegative val="1"/>
            <c:bubble3D val="0"/>
            <c:extLst>
              <c:ext xmlns:c16="http://schemas.microsoft.com/office/drawing/2014/chart" uri="{C3380CC4-5D6E-409C-BE32-E72D297353CC}">
                <c16:uniqueId val="{00000021-8A26-4520-8F52-2926DB2199BB}"/>
              </c:ext>
            </c:extLst>
          </c:dPt>
          <c:dPt>
            <c:idx val="36"/>
            <c:invertIfNegative val="1"/>
            <c:bubble3D val="0"/>
            <c:extLst>
              <c:ext xmlns:c16="http://schemas.microsoft.com/office/drawing/2014/chart" uri="{C3380CC4-5D6E-409C-BE32-E72D297353CC}">
                <c16:uniqueId val="{00000022-8A26-4520-8F52-2926DB2199BB}"/>
              </c:ext>
            </c:extLst>
          </c:dPt>
          <c:dPt>
            <c:idx val="37"/>
            <c:invertIfNegative val="1"/>
            <c:bubble3D val="0"/>
            <c:extLst>
              <c:ext xmlns:c16="http://schemas.microsoft.com/office/drawing/2014/chart" uri="{C3380CC4-5D6E-409C-BE32-E72D297353CC}">
                <c16:uniqueId val="{00000023-8A26-4520-8F52-2926DB2199BB}"/>
              </c:ext>
            </c:extLst>
          </c:dPt>
          <c:dPt>
            <c:idx val="38"/>
            <c:invertIfNegative val="1"/>
            <c:bubble3D val="0"/>
            <c:extLst>
              <c:ext xmlns:c16="http://schemas.microsoft.com/office/drawing/2014/chart" uri="{C3380CC4-5D6E-409C-BE32-E72D297353CC}">
                <c16:uniqueId val="{00000024-8A26-4520-8F52-2926DB2199BB}"/>
              </c:ext>
            </c:extLst>
          </c:dPt>
          <c:dPt>
            <c:idx val="39"/>
            <c:invertIfNegative val="1"/>
            <c:bubble3D val="0"/>
            <c:extLst>
              <c:ext xmlns:c16="http://schemas.microsoft.com/office/drawing/2014/chart" uri="{C3380CC4-5D6E-409C-BE32-E72D297353CC}">
                <c16:uniqueId val="{00000025-8A26-4520-8F52-2926DB2199BB}"/>
              </c:ext>
            </c:extLst>
          </c:dPt>
          <c:dLbls>
            <c:dLbl>
              <c:idx val="0"/>
              <c:spPr>
                <a:noFill/>
                <a:ln>
                  <a:noFill/>
                </a:ln>
                <a:effectLst/>
              </c:spPr>
              <c:txPr>
                <a:bodyPr wrap="square" lIns="38100" tIns="19050" rIns="38100" bIns="19050" anchor="ctr" anchorCtr="0">
                  <a:spAutoFit/>
                </a:bodyPr>
                <a:lstStyle/>
                <a:p>
                  <a:pPr algn="ctr">
                    <a:defRPr lang="en-GB"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8A26-4520-8F52-2926DB2199BB}"/>
                </c:ext>
              </c:extLst>
            </c:dLbl>
            <c:spPr>
              <a:noFill/>
              <a:ln>
                <a:noFill/>
              </a:ln>
              <a:effectLst/>
            </c:spPr>
            <c:txPr>
              <a:bodyPr wrap="square" lIns="38100" tIns="19050" rIns="38100" bIns="19050" anchor="ctr">
                <a:spAutoFit/>
              </a:bodyPr>
              <a:lstStyle/>
              <a:p>
                <a:pPr>
                  <a:defRPr sz="1400" b="1">
                    <a:solidFill>
                      <a:schemeClr val="tx1"/>
                    </a:solidFill>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Sheet1!$A$2:$A$25</c:f>
              <c:strCache>
                <c:ptCount val="24"/>
                <c:pt idx="0">
                  <c:v>Over 75s</c:v>
                </c:pt>
                <c:pt idx="1">
                  <c:v>Disabled people/those with underlying health conditions</c:v>
                </c:pt>
                <c:pt idx="2">
                  <c:v>Those suffering physical or mental ill health</c:v>
                </c:pt>
                <c:pt idx="3">
                  <c:v>16-24s (Gen Z)</c:v>
                </c:pt>
                <c:pt idx="4">
                  <c:v>Under 16s (children)</c:v>
                </c:pt>
                <c:pt idx="5">
                  <c:v>56-75s (baby boomers)</c:v>
                </c:pt>
                <c:pt idx="6">
                  <c:v>Minority ethnic groups</c:v>
                </c:pt>
                <c:pt idx="7">
                  <c:v>25-40s (Millenials)</c:v>
                </c:pt>
                <c:pt idx="8">
                  <c:v>41-55s (Gen X)</c:v>
                </c:pt>
                <c:pt idx="9">
                  <c:v>Women</c:v>
                </c:pt>
                <c:pt idx="10">
                  <c:v>Nationalists</c:v>
                </c:pt>
                <c:pt idx="11">
                  <c:v>Unionists</c:v>
                </c:pt>
                <c:pt idx="12">
                  <c:v>Low income groups/unemployed</c:v>
                </c:pt>
                <c:pt idx="13">
                  <c:v>Men</c:v>
                </c:pt>
                <c:pt idx="14">
                  <c:v>LGBTQ+ people</c:v>
                </c:pt>
                <c:pt idx="15">
                  <c:v>White people</c:v>
                </c:pt>
                <c:pt idx="16">
                  <c:v>Transgender people</c:v>
                </c:pt>
                <c:pt idx="17">
                  <c:v>Heterosexual people</c:v>
                </c:pt>
                <c:pt idx="18">
                  <c:v>Self-employed/business owners/employers</c:v>
                </c:pt>
                <c:pt idx="19">
                  <c:v>No group more negatively impacted</c:v>
                </c:pt>
                <c:pt idx="20">
                  <c:v>Those working in hospitality</c:v>
                </c:pt>
                <c:pt idx="21">
                  <c:v>Frontline workers</c:v>
                </c:pt>
                <c:pt idx="22">
                  <c:v>Other</c:v>
                </c:pt>
                <c:pt idx="23">
                  <c:v>Don't know</c:v>
                </c:pt>
              </c:strCache>
            </c:strRef>
          </c:cat>
          <c:val>
            <c:numRef>
              <c:f>Sheet1!$B$2:$B$25</c:f>
              <c:numCache>
                <c:formatCode>General</c:formatCode>
                <c:ptCount val="24"/>
                <c:pt idx="0">
                  <c:v>63</c:v>
                </c:pt>
                <c:pt idx="1">
                  <c:v>31</c:v>
                </c:pt>
                <c:pt idx="2">
                  <c:v>26</c:v>
                </c:pt>
                <c:pt idx="3">
                  <c:v>24</c:v>
                </c:pt>
                <c:pt idx="4" formatCode="0">
                  <c:v>23</c:v>
                </c:pt>
                <c:pt idx="5" formatCode="0">
                  <c:v>22</c:v>
                </c:pt>
                <c:pt idx="6" formatCode="0">
                  <c:v>15</c:v>
                </c:pt>
                <c:pt idx="7" formatCode="0">
                  <c:v>13</c:v>
                </c:pt>
                <c:pt idx="8" formatCode="0">
                  <c:v>12</c:v>
                </c:pt>
                <c:pt idx="9" formatCode="0">
                  <c:v>12</c:v>
                </c:pt>
                <c:pt idx="10" formatCode="0">
                  <c:v>11</c:v>
                </c:pt>
                <c:pt idx="11" formatCode="0">
                  <c:v>10</c:v>
                </c:pt>
                <c:pt idx="12" formatCode="0">
                  <c:v>10</c:v>
                </c:pt>
                <c:pt idx="13" formatCode="0">
                  <c:v>10</c:v>
                </c:pt>
                <c:pt idx="14" formatCode="0">
                  <c:v>10</c:v>
                </c:pt>
                <c:pt idx="15" formatCode="0">
                  <c:v>10</c:v>
                </c:pt>
                <c:pt idx="16" formatCode="0">
                  <c:v>10</c:v>
                </c:pt>
                <c:pt idx="17" formatCode="0">
                  <c:v>9</c:v>
                </c:pt>
                <c:pt idx="18" formatCode="0">
                  <c:v>9</c:v>
                </c:pt>
                <c:pt idx="19" formatCode="0">
                  <c:v>5</c:v>
                </c:pt>
                <c:pt idx="20" formatCode="0">
                  <c:v>4</c:v>
                </c:pt>
                <c:pt idx="21" formatCode="0">
                  <c:v>3</c:v>
                </c:pt>
                <c:pt idx="22" formatCode="0">
                  <c:v>11</c:v>
                </c:pt>
                <c:pt idx="23" formatCode="0">
                  <c:v>1</c:v>
                </c:pt>
              </c:numCache>
            </c:numRef>
          </c:val>
          <c:extLst>
            <c:ext xmlns:c14="http://schemas.microsoft.com/office/drawing/2007/8/2/chart" uri="{6F2FDCE9-48DA-4B69-8628-5D25D57E5C99}">
              <c14:invertSolidFillFmt>
                <c14:spPr xmlns:c14="http://schemas.microsoft.com/office/drawing/2007/8/2/chart">
                  <a:solidFill>
                    <a:srgbClr val="CB333B"/>
                  </a:solidFill>
                </c14:spPr>
              </c14:invertSolidFillFmt>
            </c:ext>
            <c:ext xmlns:c16="http://schemas.microsoft.com/office/drawing/2014/chart" uri="{C3380CC4-5D6E-409C-BE32-E72D297353CC}">
              <c16:uniqueId val="{00000026-8A26-4520-8F52-2926DB2199BB}"/>
            </c:ext>
          </c:extLst>
        </c:ser>
        <c:dLbls>
          <c:dLblPos val="outEnd"/>
          <c:showLegendKey val="0"/>
          <c:showVal val="1"/>
          <c:showCatName val="0"/>
          <c:showSerName val="0"/>
          <c:showPercent val="0"/>
          <c:showBubbleSize val="0"/>
        </c:dLbls>
        <c:gapWidth val="35"/>
        <c:overlap val="100"/>
        <c:axId val="85444096"/>
        <c:axId val="85482112"/>
      </c:barChart>
      <c:catAx>
        <c:axId val="85444096"/>
        <c:scaling>
          <c:orientation val="maxMin"/>
        </c:scaling>
        <c:delete val="0"/>
        <c:axPos val="l"/>
        <c:numFmt formatCode="General" sourceLinked="0"/>
        <c:majorTickMark val="out"/>
        <c:minorTickMark val="none"/>
        <c:tickLblPos val="nextTo"/>
        <c:spPr>
          <a:ln>
            <a:noFill/>
          </a:ln>
        </c:spPr>
        <c:txPr>
          <a:bodyPr/>
          <a:lstStyle/>
          <a:p>
            <a:pPr algn="ctr">
              <a:defRPr sz="1400" b="0">
                <a:solidFill>
                  <a:schemeClr val="tx1"/>
                </a:solidFill>
              </a:defRPr>
            </a:pPr>
            <a:endParaRPr lang="en-US"/>
          </a:p>
        </c:txPr>
        <c:crossAx val="85482112"/>
        <c:crosses val="autoZero"/>
        <c:auto val="1"/>
        <c:lblAlgn val="ctr"/>
        <c:lblOffset val="200"/>
        <c:noMultiLvlLbl val="0"/>
      </c:catAx>
      <c:valAx>
        <c:axId val="85482112"/>
        <c:scaling>
          <c:orientation val="minMax"/>
          <c:min val="0"/>
        </c:scaling>
        <c:delete val="1"/>
        <c:axPos val="b"/>
        <c:numFmt formatCode="General" sourceLinked="1"/>
        <c:majorTickMark val="out"/>
        <c:minorTickMark val="none"/>
        <c:tickLblPos val="nextTo"/>
        <c:crossAx val="85444096"/>
        <c:crosses val="max"/>
        <c:crossBetween val="between"/>
      </c:valAx>
    </c:plotArea>
    <c:plotVisOnly val="1"/>
    <c:dispBlanksAs val="gap"/>
    <c:showDLblsOverMax val="0"/>
  </c:chart>
  <c:txPr>
    <a:bodyPr/>
    <a:lstStyle/>
    <a:p>
      <a:pPr>
        <a:defRPr sz="1200" b="1">
          <a:solidFill>
            <a:schemeClr val="accent1"/>
          </a:solidFill>
          <a:latin typeface="AvantGarde Bk BT" panose="020B0402020202020204" pitchFamily="34" charset="0"/>
        </a:defRPr>
      </a:pPr>
      <a:endParaRPr lang="en-US"/>
    </a:p>
  </c:txPr>
  <c:externalData r:id="rId2">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71195726711279661"/>
          <c:y val="7.9633371400247236E-3"/>
          <c:w val="0.43405701682317105"/>
          <c:h val="0.95191380972050121"/>
        </c:manualLayout>
      </c:layout>
      <c:barChart>
        <c:barDir val="bar"/>
        <c:grouping val="clustered"/>
        <c:varyColors val="0"/>
        <c:ser>
          <c:idx val="0"/>
          <c:order val="0"/>
          <c:tx>
            <c:strRef>
              <c:f>Sheet1!$B$1</c:f>
              <c:strCache>
                <c:ptCount val="1"/>
                <c:pt idx="0">
                  <c:v>2020 (%)</c:v>
                </c:pt>
              </c:strCache>
            </c:strRef>
          </c:tx>
          <c:spPr>
            <a:solidFill>
              <a:srgbClr val="002554"/>
            </a:solidFill>
          </c:spPr>
          <c:invertIfNegative val="1"/>
          <c:dPt>
            <c:idx val="0"/>
            <c:invertIfNegative val="1"/>
            <c:bubble3D val="0"/>
            <c:extLst>
              <c:ext xmlns:c16="http://schemas.microsoft.com/office/drawing/2014/chart" uri="{C3380CC4-5D6E-409C-BE32-E72D297353CC}">
                <c16:uniqueId val="{00000000-E261-486D-9543-24AD1DB16A99}"/>
              </c:ext>
            </c:extLst>
          </c:dPt>
          <c:dPt>
            <c:idx val="2"/>
            <c:invertIfNegative val="1"/>
            <c:bubble3D val="0"/>
            <c:extLst>
              <c:ext xmlns:c16="http://schemas.microsoft.com/office/drawing/2014/chart" uri="{C3380CC4-5D6E-409C-BE32-E72D297353CC}">
                <c16:uniqueId val="{00000001-9E1F-427F-AC03-91B86E3EF9B7}"/>
              </c:ext>
            </c:extLst>
          </c:dPt>
          <c:dPt>
            <c:idx val="3"/>
            <c:invertIfNegative val="1"/>
            <c:bubble3D val="0"/>
            <c:extLst>
              <c:ext xmlns:c16="http://schemas.microsoft.com/office/drawing/2014/chart" uri="{C3380CC4-5D6E-409C-BE32-E72D297353CC}">
                <c16:uniqueId val="{00000002-E261-486D-9543-24AD1DB16A99}"/>
              </c:ext>
            </c:extLst>
          </c:dPt>
          <c:dPt>
            <c:idx val="7"/>
            <c:invertIfNegative val="1"/>
            <c:bubble3D val="0"/>
            <c:extLst>
              <c:ext xmlns:c16="http://schemas.microsoft.com/office/drawing/2014/chart" uri="{C3380CC4-5D6E-409C-BE32-E72D297353CC}">
                <c16:uniqueId val="{00000005-E261-486D-9543-24AD1DB16A99}"/>
              </c:ext>
            </c:extLst>
          </c:dPt>
          <c:dPt>
            <c:idx val="9"/>
            <c:invertIfNegative val="1"/>
            <c:bubble3D val="0"/>
            <c:extLst>
              <c:ext xmlns:c16="http://schemas.microsoft.com/office/drawing/2014/chart" uri="{C3380CC4-5D6E-409C-BE32-E72D297353CC}">
                <c16:uniqueId val="{00000004-9E1F-427F-AC03-91B86E3EF9B7}"/>
              </c:ext>
            </c:extLst>
          </c:dPt>
          <c:dPt>
            <c:idx val="10"/>
            <c:invertIfNegative val="1"/>
            <c:bubble3D val="0"/>
            <c:extLst>
              <c:ext xmlns:c16="http://schemas.microsoft.com/office/drawing/2014/chart" uri="{C3380CC4-5D6E-409C-BE32-E72D297353CC}">
                <c16:uniqueId val="{00000006-D71A-4E35-88D6-A8A46C1FDAFA}"/>
              </c:ext>
            </c:extLst>
          </c:dPt>
          <c:dPt>
            <c:idx val="25"/>
            <c:invertIfNegative val="1"/>
            <c:bubble3D val="0"/>
            <c:extLst>
              <c:ext xmlns:c16="http://schemas.microsoft.com/office/drawing/2014/chart" uri="{C3380CC4-5D6E-409C-BE32-E72D297353CC}">
                <c16:uniqueId val="{00000016-E261-486D-9543-24AD1DB16A99}"/>
              </c:ext>
            </c:extLst>
          </c:dPt>
          <c:dPt>
            <c:idx val="26"/>
            <c:invertIfNegative val="1"/>
            <c:bubble3D val="0"/>
            <c:extLst>
              <c:ext xmlns:c16="http://schemas.microsoft.com/office/drawing/2014/chart" uri="{C3380CC4-5D6E-409C-BE32-E72D297353CC}">
                <c16:uniqueId val="{00000017-E261-486D-9543-24AD1DB16A99}"/>
              </c:ext>
            </c:extLst>
          </c:dPt>
          <c:dPt>
            <c:idx val="27"/>
            <c:invertIfNegative val="1"/>
            <c:bubble3D val="0"/>
            <c:extLst>
              <c:ext xmlns:c16="http://schemas.microsoft.com/office/drawing/2014/chart" uri="{C3380CC4-5D6E-409C-BE32-E72D297353CC}">
                <c16:uniqueId val="{00000018-E261-486D-9543-24AD1DB16A99}"/>
              </c:ext>
            </c:extLst>
          </c:dPt>
          <c:dPt>
            <c:idx val="28"/>
            <c:invertIfNegative val="1"/>
            <c:bubble3D val="0"/>
            <c:extLst>
              <c:ext xmlns:c16="http://schemas.microsoft.com/office/drawing/2014/chart" uri="{C3380CC4-5D6E-409C-BE32-E72D297353CC}">
                <c16:uniqueId val="{00000019-E261-486D-9543-24AD1DB16A99}"/>
              </c:ext>
            </c:extLst>
          </c:dPt>
          <c:dPt>
            <c:idx val="29"/>
            <c:invertIfNegative val="1"/>
            <c:bubble3D val="0"/>
            <c:extLst>
              <c:ext xmlns:c16="http://schemas.microsoft.com/office/drawing/2014/chart" uri="{C3380CC4-5D6E-409C-BE32-E72D297353CC}">
                <c16:uniqueId val="{0000001A-E261-486D-9543-24AD1DB16A99}"/>
              </c:ext>
            </c:extLst>
          </c:dPt>
          <c:dPt>
            <c:idx val="30"/>
            <c:invertIfNegative val="1"/>
            <c:bubble3D val="0"/>
            <c:extLst>
              <c:ext xmlns:c16="http://schemas.microsoft.com/office/drawing/2014/chart" uri="{C3380CC4-5D6E-409C-BE32-E72D297353CC}">
                <c16:uniqueId val="{0000001B-E261-486D-9543-24AD1DB16A99}"/>
              </c:ext>
            </c:extLst>
          </c:dPt>
          <c:dPt>
            <c:idx val="31"/>
            <c:invertIfNegative val="1"/>
            <c:bubble3D val="0"/>
            <c:extLst>
              <c:ext xmlns:c16="http://schemas.microsoft.com/office/drawing/2014/chart" uri="{C3380CC4-5D6E-409C-BE32-E72D297353CC}">
                <c16:uniqueId val="{0000001C-E261-486D-9543-24AD1DB16A99}"/>
              </c:ext>
            </c:extLst>
          </c:dPt>
          <c:dPt>
            <c:idx val="32"/>
            <c:invertIfNegative val="1"/>
            <c:bubble3D val="0"/>
            <c:extLst>
              <c:ext xmlns:c16="http://schemas.microsoft.com/office/drawing/2014/chart" uri="{C3380CC4-5D6E-409C-BE32-E72D297353CC}">
                <c16:uniqueId val="{0000001D-E261-486D-9543-24AD1DB16A99}"/>
              </c:ext>
            </c:extLst>
          </c:dPt>
          <c:dPt>
            <c:idx val="33"/>
            <c:invertIfNegative val="1"/>
            <c:bubble3D val="0"/>
            <c:extLst>
              <c:ext xmlns:c16="http://schemas.microsoft.com/office/drawing/2014/chart" uri="{C3380CC4-5D6E-409C-BE32-E72D297353CC}">
                <c16:uniqueId val="{0000001E-E261-486D-9543-24AD1DB16A99}"/>
              </c:ext>
            </c:extLst>
          </c:dPt>
          <c:dPt>
            <c:idx val="34"/>
            <c:invertIfNegative val="1"/>
            <c:bubble3D val="0"/>
            <c:extLst>
              <c:ext xmlns:c16="http://schemas.microsoft.com/office/drawing/2014/chart" uri="{C3380CC4-5D6E-409C-BE32-E72D297353CC}">
                <c16:uniqueId val="{0000001F-E261-486D-9543-24AD1DB16A99}"/>
              </c:ext>
            </c:extLst>
          </c:dPt>
          <c:dPt>
            <c:idx val="35"/>
            <c:invertIfNegative val="1"/>
            <c:bubble3D val="0"/>
            <c:extLst>
              <c:ext xmlns:c16="http://schemas.microsoft.com/office/drawing/2014/chart" uri="{C3380CC4-5D6E-409C-BE32-E72D297353CC}">
                <c16:uniqueId val="{00000020-E261-486D-9543-24AD1DB16A99}"/>
              </c:ext>
            </c:extLst>
          </c:dPt>
          <c:dPt>
            <c:idx val="36"/>
            <c:invertIfNegative val="1"/>
            <c:bubble3D val="0"/>
            <c:extLst>
              <c:ext xmlns:c16="http://schemas.microsoft.com/office/drawing/2014/chart" uri="{C3380CC4-5D6E-409C-BE32-E72D297353CC}">
                <c16:uniqueId val="{00000021-E261-486D-9543-24AD1DB16A99}"/>
              </c:ext>
            </c:extLst>
          </c:dPt>
          <c:dPt>
            <c:idx val="37"/>
            <c:invertIfNegative val="1"/>
            <c:bubble3D val="0"/>
            <c:extLst>
              <c:ext xmlns:c16="http://schemas.microsoft.com/office/drawing/2014/chart" uri="{C3380CC4-5D6E-409C-BE32-E72D297353CC}">
                <c16:uniqueId val="{00000022-E261-486D-9543-24AD1DB16A99}"/>
              </c:ext>
            </c:extLst>
          </c:dPt>
          <c:dPt>
            <c:idx val="38"/>
            <c:invertIfNegative val="1"/>
            <c:bubble3D val="0"/>
            <c:extLst>
              <c:ext xmlns:c16="http://schemas.microsoft.com/office/drawing/2014/chart" uri="{C3380CC4-5D6E-409C-BE32-E72D297353CC}">
                <c16:uniqueId val="{00000023-E261-486D-9543-24AD1DB16A99}"/>
              </c:ext>
            </c:extLst>
          </c:dPt>
          <c:dPt>
            <c:idx val="39"/>
            <c:invertIfNegative val="1"/>
            <c:bubble3D val="0"/>
            <c:extLst>
              <c:ext xmlns:c16="http://schemas.microsoft.com/office/drawing/2014/chart" uri="{C3380CC4-5D6E-409C-BE32-E72D297353CC}">
                <c16:uniqueId val="{00000024-E261-486D-9543-24AD1DB16A99}"/>
              </c:ext>
            </c:extLst>
          </c:dPt>
          <c:dLbls>
            <c:spPr>
              <a:noFill/>
              <a:ln>
                <a:noFill/>
              </a:ln>
              <a:effectLst/>
            </c:spPr>
            <c:txPr>
              <a:bodyPr wrap="square" lIns="38100" tIns="19050" rIns="38100" bIns="19050" anchor="ctr">
                <a:spAutoFit/>
              </a:bodyPr>
              <a:lstStyle/>
              <a:p>
                <a:pPr>
                  <a:defRPr sz="1400" b="1">
                    <a:solidFill>
                      <a:schemeClr val="tx1"/>
                    </a:solidFill>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At work</c:v>
                </c:pt>
                <c:pt idx="1">
                  <c:v>In accessing primary or community care (e.g. hospitals, care homes)</c:v>
                </c:pt>
                <c:pt idx="2">
                  <c:v>In accessing other services (e.g. shops, bars, restaurants)</c:v>
                </c:pt>
                <c:pt idx="3">
                  <c:v>In education</c:v>
                </c:pt>
                <c:pt idx="4">
                  <c:v>In accessing public services (e.g. leisure centres or benefit services)</c:v>
                </c:pt>
                <c:pt idx="5">
                  <c:v>Small, independent business or self-employed, hospitality workers</c:v>
                </c:pt>
                <c:pt idx="6">
                  <c:v>All settings</c:v>
                </c:pt>
                <c:pt idx="7">
                  <c:v>None of these</c:v>
                </c:pt>
                <c:pt idx="8">
                  <c:v>In buying or renting property</c:v>
                </c:pt>
                <c:pt idx="9">
                  <c:v>Other (specify)</c:v>
                </c:pt>
                <c:pt idx="10">
                  <c:v>Don’t know</c:v>
                </c:pt>
              </c:strCache>
            </c:strRef>
          </c:cat>
          <c:val>
            <c:numRef>
              <c:f>Sheet1!$B$2:$B$12</c:f>
              <c:numCache>
                <c:formatCode>0</c:formatCode>
                <c:ptCount val="11"/>
                <c:pt idx="0">
                  <c:v>31</c:v>
                </c:pt>
                <c:pt idx="1">
                  <c:v>23</c:v>
                </c:pt>
                <c:pt idx="2">
                  <c:v>22</c:v>
                </c:pt>
                <c:pt idx="3">
                  <c:v>21</c:v>
                </c:pt>
                <c:pt idx="4">
                  <c:v>16</c:v>
                </c:pt>
                <c:pt idx="5">
                  <c:v>5</c:v>
                </c:pt>
                <c:pt idx="6">
                  <c:v>3</c:v>
                </c:pt>
                <c:pt idx="7">
                  <c:v>2</c:v>
                </c:pt>
                <c:pt idx="8">
                  <c:v>1</c:v>
                </c:pt>
                <c:pt idx="9">
                  <c:v>23</c:v>
                </c:pt>
                <c:pt idx="10">
                  <c:v>4</c:v>
                </c:pt>
              </c:numCache>
            </c:numRef>
          </c:val>
          <c:extLst>
            <c:ext xmlns:c14="http://schemas.microsoft.com/office/drawing/2007/8/2/chart" uri="{6F2FDCE9-48DA-4B69-8628-5D25D57E5C99}">
              <c14:invertSolidFillFmt>
                <c14:spPr xmlns:c14="http://schemas.microsoft.com/office/drawing/2007/8/2/chart">
                  <a:solidFill>
                    <a:srgbClr val="CB333B"/>
                  </a:solidFill>
                </c14:spPr>
              </c14:invertSolidFillFmt>
            </c:ext>
            <c:ext xmlns:c16="http://schemas.microsoft.com/office/drawing/2014/chart" uri="{C3380CC4-5D6E-409C-BE32-E72D297353CC}">
              <c16:uniqueId val="{00000025-E261-486D-9543-24AD1DB16A99}"/>
            </c:ext>
          </c:extLst>
        </c:ser>
        <c:dLbls>
          <c:dLblPos val="outEnd"/>
          <c:showLegendKey val="0"/>
          <c:showVal val="1"/>
          <c:showCatName val="0"/>
          <c:showSerName val="0"/>
          <c:showPercent val="0"/>
          <c:showBubbleSize val="0"/>
        </c:dLbls>
        <c:gapWidth val="35"/>
        <c:overlap val="100"/>
        <c:axId val="85444096"/>
        <c:axId val="85482112"/>
      </c:barChart>
      <c:catAx>
        <c:axId val="85444096"/>
        <c:scaling>
          <c:orientation val="maxMin"/>
        </c:scaling>
        <c:delete val="0"/>
        <c:axPos val="l"/>
        <c:numFmt formatCode="General" sourceLinked="0"/>
        <c:majorTickMark val="out"/>
        <c:minorTickMark val="none"/>
        <c:tickLblPos val="nextTo"/>
        <c:spPr>
          <a:ln>
            <a:noFill/>
          </a:ln>
        </c:spPr>
        <c:txPr>
          <a:bodyPr/>
          <a:lstStyle/>
          <a:p>
            <a:pPr algn="ctr">
              <a:defRPr sz="1400" b="0">
                <a:solidFill>
                  <a:schemeClr val="tx1"/>
                </a:solidFill>
              </a:defRPr>
            </a:pPr>
            <a:endParaRPr lang="en-US"/>
          </a:p>
        </c:txPr>
        <c:crossAx val="85482112"/>
        <c:crosses val="autoZero"/>
        <c:auto val="1"/>
        <c:lblAlgn val="ctr"/>
        <c:lblOffset val="200"/>
        <c:noMultiLvlLbl val="0"/>
      </c:catAx>
      <c:valAx>
        <c:axId val="85482112"/>
        <c:scaling>
          <c:orientation val="minMax"/>
          <c:min val="0"/>
        </c:scaling>
        <c:delete val="1"/>
        <c:axPos val="b"/>
        <c:numFmt formatCode="0" sourceLinked="1"/>
        <c:majorTickMark val="out"/>
        <c:minorTickMark val="none"/>
        <c:tickLblPos val="nextTo"/>
        <c:crossAx val="85444096"/>
        <c:crosses val="max"/>
        <c:crossBetween val="between"/>
      </c:valAx>
    </c:plotArea>
    <c:plotVisOnly val="1"/>
    <c:dispBlanksAs val="gap"/>
    <c:showDLblsOverMax val="0"/>
  </c:chart>
  <c:txPr>
    <a:bodyPr/>
    <a:lstStyle/>
    <a:p>
      <a:pPr>
        <a:defRPr sz="1200" b="1">
          <a:solidFill>
            <a:schemeClr val="accent1"/>
          </a:solidFill>
          <a:latin typeface="AvantGarde Bk BT" panose="020B0402020202020204"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0A1-40A0-B266-E85879224C06}"/>
              </c:ext>
            </c:extLst>
          </c:dPt>
          <c:dPt>
            <c:idx val="1"/>
            <c:bubble3D val="0"/>
            <c:spPr>
              <a:solidFill>
                <a:schemeClr val="accent6"/>
              </a:solidFill>
              <a:ln w="19050">
                <a:solidFill>
                  <a:schemeClr val="lt1"/>
                </a:solidFill>
              </a:ln>
              <a:effectLst/>
            </c:spPr>
            <c:extLst>
              <c:ext xmlns:c16="http://schemas.microsoft.com/office/drawing/2014/chart" uri="{C3380CC4-5D6E-409C-BE32-E72D297353CC}">
                <c16:uniqueId val="{00000001-271A-4E84-B6DA-9B181572BD22}"/>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ABC1</c:v>
                </c:pt>
                <c:pt idx="1">
                  <c:v>C2DE</c:v>
                </c:pt>
              </c:strCache>
            </c:strRef>
          </c:cat>
          <c:val>
            <c:numRef>
              <c:f>Sheet1!$B$2:$B$3</c:f>
              <c:numCache>
                <c:formatCode>0%</c:formatCode>
                <c:ptCount val="2"/>
                <c:pt idx="0">
                  <c:v>0.44</c:v>
                </c:pt>
                <c:pt idx="1">
                  <c:v>0.55000000000000004</c:v>
                </c:pt>
              </c:numCache>
            </c:numRef>
          </c:val>
          <c:extLst>
            <c:ext xmlns:c16="http://schemas.microsoft.com/office/drawing/2014/chart" uri="{C3380CC4-5D6E-409C-BE32-E72D297353CC}">
              <c16:uniqueId val="{00000000-271A-4E84-B6DA-9B181572BD22}"/>
            </c:ext>
          </c:extLst>
        </c:ser>
        <c:dLbls>
          <c:showLegendKey val="0"/>
          <c:showVal val="0"/>
          <c:showCatName val="0"/>
          <c:showSerName val="0"/>
          <c:showPercent val="0"/>
          <c:showBubbleSize val="0"/>
          <c:showLeaderLines val="1"/>
        </c:dLbls>
        <c:firstSliceAng val="0"/>
        <c:holeSize val="60"/>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837844488188976"/>
          <c:y val="4.4531247260627016E-2"/>
          <c:w val="0.79235986712598427"/>
          <c:h val="0.85157087527246089"/>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Antrim</c:v>
                </c:pt>
                <c:pt idx="1">
                  <c:v>Belfast City</c:v>
                </c:pt>
                <c:pt idx="2">
                  <c:v>Greater Belfast</c:v>
                </c:pt>
                <c:pt idx="3">
                  <c:v>Down</c:v>
                </c:pt>
                <c:pt idx="4">
                  <c:v>Armagh</c:v>
                </c:pt>
                <c:pt idx="5">
                  <c:v>Tyrone/Fermanagh</c:v>
                </c:pt>
                <c:pt idx="6">
                  <c:v>Derry/L'derry</c:v>
                </c:pt>
              </c:strCache>
            </c:strRef>
          </c:cat>
          <c:val>
            <c:numRef>
              <c:f>Sheet1!$B$2:$B$8</c:f>
              <c:numCache>
                <c:formatCode>0%</c:formatCode>
                <c:ptCount val="7"/>
                <c:pt idx="0">
                  <c:v>0.11</c:v>
                </c:pt>
                <c:pt idx="1">
                  <c:v>0.16</c:v>
                </c:pt>
                <c:pt idx="2">
                  <c:v>0.23</c:v>
                </c:pt>
                <c:pt idx="3">
                  <c:v>0.16</c:v>
                </c:pt>
                <c:pt idx="4">
                  <c:v>0.08</c:v>
                </c:pt>
                <c:pt idx="5">
                  <c:v>0.13</c:v>
                </c:pt>
                <c:pt idx="6">
                  <c:v>0.13</c:v>
                </c:pt>
              </c:numCache>
            </c:numRef>
          </c:val>
          <c:extLst>
            <c:ext xmlns:c16="http://schemas.microsoft.com/office/drawing/2014/chart" uri="{C3380CC4-5D6E-409C-BE32-E72D297353CC}">
              <c16:uniqueId val="{00000000-1B93-4B97-9170-EA5DE485F855}"/>
            </c:ext>
          </c:extLst>
        </c:ser>
        <c:dLbls>
          <c:showLegendKey val="0"/>
          <c:showVal val="0"/>
          <c:showCatName val="0"/>
          <c:showSerName val="0"/>
          <c:showPercent val="0"/>
          <c:showBubbleSize val="0"/>
        </c:dLbls>
        <c:gapWidth val="182"/>
        <c:axId val="518988735"/>
        <c:axId val="650566783"/>
      </c:barChart>
      <c:catAx>
        <c:axId val="5189887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0566783"/>
        <c:crosses val="autoZero"/>
        <c:auto val="1"/>
        <c:lblAlgn val="ctr"/>
        <c:lblOffset val="100"/>
        <c:noMultiLvlLbl val="0"/>
      </c:catAx>
      <c:valAx>
        <c:axId val="650566783"/>
        <c:scaling>
          <c:orientation val="minMax"/>
        </c:scaling>
        <c:delete val="1"/>
        <c:axPos val="b"/>
        <c:numFmt formatCode="0%" sourceLinked="1"/>
        <c:majorTickMark val="none"/>
        <c:minorTickMark val="none"/>
        <c:tickLblPos val="nextTo"/>
        <c:crossAx val="518988735"/>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C92-46A4-ADC9-2DF6F854F6B0}"/>
              </c:ext>
            </c:extLst>
          </c:dPt>
          <c:dPt>
            <c:idx val="1"/>
            <c:bubble3D val="0"/>
            <c:spPr>
              <a:solidFill>
                <a:schemeClr val="accent6"/>
              </a:solidFill>
              <a:ln w="19050">
                <a:solidFill>
                  <a:schemeClr val="lt1"/>
                </a:solidFill>
              </a:ln>
              <a:effectLst/>
            </c:spPr>
            <c:extLst>
              <c:ext xmlns:c16="http://schemas.microsoft.com/office/drawing/2014/chart" uri="{C3380CC4-5D6E-409C-BE32-E72D297353CC}">
                <c16:uniqueId val="{00000001-271A-4E84-B6DA-9B181572BD22}"/>
              </c:ext>
            </c:extLst>
          </c:dPt>
          <c:dPt>
            <c:idx val="2"/>
            <c:bubble3D val="0"/>
            <c:spPr>
              <a:solidFill>
                <a:schemeClr val="accent2"/>
              </a:solidFill>
              <a:ln w="19050">
                <a:solidFill>
                  <a:schemeClr val="lt1"/>
                </a:solidFill>
              </a:ln>
              <a:effectLst/>
            </c:spPr>
            <c:extLst>
              <c:ext xmlns:c16="http://schemas.microsoft.com/office/drawing/2014/chart" uri="{C3380CC4-5D6E-409C-BE32-E72D297353CC}">
                <c16:uniqueId val="{00000002-271A-4E84-B6DA-9B181572BD22}"/>
              </c:ext>
            </c:extLst>
          </c:dPt>
          <c:dPt>
            <c:idx val="3"/>
            <c:bubble3D val="0"/>
            <c:spPr>
              <a:solidFill>
                <a:schemeClr val="accent5"/>
              </a:solidFill>
              <a:ln w="19050">
                <a:solidFill>
                  <a:schemeClr val="lt1"/>
                </a:solidFill>
              </a:ln>
              <a:effectLst/>
            </c:spPr>
            <c:extLst>
              <c:ext xmlns:c16="http://schemas.microsoft.com/office/drawing/2014/chart" uri="{C3380CC4-5D6E-409C-BE32-E72D297353CC}">
                <c16:uniqueId val="{00000003-271A-4E84-B6DA-9B181572BD22}"/>
              </c:ext>
            </c:extLst>
          </c:dPt>
          <c:dLbls>
            <c:dLbl>
              <c:idx val="3"/>
              <c:layout>
                <c:manualLayout>
                  <c:x val="2.8815852803178367E-2"/>
                  <c:y val="-3.276003276003276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71A-4E84-B6DA-9B181572BD22}"/>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Protestant</c:v>
                </c:pt>
                <c:pt idx="1">
                  <c:v>Catholic</c:v>
                </c:pt>
                <c:pt idx="2">
                  <c:v>Other</c:v>
                </c:pt>
                <c:pt idx="3">
                  <c:v>None</c:v>
                </c:pt>
              </c:strCache>
            </c:strRef>
          </c:cat>
          <c:val>
            <c:numRef>
              <c:f>Sheet1!$B$2:$B$5</c:f>
              <c:numCache>
                <c:formatCode>0%</c:formatCode>
                <c:ptCount val="4"/>
                <c:pt idx="0">
                  <c:v>0.48</c:v>
                </c:pt>
                <c:pt idx="1">
                  <c:v>0.45</c:v>
                </c:pt>
                <c:pt idx="2">
                  <c:v>0.04</c:v>
                </c:pt>
                <c:pt idx="3">
                  <c:v>0.03</c:v>
                </c:pt>
              </c:numCache>
            </c:numRef>
          </c:val>
          <c:extLst>
            <c:ext xmlns:c16="http://schemas.microsoft.com/office/drawing/2014/chart" uri="{C3380CC4-5D6E-409C-BE32-E72D297353CC}">
              <c16:uniqueId val="{00000000-271A-4E84-B6DA-9B181572BD22}"/>
            </c:ext>
          </c:extLst>
        </c:ser>
        <c:dLbls>
          <c:showLegendKey val="0"/>
          <c:showVal val="0"/>
          <c:showCatName val="0"/>
          <c:showSerName val="0"/>
          <c:showPercent val="0"/>
          <c:showBubbleSize val="0"/>
          <c:showLeaderLines val="1"/>
        </c:dLbls>
        <c:firstSliceAng val="0"/>
        <c:holeSize val="60"/>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AF4-4E36-ABCF-09DBE432D315}"/>
              </c:ext>
            </c:extLst>
          </c:dPt>
          <c:dPt>
            <c:idx val="1"/>
            <c:bubble3D val="0"/>
            <c:spPr>
              <a:solidFill>
                <a:schemeClr val="accent6"/>
              </a:solidFill>
              <a:ln w="19050">
                <a:solidFill>
                  <a:schemeClr val="lt1"/>
                </a:solidFill>
              </a:ln>
              <a:effectLst/>
            </c:spPr>
            <c:extLst>
              <c:ext xmlns:c16="http://schemas.microsoft.com/office/drawing/2014/chart" uri="{C3380CC4-5D6E-409C-BE32-E72D297353CC}">
                <c16:uniqueId val="{00000003-7AF4-4E36-ABCF-09DBE432D315}"/>
              </c:ext>
            </c:extLst>
          </c:dPt>
          <c:dPt>
            <c:idx val="2"/>
            <c:bubble3D val="0"/>
            <c:spPr>
              <a:solidFill>
                <a:schemeClr val="accent2"/>
              </a:solidFill>
              <a:ln w="19050">
                <a:solidFill>
                  <a:schemeClr val="lt1"/>
                </a:solidFill>
              </a:ln>
              <a:effectLst/>
            </c:spPr>
            <c:extLst>
              <c:ext xmlns:c16="http://schemas.microsoft.com/office/drawing/2014/chart" uri="{C3380CC4-5D6E-409C-BE32-E72D297353CC}">
                <c16:uniqueId val="{00000005-7AF4-4E36-ABCF-09DBE432D315}"/>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No disability</c:v>
                </c:pt>
                <c:pt idx="1">
                  <c:v>*Long-standing disability or infirmity </c:v>
                </c:pt>
                <c:pt idx="2">
                  <c:v>*Long-standing illness</c:v>
                </c:pt>
              </c:strCache>
            </c:strRef>
          </c:cat>
          <c:val>
            <c:numRef>
              <c:f>Sheet1!$B$2:$B$4</c:f>
              <c:numCache>
                <c:formatCode>0%</c:formatCode>
                <c:ptCount val="3"/>
                <c:pt idx="0">
                  <c:v>0.69</c:v>
                </c:pt>
                <c:pt idx="1">
                  <c:v>0.14000000000000001</c:v>
                </c:pt>
                <c:pt idx="2">
                  <c:v>0.17</c:v>
                </c:pt>
              </c:numCache>
            </c:numRef>
          </c:val>
          <c:extLst>
            <c:ext xmlns:c16="http://schemas.microsoft.com/office/drawing/2014/chart" uri="{C3380CC4-5D6E-409C-BE32-E72D297353CC}">
              <c16:uniqueId val="{00000008-7AF4-4E36-ABCF-09DBE432D315}"/>
            </c:ext>
          </c:extLst>
        </c:ser>
        <c:dLbls>
          <c:showLegendKey val="0"/>
          <c:showVal val="0"/>
          <c:showCatName val="0"/>
          <c:showSerName val="0"/>
          <c:showPercent val="0"/>
          <c:showBubbleSize val="0"/>
          <c:showLeaderLines val="1"/>
        </c:dLbls>
        <c:firstSliceAng val="0"/>
        <c:holeSize val="60"/>
      </c:doughnutChart>
      <c:spPr>
        <a:noFill/>
        <a:ln>
          <a:noFill/>
        </a:ln>
        <a:effectLst/>
      </c:spPr>
    </c:plotArea>
    <c:legend>
      <c:legendPos val="b"/>
      <c:layout>
        <c:manualLayout>
          <c:xMode val="edge"/>
          <c:yMode val="edge"/>
          <c:x val="1.2459736510791623E-2"/>
          <c:y val="0.80205328776915519"/>
          <c:w val="0.97508024335781818"/>
          <c:h val="0.1979467122308448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608437050190923"/>
          <c:y val="4.4531247260627016E-2"/>
          <c:w val="0.55465402021591614"/>
          <c:h val="0.85157087527246089"/>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Very strongly nationalist</c:v>
                </c:pt>
                <c:pt idx="1">
                  <c:v>Fairly strongly nationalist</c:v>
                </c:pt>
                <c:pt idx="2">
                  <c:v>Neither unionist nor nationalist</c:v>
                </c:pt>
                <c:pt idx="3">
                  <c:v>Fairly strongly unionist</c:v>
                </c:pt>
                <c:pt idx="4">
                  <c:v>Very strongly unionist</c:v>
                </c:pt>
              </c:strCache>
            </c:strRef>
          </c:cat>
          <c:val>
            <c:numRef>
              <c:f>Sheet1!$B$2:$B$6</c:f>
              <c:numCache>
                <c:formatCode>0%</c:formatCode>
                <c:ptCount val="5"/>
                <c:pt idx="0">
                  <c:v>0.05</c:v>
                </c:pt>
                <c:pt idx="1">
                  <c:v>0.15</c:v>
                </c:pt>
                <c:pt idx="2">
                  <c:v>0.5</c:v>
                </c:pt>
                <c:pt idx="3">
                  <c:v>0.15</c:v>
                </c:pt>
                <c:pt idx="4">
                  <c:v>7.0000000000000007E-2</c:v>
                </c:pt>
              </c:numCache>
            </c:numRef>
          </c:val>
          <c:extLst>
            <c:ext xmlns:c16="http://schemas.microsoft.com/office/drawing/2014/chart" uri="{C3380CC4-5D6E-409C-BE32-E72D297353CC}">
              <c16:uniqueId val="{00000000-E8AD-4A68-9478-B27EA0F5E807}"/>
            </c:ext>
          </c:extLst>
        </c:ser>
        <c:dLbls>
          <c:showLegendKey val="0"/>
          <c:showVal val="0"/>
          <c:showCatName val="0"/>
          <c:showSerName val="0"/>
          <c:showPercent val="0"/>
          <c:showBubbleSize val="0"/>
        </c:dLbls>
        <c:gapWidth val="182"/>
        <c:axId val="518988735"/>
        <c:axId val="650566783"/>
      </c:barChart>
      <c:catAx>
        <c:axId val="5189887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0566783"/>
        <c:crosses val="autoZero"/>
        <c:auto val="1"/>
        <c:lblAlgn val="ctr"/>
        <c:lblOffset val="100"/>
        <c:noMultiLvlLbl val="0"/>
      </c:catAx>
      <c:valAx>
        <c:axId val="650566783"/>
        <c:scaling>
          <c:orientation val="minMax"/>
        </c:scaling>
        <c:delete val="1"/>
        <c:axPos val="b"/>
        <c:numFmt formatCode="0%" sourceLinked="1"/>
        <c:majorTickMark val="none"/>
        <c:minorTickMark val="none"/>
        <c:tickLblPos val="nextTo"/>
        <c:crossAx val="518988735"/>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2402571832078145"/>
          <c:y val="7.9633371400247236E-3"/>
          <c:w val="0.56688708887319583"/>
          <c:h val="0.95191380972050121"/>
        </c:manualLayout>
      </c:layout>
      <c:barChart>
        <c:barDir val="bar"/>
        <c:grouping val="clustered"/>
        <c:varyColors val="0"/>
        <c:ser>
          <c:idx val="0"/>
          <c:order val="0"/>
          <c:tx>
            <c:strRef>
              <c:f>Sheet1!$B$1</c:f>
              <c:strCache>
                <c:ptCount val="1"/>
                <c:pt idx="0">
                  <c:v>2020</c:v>
                </c:pt>
              </c:strCache>
            </c:strRef>
          </c:tx>
          <c:spPr>
            <a:solidFill>
              <a:srgbClr val="002554"/>
            </a:solidFill>
          </c:spPr>
          <c:invertIfNegative val="1"/>
          <c:dPt>
            <c:idx val="1"/>
            <c:invertIfNegative val="1"/>
            <c:bubble3D val="0"/>
            <c:extLst>
              <c:ext xmlns:c16="http://schemas.microsoft.com/office/drawing/2014/chart" uri="{C3380CC4-5D6E-409C-BE32-E72D297353CC}">
                <c16:uniqueId val="{00000000-77FD-4F3B-9592-501676EDC527}"/>
              </c:ext>
            </c:extLst>
          </c:dPt>
          <c:dPt>
            <c:idx val="3"/>
            <c:invertIfNegative val="1"/>
            <c:bubble3D val="0"/>
            <c:extLst>
              <c:ext xmlns:c16="http://schemas.microsoft.com/office/drawing/2014/chart" uri="{C3380CC4-5D6E-409C-BE32-E72D297353CC}">
                <c16:uniqueId val="{00000001-ADA9-48EE-820B-252FBD57F8E7}"/>
              </c:ext>
            </c:extLst>
          </c:dPt>
          <c:dPt>
            <c:idx val="4"/>
            <c:invertIfNegative val="1"/>
            <c:bubble3D val="0"/>
            <c:extLst>
              <c:ext xmlns:c16="http://schemas.microsoft.com/office/drawing/2014/chart" uri="{C3380CC4-5D6E-409C-BE32-E72D297353CC}">
                <c16:uniqueId val="{00000002-ADA9-48EE-820B-252FBD57F8E7}"/>
              </c:ext>
            </c:extLst>
          </c:dPt>
          <c:dPt>
            <c:idx val="5"/>
            <c:invertIfNegative val="1"/>
            <c:bubble3D val="0"/>
            <c:extLst>
              <c:ext xmlns:c16="http://schemas.microsoft.com/office/drawing/2014/chart" uri="{C3380CC4-5D6E-409C-BE32-E72D297353CC}">
                <c16:uniqueId val="{00000003-ADA9-48EE-820B-252FBD57F8E7}"/>
              </c:ext>
            </c:extLst>
          </c:dPt>
          <c:dPt>
            <c:idx val="6"/>
            <c:invertIfNegative val="1"/>
            <c:bubble3D val="0"/>
            <c:extLst>
              <c:ext xmlns:c16="http://schemas.microsoft.com/office/drawing/2014/chart" uri="{C3380CC4-5D6E-409C-BE32-E72D297353CC}">
                <c16:uniqueId val="{00000004-ADA9-48EE-820B-252FBD57F8E7}"/>
              </c:ext>
            </c:extLst>
          </c:dPt>
          <c:dPt>
            <c:idx val="7"/>
            <c:invertIfNegative val="1"/>
            <c:bubble3D val="0"/>
            <c:extLst>
              <c:ext xmlns:c16="http://schemas.microsoft.com/office/drawing/2014/chart" uri="{C3380CC4-5D6E-409C-BE32-E72D297353CC}">
                <c16:uniqueId val="{00000005-ADA9-48EE-820B-252FBD57F8E7}"/>
              </c:ext>
            </c:extLst>
          </c:dPt>
          <c:dPt>
            <c:idx val="8"/>
            <c:invertIfNegative val="1"/>
            <c:bubble3D val="0"/>
            <c:extLst>
              <c:ext xmlns:c16="http://schemas.microsoft.com/office/drawing/2014/chart" uri="{C3380CC4-5D6E-409C-BE32-E72D297353CC}">
                <c16:uniqueId val="{00000006-ADA9-48EE-820B-252FBD57F8E7}"/>
              </c:ext>
            </c:extLst>
          </c:dPt>
          <c:dPt>
            <c:idx val="9"/>
            <c:invertIfNegative val="1"/>
            <c:bubble3D val="0"/>
            <c:extLst>
              <c:ext xmlns:c16="http://schemas.microsoft.com/office/drawing/2014/chart" uri="{C3380CC4-5D6E-409C-BE32-E72D297353CC}">
                <c16:uniqueId val="{00000007-ADA9-48EE-820B-252FBD57F8E7}"/>
              </c:ext>
            </c:extLst>
          </c:dPt>
          <c:dPt>
            <c:idx val="10"/>
            <c:invertIfNegative val="1"/>
            <c:bubble3D val="0"/>
            <c:extLst>
              <c:ext xmlns:c16="http://schemas.microsoft.com/office/drawing/2014/chart" uri="{C3380CC4-5D6E-409C-BE32-E72D297353CC}">
                <c16:uniqueId val="{00000008-ADA9-48EE-820B-252FBD57F8E7}"/>
              </c:ext>
            </c:extLst>
          </c:dPt>
          <c:dPt>
            <c:idx val="11"/>
            <c:invertIfNegative val="1"/>
            <c:bubble3D val="0"/>
            <c:extLst>
              <c:ext xmlns:c16="http://schemas.microsoft.com/office/drawing/2014/chart" uri="{C3380CC4-5D6E-409C-BE32-E72D297353CC}">
                <c16:uniqueId val="{00000009-ADA9-48EE-820B-252FBD57F8E7}"/>
              </c:ext>
            </c:extLst>
          </c:dPt>
          <c:dPt>
            <c:idx val="12"/>
            <c:invertIfNegative val="1"/>
            <c:bubble3D val="0"/>
            <c:extLst>
              <c:ext xmlns:c16="http://schemas.microsoft.com/office/drawing/2014/chart" uri="{C3380CC4-5D6E-409C-BE32-E72D297353CC}">
                <c16:uniqueId val="{0000000A-ADA9-48EE-820B-252FBD57F8E7}"/>
              </c:ext>
            </c:extLst>
          </c:dPt>
          <c:dPt>
            <c:idx val="13"/>
            <c:invertIfNegative val="1"/>
            <c:bubble3D val="0"/>
            <c:extLst>
              <c:ext xmlns:c16="http://schemas.microsoft.com/office/drawing/2014/chart" uri="{C3380CC4-5D6E-409C-BE32-E72D297353CC}">
                <c16:uniqueId val="{0000000B-ADA9-48EE-820B-252FBD57F8E7}"/>
              </c:ext>
            </c:extLst>
          </c:dPt>
          <c:dPt>
            <c:idx val="14"/>
            <c:invertIfNegative val="1"/>
            <c:bubble3D val="0"/>
            <c:extLst>
              <c:ext xmlns:c16="http://schemas.microsoft.com/office/drawing/2014/chart" uri="{C3380CC4-5D6E-409C-BE32-E72D297353CC}">
                <c16:uniqueId val="{0000000C-ADA9-48EE-820B-252FBD57F8E7}"/>
              </c:ext>
            </c:extLst>
          </c:dPt>
          <c:dPt>
            <c:idx val="15"/>
            <c:invertIfNegative val="1"/>
            <c:bubble3D val="0"/>
            <c:extLst>
              <c:ext xmlns:c16="http://schemas.microsoft.com/office/drawing/2014/chart" uri="{C3380CC4-5D6E-409C-BE32-E72D297353CC}">
                <c16:uniqueId val="{0000000D-ADA9-48EE-820B-252FBD57F8E7}"/>
              </c:ext>
            </c:extLst>
          </c:dPt>
          <c:dPt>
            <c:idx val="16"/>
            <c:invertIfNegative val="1"/>
            <c:bubble3D val="0"/>
            <c:extLst>
              <c:ext xmlns:c16="http://schemas.microsoft.com/office/drawing/2014/chart" uri="{C3380CC4-5D6E-409C-BE32-E72D297353CC}">
                <c16:uniqueId val="{0000000E-ADA9-48EE-820B-252FBD57F8E7}"/>
              </c:ext>
            </c:extLst>
          </c:dPt>
          <c:dPt>
            <c:idx val="17"/>
            <c:invertIfNegative val="1"/>
            <c:bubble3D val="0"/>
            <c:extLst>
              <c:ext xmlns:c16="http://schemas.microsoft.com/office/drawing/2014/chart" uri="{C3380CC4-5D6E-409C-BE32-E72D297353CC}">
                <c16:uniqueId val="{0000000F-ADA9-48EE-820B-252FBD57F8E7}"/>
              </c:ext>
            </c:extLst>
          </c:dPt>
          <c:dPt>
            <c:idx val="18"/>
            <c:invertIfNegative val="1"/>
            <c:bubble3D val="0"/>
            <c:extLst>
              <c:ext xmlns:c16="http://schemas.microsoft.com/office/drawing/2014/chart" uri="{C3380CC4-5D6E-409C-BE32-E72D297353CC}">
                <c16:uniqueId val="{00000010-ADA9-48EE-820B-252FBD57F8E7}"/>
              </c:ext>
            </c:extLst>
          </c:dPt>
          <c:dPt>
            <c:idx val="19"/>
            <c:invertIfNegative val="1"/>
            <c:bubble3D val="0"/>
            <c:extLst>
              <c:ext xmlns:c16="http://schemas.microsoft.com/office/drawing/2014/chart" uri="{C3380CC4-5D6E-409C-BE32-E72D297353CC}">
                <c16:uniqueId val="{00000011-ADA9-48EE-820B-252FBD57F8E7}"/>
              </c:ext>
            </c:extLst>
          </c:dPt>
          <c:dPt>
            <c:idx val="20"/>
            <c:invertIfNegative val="1"/>
            <c:bubble3D val="0"/>
            <c:extLst>
              <c:ext xmlns:c16="http://schemas.microsoft.com/office/drawing/2014/chart" uri="{C3380CC4-5D6E-409C-BE32-E72D297353CC}">
                <c16:uniqueId val="{00000012-ADA9-48EE-820B-252FBD57F8E7}"/>
              </c:ext>
            </c:extLst>
          </c:dPt>
          <c:dPt>
            <c:idx val="21"/>
            <c:invertIfNegative val="1"/>
            <c:bubble3D val="0"/>
            <c:extLst>
              <c:ext xmlns:c16="http://schemas.microsoft.com/office/drawing/2014/chart" uri="{C3380CC4-5D6E-409C-BE32-E72D297353CC}">
                <c16:uniqueId val="{00000013-ADA9-48EE-820B-252FBD57F8E7}"/>
              </c:ext>
            </c:extLst>
          </c:dPt>
          <c:dPt>
            <c:idx val="22"/>
            <c:invertIfNegative val="1"/>
            <c:bubble3D val="0"/>
            <c:extLst>
              <c:ext xmlns:c16="http://schemas.microsoft.com/office/drawing/2014/chart" uri="{C3380CC4-5D6E-409C-BE32-E72D297353CC}">
                <c16:uniqueId val="{00000014-ADA9-48EE-820B-252FBD57F8E7}"/>
              </c:ext>
            </c:extLst>
          </c:dPt>
          <c:dPt>
            <c:idx val="23"/>
            <c:invertIfNegative val="1"/>
            <c:bubble3D val="0"/>
            <c:extLst>
              <c:ext xmlns:c16="http://schemas.microsoft.com/office/drawing/2014/chart" uri="{C3380CC4-5D6E-409C-BE32-E72D297353CC}">
                <c16:uniqueId val="{00000015-ADA9-48EE-820B-252FBD57F8E7}"/>
              </c:ext>
            </c:extLst>
          </c:dPt>
          <c:dPt>
            <c:idx val="24"/>
            <c:invertIfNegative val="1"/>
            <c:bubble3D val="0"/>
            <c:extLst>
              <c:ext xmlns:c16="http://schemas.microsoft.com/office/drawing/2014/chart" uri="{C3380CC4-5D6E-409C-BE32-E72D297353CC}">
                <c16:uniqueId val="{00000016-ADA9-48EE-820B-252FBD57F8E7}"/>
              </c:ext>
            </c:extLst>
          </c:dPt>
          <c:dPt>
            <c:idx val="25"/>
            <c:invertIfNegative val="1"/>
            <c:bubble3D val="0"/>
            <c:extLst>
              <c:ext xmlns:c16="http://schemas.microsoft.com/office/drawing/2014/chart" uri="{C3380CC4-5D6E-409C-BE32-E72D297353CC}">
                <c16:uniqueId val="{00000017-ADA9-48EE-820B-252FBD57F8E7}"/>
              </c:ext>
            </c:extLst>
          </c:dPt>
          <c:dPt>
            <c:idx val="26"/>
            <c:invertIfNegative val="1"/>
            <c:bubble3D val="0"/>
            <c:extLst>
              <c:ext xmlns:c16="http://schemas.microsoft.com/office/drawing/2014/chart" uri="{C3380CC4-5D6E-409C-BE32-E72D297353CC}">
                <c16:uniqueId val="{00000018-ADA9-48EE-820B-252FBD57F8E7}"/>
              </c:ext>
            </c:extLst>
          </c:dPt>
          <c:dPt>
            <c:idx val="27"/>
            <c:invertIfNegative val="1"/>
            <c:bubble3D val="0"/>
            <c:extLst>
              <c:ext xmlns:c16="http://schemas.microsoft.com/office/drawing/2014/chart" uri="{C3380CC4-5D6E-409C-BE32-E72D297353CC}">
                <c16:uniqueId val="{00000019-ADA9-48EE-820B-252FBD57F8E7}"/>
              </c:ext>
            </c:extLst>
          </c:dPt>
          <c:dPt>
            <c:idx val="28"/>
            <c:invertIfNegative val="1"/>
            <c:bubble3D val="0"/>
            <c:extLst>
              <c:ext xmlns:c16="http://schemas.microsoft.com/office/drawing/2014/chart" uri="{C3380CC4-5D6E-409C-BE32-E72D297353CC}">
                <c16:uniqueId val="{0000001A-ADA9-48EE-820B-252FBD57F8E7}"/>
              </c:ext>
            </c:extLst>
          </c:dPt>
          <c:dPt>
            <c:idx val="29"/>
            <c:invertIfNegative val="1"/>
            <c:bubble3D val="0"/>
            <c:extLst>
              <c:ext xmlns:c16="http://schemas.microsoft.com/office/drawing/2014/chart" uri="{C3380CC4-5D6E-409C-BE32-E72D297353CC}">
                <c16:uniqueId val="{0000001B-ADA9-48EE-820B-252FBD57F8E7}"/>
              </c:ext>
            </c:extLst>
          </c:dPt>
          <c:dPt>
            <c:idx val="30"/>
            <c:invertIfNegative val="1"/>
            <c:bubble3D val="0"/>
            <c:extLst>
              <c:ext xmlns:c16="http://schemas.microsoft.com/office/drawing/2014/chart" uri="{C3380CC4-5D6E-409C-BE32-E72D297353CC}">
                <c16:uniqueId val="{0000001C-ADA9-48EE-820B-252FBD57F8E7}"/>
              </c:ext>
            </c:extLst>
          </c:dPt>
          <c:dPt>
            <c:idx val="31"/>
            <c:invertIfNegative val="1"/>
            <c:bubble3D val="0"/>
            <c:extLst>
              <c:ext xmlns:c16="http://schemas.microsoft.com/office/drawing/2014/chart" uri="{C3380CC4-5D6E-409C-BE32-E72D297353CC}">
                <c16:uniqueId val="{0000001D-ADA9-48EE-820B-252FBD57F8E7}"/>
              </c:ext>
            </c:extLst>
          </c:dPt>
          <c:dPt>
            <c:idx val="32"/>
            <c:invertIfNegative val="1"/>
            <c:bubble3D val="0"/>
            <c:extLst>
              <c:ext xmlns:c16="http://schemas.microsoft.com/office/drawing/2014/chart" uri="{C3380CC4-5D6E-409C-BE32-E72D297353CC}">
                <c16:uniqueId val="{0000001E-ADA9-48EE-820B-252FBD57F8E7}"/>
              </c:ext>
            </c:extLst>
          </c:dPt>
          <c:dPt>
            <c:idx val="33"/>
            <c:invertIfNegative val="1"/>
            <c:bubble3D val="0"/>
            <c:extLst>
              <c:ext xmlns:c16="http://schemas.microsoft.com/office/drawing/2014/chart" uri="{C3380CC4-5D6E-409C-BE32-E72D297353CC}">
                <c16:uniqueId val="{0000001F-ADA9-48EE-820B-252FBD57F8E7}"/>
              </c:ext>
            </c:extLst>
          </c:dPt>
          <c:dPt>
            <c:idx val="34"/>
            <c:invertIfNegative val="1"/>
            <c:bubble3D val="0"/>
            <c:extLst>
              <c:ext xmlns:c16="http://schemas.microsoft.com/office/drawing/2014/chart" uri="{C3380CC4-5D6E-409C-BE32-E72D297353CC}">
                <c16:uniqueId val="{00000020-ADA9-48EE-820B-252FBD57F8E7}"/>
              </c:ext>
            </c:extLst>
          </c:dPt>
          <c:dPt>
            <c:idx val="35"/>
            <c:invertIfNegative val="1"/>
            <c:bubble3D val="0"/>
            <c:extLst>
              <c:ext xmlns:c16="http://schemas.microsoft.com/office/drawing/2014/chart" uri="{C3380CC4-5D6E-409C-BE32-E72D297353CC}">
                <c16:uniqueId val="{00000021-ADA9-48EE-820B-252FBD57F8E7}"/>
              </c:ext>
            </c:extLst>
          </c:dPt>
          <c:dPt>
            <c:idx val="36"/>
            <c:invertIfNegative val="1"/>
            <c:bubble3D val="0"/>
            <c:extLst>
              <c:ext xmlns:c16="http://schemas.microsoft.com/office/drawing/2014/chart" uri="{C3380CC4-5D6E-409C-BE32-E72D297353CC}">
                <c16:uniqueId val="{00000022-ADA9-48EE-820B-252FBD57F8E7}"/>
              </c:ext>
            </c:extLst>
          </c:dPt>
          <c:dPt>
            <c:idx val="37"/>
            <c:invertIfNegative val="1"/>
            <c:bubble3D val="0"/>
            <c:extLst>
              <c:ext xmlns:c16="http://schemas.microsoft.com/office/drawing/2014/chart" uri="{C3380CC4-5D6E-409C-BE32-E72D297353CC}">
                <c16:uniqueId val="{00000023-ADA9-48EE-820B-252FBD57F8E7}"/>
              </c:ext>
            </c:extLst>
          </c:dPt>
          <c:dPt>
            <c:idx val="38"/>
            <c:invertIfNegative val="1"/>
            <c:bubble3D val="0"/>
            <c:extLst>
              <c:ext xmlns:c16="http://schemas.microsoft.com/office/drawing/2014/chart" uri="{C3380CC4-5D6E-409C-BE32-E72D297353CC}">
                <c16:uniqueId val="{00000024-ADA9-48EE-820B-252FBD57F8E7}"/>
              </c:ext>
            </c:extLst>
          </c:dPt>
          <c:dPt>
            <c:idx val="39"/>
            <c:invertIfNegative val="1"/>
            <c:bubble3D val="0"/>
            <c:extLst>
              <c:ext xmlns:c16="http://schemas.microsoft.com/office/drawing/2014/chart" uri="{C3380CC4-5D6E-409C-BE32-E72D297353CC}">
                <c16:uniqueId val="{00000025-ADA9-48EE-820B-252FBD57F8E7}"/>
              </c:ext>
            </c:extLst>
          </c:dPt>
          <c:dLbls>
            <c:spPr>
              <a:noFill/>
              <a:ln>
                <a:noFill/>
              </a:ln>
              <a:effectLst/>
            </c:spPr>
            <c:txPr>
              <a:bodyPr wrap="square" lIns="38100" tIns="19050" rIns="38100" bIns="19050" anchor="ctr">
                <a:spAutoFit/>
              </a:bodyPr>
              <a:lstStyle/>
              <a:p>
                <a:pPr>
                  <a:defRPr>
                    <a:solidFill>
                      <a:schemeClr val="tx1"/>
                    </a:solidFill>
                    <a:latin typeface="+mn-lt"/>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Sheet1!$A$2:$A$11</c:f>
              <c:strCache>
                <c:ptCount val="10"/>
                <c:pt idx="0">
                  <c:v>Religious equality</c:v>
                </c:pt>
                <c:pt idx="1">
                  <c:v>Equal treatment of all people</c:v>
                </c:pt>
                <c:pt idx="2">
                  <c:v>Negative views about equality in NI/equality is lacking</c:v>
                </c:pt>
                <c:pt idx="3">
                  <c:v>Positive views about level/importance of equality</c:v>
                </c:pt>
                <c:pt idx="4">
                  <c:v>LGBT+ rights</c:v>
                </c:pt>
                <c:pt idx="5">
                  <c:v>Gender equality/pay gap</c:v>
                </c:pt>
                <c:pt idx="6">
                  <c:v>Equal rights/human rights</c:v>
                </c:pt>
                <c:pt idx="7">
                  <c:v>Equality in employment</c:v>
                </c:pt>
                <c:pt idx="8">
                  <c:v>Equality for ethnic minority/racial groups</c:v>
                </c:pt>
                <c:pt idx="9">
                  <c:v>Fair treatment of all people</c:v>
                </c:pt>
              </c:strCache>
            </c:strRef>
          </c:cat>
          <c:val>
            <c:numRef>
              <c:f>Sheet1!$B$2:$B$11</c:f>
              <c:numCache>
                <c:formatCode>0</c:formatCode>
                <c:ptCount val="10"/>
                <c:pt idx="0">
                  <c:v>17</c:v>
                </c:pt>
                <c:pt idx="1">
                  <c:v>16</c:v>
                </c:pt>
                <c:pt idx="2">
                  <c:v>15</c:v>
                </c:pt>
                <c:pt idx="3">
                  <c:v>9</c:v>
                </c:pt>
                <c:pt idx="4">
                  <c:v>8</c:v>
                </c:pt>
                <c:pt idx="5">
                  <c:v>8</c:v>
                </c:pt>
                <c:pt idx="6">
                  <c:v>7</c:v>
                </c:pt>
                <c:pt idx="7">
                  <c:v>6</c:v>
                </c:pt>
                <c:pt idx="8">
                  <c:v>6</c:v>
                </c:pt>
                <c:pt idx="9">
                  <c:v>5</c:v>
                </c:pt>
              </c:numCache>
            </c:numRef>
          </c:val>
          <c:extLst>
            <c:ext xmlns:c14="http://schemas.microsoft.com/office/drawing/2007/8/2/chart" uri="{6F2FDCE9-48DA-4B69-8628-5D25D57E5C99}">
              <c14:invertSolidFillFmt>
                <c14:spPr xmlns:c14="http://schemas.microsoft.com/office/drawing/2007/8/2/chart">
                  <a:solidFill>
                    <a:srgbClr val="CB333B"/>
                  </a:solidFill>
                </c14:spPr>
              </c14:invertSolidFillFmt>
            </c:ext>
            <c:ext xmlns:c16="http://schemas.microsoft.com/office/drawing/2014/chart" uri="{C3380CC4-5D6E-409C-BE32-E72D297353CC}">
              <c16:uniqueId val="{00000026-ADA9-48EE-820B-252FBD57F8E7}"/>
            </c:ext>
          </c:extLst>
        </c:ser>
        <c:dLbls>
          <c:dLblPos val="outEnd"/>
          <c:showLegendKey val="0"/>
          <c:showVal val="1"/>
          <c:showCatName val="0"/>
          <c:showSerName val="0"/>
          <c:showPercent val="0"/>
          <c:showBubbleSize val="0"/>
        </c:dLbls>
        <c:gapWidth val="35"/>
        <c:overlap val="100"/>
        <c:axId val="85444096"/>
        <c:axId val="85482112"/>
      </c:barChart>
      <c:catAx>
        <c:axId val="85444096"/>
        <c:scaling>
          <c:orientation val="maxMin"/>
        </c:scaling>
        <c:delete val="0"/>
        <c:axPos val="l"/>
        <c:numFmt formatCode="General" sourceLinked="0"/>
        <c:majorTickMark val="out"/>
        <c:minorTickMark val="none"/>
        <c:tickLblPos val="nextTo"/>
        <c:spPr>
          <a:ln>
            <a:noFill/>
          </a:ln>
        </c:spPr>
        <c:txPr>
          <a:bodyPr/>
          <a:lstStyle/>
          <a:p>
            <a:pPr algn="ctr">
              <a:defRPr lang="en-GB" sz="1197" b="0" i="0" u="none" strike="noStrike" kern="1200" baseline="0">
                <a:solidFill>
                  <a:schemeClr val="tx1">
                    <a:lumMod val="65000"/>
                    <a:lumOff val="35000"/>
                  </a:schemeClr>
                </a:solidFill>
                <a:latin typeface="+mn-lt"/>
                <a:ea typeface="+mn-ea"/>
                <a:cs typeface="+mn-cs"/>
              </a:defRPr>
            </a:pPr>
            <a:endParaRPr lang="en-US"/>
          </a:p>
        </c:txPr>
        <c:crossAx val="85482112"/>
        <c:crosses val="autoZero"/>
        <c:auto val="1"/>
        <c:lblAlgn val="ctr"/>
        <c:lblOffset val="200"/>
        <c:noMultiLvlLbl val="0"/>
      </c:catAx>
      <c:valAx>
        <c:axId val="85482112"/>
        <c:scaling>
          <c:orientation val="minMax"/>
          <c:min val="0"/>
        </c:scaling>
        <c:delete val="1"/>
        <c:axPos val="b"/>
        <c:numFmt formatCode="0" sourceLinked="1"/>
        <c:majorTickMark val="out"/>
        <c:minorTickMark val="none"/>
        <c:tickLblPos val="nextTo"/>
        <c:crossAx val="85444096"/>
        <c:crosses val="max"/>
        <c:crossBetween val="between"/>
      </c:valAx>
    </c:plotArea>
    <c:plotVisOnly val="1"/>
    <c:dispBlanksAs val="gap"/>
    <c:showDLblsOverMax val="0"/>
  </c:chart>
  <c:txPr>
    <a:bodyPr/>
    <a:lstStyle/>
    <a:p>
      <a:pPr>
        <a:defRPr sz="1400" b="1">
          <a:solidFill>
            <a:schemeClr val="bg1"/>
          </a:solidFill>
          <a:latin typeface="AvantGarde Bk BT" panose="020B0402020202020204" pitchFamily="34" charset="0"/>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0.772</cdr:x>
      <cdr:y>0.73836</cdr:y>
    </cdr:from>
    <cdr:to>
      <cdr:x>1</cdr:x>
      <cdr:y>1</cdr:y>
    </cdr:to>
    <cdr:sp macro="" textlink="">
      <cdr:nvSpPr>
        <cdr:cNvPr id="2" name="TextBox 1">
          <a:extLst xmlns:a="http://schemas.openxmlformats.org/drawingml/2006/main">
            <a:ext uri="{FF2B5EF4-FFF2-40B4-BE49-F238E27FC236}">
              <a16:creationId xmlns:a16="http://schemas.microsoft.com/office/drawing/2014/main" id="{58D38DEA-DC5B-419C-A228-8527BF5FE046}"/>
            </a:ext>
          </a:extLst>
        </cdr:cNvPr>
        <cdr:cNvSpPr txBox="1"/>
      </cdr:nvSpPr>
      <cdr:spPr>
        <a:xfrm xmlns:a="http://schemas.openxmlformats.org/drawingml/2006/main">
          <a:off x="4904054" y="3323379"/>
          <a:ext cx="1186030" cy="989311"/>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spAutoFit/>
        </a:bodyPr>
        <a:lstStyle xmlns:a="http://schemas.openxmlformats.org/drawingml/2006/main"/>
        <a:p xmlns:a="http://schemas.openxmlformats.org/drawingml/2006/main">
          <a:pPr algn="l">
            <a:lnSpc>
              <a:spcPct val="110000"/>
            </a:lnSpc>
            <a:spcBef>
              <a:spcPts val="400"/>
            </a:spcBef>
            <a:spcAft>
              <a:spcPts val="400"/>
            </a:spcAft>
          </a:pPr>
          <a:endParaRPr lang="en-GB" sz="1400" dirty="0"/>
        </a:p>
      </cdr:txBody>
    </cdr:sp>
  </cdr:relSizeAnchor>
</c:userShapes>
</file>

<file path=ppt/handoutMasters/_rels/handoutMaster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u numéro de diapositive 6">
            <a:extLst>
              <a:ext uri="{FF2B5EF4-FFF2-40B4-BE49-F238E27FC236}">
                <a16:creationId xmlns:a16="http://schemas.microsoft.com/office/drawing/2014/main" id="{24EDE16D-8876-4EF1-8863-60C2FE4CD79C}"/>
              </a:ext>
            </a:extLst>
          </p:cNvPr>
          <p:cNvSpPr>
            <a:spLocks noGrp="1"/>
          </p:cNvSpPr>
          <p:nvPr>
            <p:ph type="sldNum" sz="quarter" idx="3"/>
          </p:nvPr>
        </p:nvSpPr>
        <p:spPr>
          <a:xfrm>
            <a:off x="400050" y="8689232"/>
            <a:ext cx="480060" cy="362639"/>
          </a:xfrm>
          <a:prstGeom prst="rect">
            <a:avLst/>
          </a:prstGeom>
        </p:spPr>
        <p:txBody>
          <a:bodyPr vert="horz" lIns="91440" tIns="45720" rIns="91440" bIns="45720" rtlCol="0" anchor="b"/>
          <a:lstStyle>
            <a:lvl1pPr algn="l">
              <a:defRPr sz="800" b="1">
                <a:latin typeface="Arial" panose="020B0604020202020204" pitchFamily="34" charset="0"/>
              </a:defRPr>
            </a:lvl1pPr>
          </a:lstStyle>
          <a:p>
            <a:fld id="{3B8578AD-0529-46A5-84EB-6338160D5A7D}" type="slidenum">
              <a:rPr lang="en-GB" smtClean="0"/>
              <a:pPr/>
              <a:t>‹#›</a:t>
            </a:fld>
            <a:endParaRPr lang="en-GB" dirty="0"/>
          </a:p>
        </p:txBody>
      </p:sp>
      <p:pic>
        <p:nvPicPr>
          <p:cNvPr id="7" name="Picture 6">
            <a:extLst>
              <a:ext uri="{FF2B5EF4-FFF2-40B4-BE49-F238E27FC236}">
                <a16:creationId xmlns:a16="http://schemas.microsoft.com/office/drawing/2014/main" id="{B06A0842-110F-4DF6-B887-6AEC624A2CD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5246370" y="8621341"/>
            <a:ext cx="1463040" cy="362639"/>
          </a:xfrm>
          <a:prstGeom prst="rect">
            <a:avLst/>
          </a:prstGeom>
        </p:spPr>
      </p:pic>
    </p:spTree>
    <p:extLst>
      <p:ext uri="{BB962C8B-B14F-4D97-AF65-F5344CB8AC3E}">
        <p14:creationId xmlns:p14="http://schemas.microsoft.com/office/powerpoint/2010/main" val="11439508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e l'image des diapositives 3"/>
          <p:cNvSpPr>
            <a:spLocks noGrp="1" noRot="1" noChangeAspect="1"/>
          </p:cNvSpPr>
          <p:nvPr>
            <p:ph type="sldImg" idx="2"/>
          </p:nvPr>
        </p:nvSpPr>
        <p:spPr>
          <a:xfrm>
            <a:off x="148590" y="152400"/>
            <a:ext cx="6569710" cy="3695462"/>
          </a:xfrm>
          <a:prstGeom prst="rect">
            <a:avLst/>
          </a:prstGeom>
          <a:noFill/>
          <a:ln w="12700">
            <a:solidFill>
              <a:srgbClr val="878787"/>
            </a:solidFill>
          </a:ln>
        </p:spPr>
        <p:txBody>
          <a:bodyPr vert="horz" lIns="91440" tIns="45720" rIns="91440" bIns="45720" rtlCol="0" anchor="ctr"/>
          <a:lstStyle/>
          <a:p>
            <a:endParaRPr lang="en-GB" dirty="0"/>
          </a:p>
        </p:txBody>
      </p:sp>
      <p:sp>
        <p:nvSpPr>
          <p:cNvPr id="6" name="Espace réservé des notes 4">
            <a:extLst>
              <a:ext uri="{FF2B5EF4-FFF2-40B4-BE49-F238E27FC236}">
                <a16:creationId xmlns:a16="http://schemas.microsoft.com/office/drawing/2014/main" id="{D3C969E9-D72B-43D0-96E0-B91161682A16}"/>
              </a:ext>
            </a:extLst>
          </p:cNvPr>
          <p:cNvSpPr>
            <a:spLocks noGrp="1"/>
          </p:cNvSpPr>
          <p:nvPr>
            <p:ph type="body" sz="quarter" idx="3"/>
          </p:nvPr>
        </p:nvSpPr>
        <p:spPr>
          <a:xfrm>
            <a:off x="148590" y="4273075"/>
            <a:ext cx="6560820" cy="4025106"/>
          </a:xfrm>
          <a:prstGeom prst="rect">
            <a:avLst/>
          </a:prstGeom>
        </p:spPr>
        <p:txBody>
          <a:bodyPr vert="horz" lIns="0" tIns="0" rIns="0" bIns="0" rtlCol="0"/>
          <a:lstStyle/>
          <a:p>
            <a:pPr marL="0" lvl="0" algn="l" defTabSz="914400" rtl="0" eaLnBrk="1" latinLnBrk="0" hangingPunct="1">
              <a:lnSpc>
                <a:spcPct val="110000"/>
              </a:lnSpc>
              <a:spcBef>
                <a:spcPts val="300"/>
              </a:spcBef>
              <a:spcAft>
                <a:spcPts val="300"/>
              </a:spcAft>
            </a:pPr>
            <a:r>
              <a:rPr lang="en-GB" noProof="0" dirty="0"/>
              <a:t>Click here to add text</a:t>
            </a:r>
          </a:p>
          <a:p>
            <a:pPr marL="171450" lvl="1" indent="-171450" algn="l" defTabSz="914400" rtl="0" eaLnBrk="1" latinLnBrk="0" hangingPunct="1">
              <a:lnSpc>
                <a:spcPct val="110000"/>
              </a:lnSpc>
              <a:spcBef>
                <a:spcPts val="300"/>
              </a:spcBef>
              <a:spcAft>
                <a:spcPts val="300"/>
              </a:spcAft>
              <a:buFont typeface="Wingdings" panose="05000000000000000000" pitchFamily="2" charset="2"/>
              <a:buChar char=""/>
            </a:pPr>
            <a:r>
              <a:rPr lang="en-GB" noProof="0" dirty="0"/>
              <a:t>First level bullet</a:t>
            </a:r>
          </a:p>
          <a:p>
            <a:pPr marL="357188" lvl="2" indent="-171450" algn="l" defTabSz="914400" rtl="0" eaLnBrk="1" latinLnBrk="0" hangingPunct="1">
              <a:lnSpc>
                <a:spcPct val="110000"/>
              </a:lnSpc>
              <a:spcBef>
                <a:spcPts val="300"/>
              </a:spcBef>
              <a:spcAft>
                <a:spcPts val="300"/>
              </a:spcAft>
              <a:buFont typeface="Segoe UI" panose="020B0502040204020203" pitchFamily="34" charset="0"/>
              <a:buChar char="-"/>
            </a:pPr>
            <a:r>
              <a:rPr lang="en-GB" noProof="0" dirty="0"/>
              <a:t>Second level bullet</a:t>
            </a:r>
          </a:p>
          <a:p>
            <a:pPr marL="628650" lvl="3" indent="-182563" algn="l" defTabSz="914400" rtl="0" eaLnBrk="1" latinLnBrk="0" hangingPunct="1">
              <a:lnSpc>
                <a:spcPct val="110000"/>
              </a:lnSpc>
              <a:spcBef>
                <a:spcPts val="300"/>
              </a:spcBef>
              <a:spcAft>
                <a:spcPts val="300"/>
              </a:spcAft>
              <a:buFont typeface="Arial" panose="020B0604020202020204" pitchFamily="34" charset="0"/>
              <a:buChar char="•"/>
            </a:pPr>
            <a:r>
              <a:rPr lang="en-GB" noProof="0" dirty="0"/>
              <a:t>Third level bullet</a:t>
            </a:r>
          </a:p>
        </p:txBody>
      </p:sp>
      <p:pic>
        <p:nvPicPr>
          <p:cNvPr id="9" name="Picture 8">
            <a:extLst>
              <a:ext uri="{FF2B5EF4-FFF2-40B4-BE49-F238E27FC236}">
                <a16:creationId xmlns:a16="http://schemas.microsoft.com/office/drawing/2014/main" id="{C9A35D16-284A-4466-88B3-4AB1EC0D11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6370" y="8621341"/>
            <a:ext cx="1463040" cy="362639"/>
          </a:xfrm>
          <a:prstGeom prst="rect">
            <a:avLst/>
          </a:prstGeom>
        </p:spPr>
      </p:pic>
      <p:sp>
        <p:nvSpPr>
          <p:cNvPr id="10" name="Espace réservé du numéro de diapositive 6">
            <a:extLst>
              <a:ext uri="{FF2B5EF4-FFF2-40B4-BE49-F238E27FC236}">
                <a16:creationId xmlns:a16="http://schemas.microsoft.com/office/drawing/2014/main" id="{9CC188B7-201A-41CF-A8C8-B17F56565C7C}"/>
              </a:ext>
            </a:extLst>
          </p:cNvPr>
          <p:cNvSpPr>
            <a:spLocks noGrp="1"/>
          </p:cNvSpPr>
          <p:nvPr>
            <p:ph type="sldNum" sz="quarter" idx="5"/>
          </p:nvPr>
        </p:nvSpPr>
        <p:spPr>
          <a:xfrm>
            <a:off x="57150" y="8689232"/>
            <a:ext cx="480060" cy="362639"/>
          </a:xfrm>
          <a:prstGeom prst="rect">
            <a:avLst/>
          </a:prstGeom>
        </p:spPr>
        <p:txBody>
          <a:bodyPr vert="horz" lIns="91440" tIns="45720" rIns="91440" bIns="45720" rtlCol="0" anchor="b"/>
          <a:lstStyle>
            <a:lvl1pPr algn="l">
              <a:defRPr sz="800" b="1">
                <a:latin typeface="Arial" panose="020B0604020202020204" pitchFamily="34" charset="0"/>
              </a:defRPr>
            </a:lvl1pPr>
          </a:lstStyle>
          <a:p>
            <a:fld id="{3B8578AD-0529-46A5-84EB-6338160D5A7D}" type="slidenum">
              <a:rPr lang="en-GB" smtClean="0"/>
              <a:pPr/>
              <a:t>‹#›</a:t>
            </a:fld>
            <a:endParaRPr lang="en-GB" dirty="0"/>
          </a:p>
        </p:txBody>
      </p:sp>
    </p:spTree>
    <p:extLst>
      <p:ext uri="{BB962C8B-B14F-4D97-AF65-F5344CB8AC3E}">
        <p14:creationId xmlns:p14="http://schemas.microsoft.com/office/powerpoint/2010/main" val="42421942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lang="en-GB" sz="1000" kern="1200" noProof="0" dirty="0" smtClean="0">
        <a:solidFill>
          <a:schemeClr val="tx1"/>
        </a:solidFill>
        <a:latin typeface="Arial" panose="020B0604020202020204" pitchFamily="34" charset="0"/>
        <a:ea typeface="+mn-ea"/>
        <a:cs typeface="+mn-cs"/>
      </a:defRPr>
    </a:lvl1pPr>
    <a:lvl2pPr marL="457200" algn="l" defTabSz="914400" rtl="0" eaLnBrk="1" latinLnBrk="0" hangingPunct="1">
      <a:defRPr lang="en-GB" sz="1000" kern="1200" noProof="0" dirty="0" smtClean="0">
        <a:solidFill>
          <a:schemeClr val="tx1"/>
        </a:solidFill>
        <a:latin typeface="Arial" panose="020B0604020202020204" pitchFamily="34" charset="0"/>
        <a:ea typeface="+mn-ea"/>
        <a:cs typeface="+mn-cs"/>
      </a:defRPr>
    </a:lvl2pPr>
    <a:lvl3pPr marL="914400" algn="l" defTabSz="914400" rtl="0" eaLnBrk="1" latinLnBrk="0" hangingPunct="1">
      <a:defRPr lang="en-GB" sz="1000" kern="1200" noProof="0" dirty="0" smtClean="0">
        <a:solidFill>
          <a:schemeClr val="tx1"/>
        </a:solidFill>
        <a:latin typeface="Arial" panose="020B0604020202020204" pitchFamily="34" charset="0"/>
        <a:ea typeface="+mn-ea"/>
        <a:cs typeface="+mn-cs"/>
      </a:defRPr>
    </a:lvl3pPr>
    <a:lvl4pPr marL="1371600" algn="l" defTabSz="914400" rtl="0" eaLnBrk="1" latinLnBrk="0" hangingPunct="1">
      <a:defRPr lang="en-GB" sz="1000" kern="1200" noProof="0" dirty="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225" y="152400"/>
            <a:ext cx="6569075" cy="3695700"/>
          </a:xfr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GB" dirty="0"/>
          </a:p>
        </p:txBody>
      </p:sp>
      <p:sp>
        <p:nvSpPr>
          <p:cNvPr id="4" name="Slide Number Placeholder 3"/>
          <p:cNvSpPr>
            <a:spLocks noGrp="1"/>
          </p:cNvSpPr>
          <p:nvPr>
            <p:ph type="sldNum" sz="quarter" idx="10"/>
          </p:nvPr>
        </p:nvSpPr>
        <p:spPr>
          <a:xfrm>
            <a:off x="1943100" y="8685213"/>
            <a:ext cx="2971800" cy="458787"/>
          </a:xfrm>
          <a:prstGeom prst="rect">
            <a:avLst/>
          </a:prstGeom>
        </p:spPr>
        <p:txBody>
          <a:bodyPr/>
          <a:lstStyle/>
          <a:p>
            <a:fld id="{2FB8B7E8-C405-4882-AAD0-1D72826C463D}" type="slidenum">
              <a:rPr lang="en-GB" smtClean="0"/>
              <a:pPr/>
              <a:t>48</a:t>
            </a:fld>
            <a:endParaRPr lang="en-GB" dirty="0"/>
          </a:p>
        </p:txBody>
      </p:sp>
    </p:spTree>
    <p:extLst>
      <p:ext uri="{BB962C8B-B14F-4D97-AF65-F5344CB8AC3E}">
        <p14:creationId xmlns:p14="http://schemas.microsoft.com/office/powerpoint/2010/main" val="3468734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2.emf"/><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5.xml"/><Relationship Id="rId7" Type="http://schemas.openxmlformats.org/officeDocument/2006/relationships/image" Target="../media/image2.emf"/><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2.emf"/><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_2">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F19F1A8-5D8A-4D78-84F3-8A95375A23F9}"/>
              </a:ext>
            </a:extLst>
          </p:cNvPr>
          <p:cNvSpPr/>
          <p:nvPr userDrawn="1"/>
        </p:nvSpPr>
        <p:spPr>
          <a:xfrm>
            <a:off x="8215085" y="0"/>
            <a:ext cx="3976915" cy="6858000"/>
          </a:xfrm>
          <a:prstGeom prst="rect">
            <a:avLst/>
          </a:prstGeom>
          <a:gradFill flip="none" rotWithShape="1">
            <a:gsLst>
              <a:gs pos="63000">
                <a:schemeClr val="tx1">
                  <a:alpha val="0"/>
                </a:schemeClr>
              </a:gs>
              <a:gs pos="100000">
                <a:schemeClr val="tx1">
                  <a:alpha val="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lnSpc>
                <a:spcPct val="110000"/>
              </a:lnSpc>
            </a:pPr>
            <a:endParaRPr lang="en-GB" sz="2400" dirty="0">
              <a:solidFill>
                <a:schemeClr val="tx1"/>
              </a:solidFill>
            </a:endParaRPr>
          </a:p>
        </p:txBody>
      </p:sp>
      <p:sp>
        <p:nvSpPr>
          <p:cNvPr id="29" name="Forme libre : forme 28">
            <a:extLst>
              <a:ext uri="{FF2B5EF4-FFF2-40B4-BE49-F238E27FC236}">
                <a16:creationId xmlns:a16="http://schemas.microsoft.com/office/drawing/2014/main" id="{7F299C1D-1251-47CF-8DC0-0B896E12FCE0}"/>
              </a:ext>
            </a:extLst>
          </p:cNvPr>
          <p:cNvSpPr/>
          <p:nvPr userDrawn="1"/>
        </p:nvSpPr>
        <p:spPr bwMode="ltGray">
          <a:xfrm rot="18932423">
            <a:off x="2101012" y="2821242"/>
            <a:ext cx="11030122" cy="1215516"/>
          </a:xfrm>
          <a:custGeom>
            <a:avLst/>
            <a:gdLst>
              <a:gd name="connsiteX0" fmla="*/ 9791459 w 11030122"/>
              <a:gd name="connsiteY0" fmla="*/ 0 h 1215516"/>
              <a:gd name="connsiteX1" fmla="*/ 11030122 w 11030122"/>
              <a:gd name="connsiteY1" fmla="*/ 1215516 h 1215516"/>
              <a:gd name="connsiteX2" fmla="*/ 1238664 w 11030122"/>
              <a:gd name="connsiteY2" fmla="*/ 1215516 h 1215516"/>
              <a:gd name="connsiteX3" fmla="*/ 0 w 11030122"/>
              <a:gd name="connsiteY3" fmla="*/ 0 h 1215516"/>
            </a:gdLst>
            <a:ahLst/>
            <a:cxnLst>
              <a:cxn ang="0">
                <a:pos x="connsiteX0" y="connsiteY0"/>
              </a:cxn>
              <a:cxn ang="0">
                <a:pos x="connsiteX1" y="connsiteY1"/>
              </a:cxn>
              <a:cxn ang="0">
                <a:pos x="connsiteX2" y="connsiteY2"/>
              </a:cxn>
              <a:cxn ang="0">
                <a:pos x="connsiteX3" y="connsiteY3"/>
              </a:cxn>
            </a:cxnLst>
            <a:rect l="l" t="t" r="r" b="b"/>
            <a:pathLst>
              <a:path w="11030122" h="1215516">
                <a:moveTo>
                  <a:pt x="9791459" y="0"/>
                </a:moveTo>
                <a:lnTo>
                  <a:pt x="11030122" y="1215516"/>
                </a:lnTo>
                <a:lnTo>
                  <a:pt x="1238664" y="121551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Forme libre : forme 30">
            <a:extLst>
              <a:ext uri="{FF2B5EF4-FFF2-40B4-BE49-F238E27FC236}">
                <a16:creationId xmlns:a16="http://schemas.microsoft.com/office/drawing/2014/main" id="{C687F725-9BAA-4FDE-BF5B-B39EF6EA033C}"/>
              </a:ext>
            </a:extLst>
          </p:cNvPr>
          <p:cNvSpPr/>
          <p:nvPr userDrawn="1"/>
        </p:nvSpPr>
        <p:spPr bwMode="ltGray">
          <a:xfrm rot="18932423">
            <a:off x="4731456" y="3460932"/>
            <a:ext cx="9203499" cy="1215516"/>
          </a:xfrm>
          <a:custGeom>
            <a:avLst/>
            <a:gdLst>
              <a:gd name="connsiteX0" fmla="*/ 9203499 w 9203499"/>
              <a:gd name="connsiteY0" fmla="*/ 0 h 1215516"/>
              <a:gd name="connsiteX1" fmla="*/ 8010698 w 9203499"/>
              <a:gd name="connsiteY1" fmla="*/ 1215516 h 1215516"/>
              <a:gd name="connsiteX2" fmla="*/ 1238664 w 9203499"/>
              <a:gd name="connsiteY2" fmla="*/ 1215516 h 1215516"/>
              <a:gd name="connsiteX3" fmla="*/ 0 w 9203499"/>
              <a:gd name="connsiteY3" fmla="*/ 0 h 1215516"/>
            </a:gdLst>
            <a:ahLst/>
            <a:cxnLst>
              <a:cxn ang="0">
                <a:pos x="connsiteX0" y="connsiteY0"/>
              </a:cxn>
              <a:cxn ang="0">
                <a:pos x="connsiteX1" y="connsiteY1"/>
              </a:cxn>
              <a:cxn ang="0">
                <a:pos x="connsiteX2" y="connsiteY2"/>
              </a:cxn>
              <a:cxn ang="0">
                <a:pos x="connsiteX3" y="connsiteY3"/>
              </a:cxn>
            </a:cxnLst>
            <a:rect l="l" t="t" r="r" b="b"/>
            <a:pathLst>
              <a:path w="9203499" h="1215516">
                <a:moveTo>
                  <a:pt x="9203499" y="0"/>
                </a:moveTo>
                <a:lnTo>
                  <a:pt x="8010698" y="1215516"/>
                </a:lnTo>
                <a:lnTo>
                  <a:pt x="1238664" y="121551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Titre 1">
            <a:extLst>
              <a:ext uri="{FF2B5EF4-FFF2-40B4-BE49-F238E27FC236}">
                <a16:creationId xmlns:a16="http://schemas.microsoft.com/office/drawing/2014/main" id="{0720AE2E-312C-4683-8989-D798355BADAA}"/>
              </a:ext>
            </a:extLst>
          </p:cNvPr>
          <p:cNvSpPr>
            <a:spLocks noGrp="1"/>
          </p:cNvSpPr>
          <p:nvPr>
            <p:ph type="ctrTitle" hasCustomPrompt="1"/>
          </p:nvPr>
        </p:nvSpPr>
        <p:spPr>
          <a:xfrm>
            <a:off x="450000" y="450000"/>
            <a:ext cx="9377585" cy="1661993"/>
          </a:xfrm>
        </p:spPr>
        <p:txBody>
          <a:bodyPr lIns="0" tIns="0" bIns="0" anchor="t">
            <a:spAutoFit/>
          </a:bodyPr>
          <a:lstStyle>
            <a:lvl1pPr algn="l">
              <a:lnSpc>
                <a:spcPct val="90000"/>
              </a:lnSpc>
              <a:defRPr sz="6000" b="1" cap="none" spc="0" baseline="0">
                <a:solidFill>
                  <a:schemeClr val="bg1"/>
                </a:solidFill>
                <a:latin typeface="Arial Black" panose="020B0A04020102020204" pitchFamily="34" charset="0"/>
              </a:defRPr>
            </a:lvl1pPr>
          </a:lstStyle>
          <a:p>
            <a:r>
              <a:rPr lang="en-GB" dirty="0"/>
              <a:t>Report/proposal</a:t>
            </a:r>
            <a:br>
              <a:rPr lang="en-GB" dirty="0"/>
            </a:br>
            <a:r>
              <a:rPr lang="en-GB" dirty="0"/>
              <a:t>title</a:t>
            </a:r>
          </a:p>
        </p:txBody>
      </p:sp>
      <p:sp>
        <p:nvSpPr>
          <p:cNvPr id="24" name="Sous-titre 2">
            <a:extLst>
              <a:ext uri="{FF2B5EF4-FFF2-40B4-BE49-F238E27FC236}">
                <a16:creationId xmlns:a16="http://schemas.microsoft.com/office/drawing/2014/main" id="{65680EBE-7995-4156-B622-28E72E20628F}"/>
              </a:ext>
            </a:extLst>
          </p:cNvPr>
          <p:cNvSpPr>
            <a:spLocks noGrp="1"/>
          </p:cNvSpPr>
          <p:nvPr>
            <p:ph type="subTitle" idx="1" hasCustomPrompt="1"/>
          </p:nvPr>
        </p:nvSpPr>
        <p:spPr>
          <a:xfrm>
            <a:off x="450000" y="3167680"/>
            <a:ext cx="7551997" cy="369332"/>
          </a:xfrm>
        </p:spPr>
        <p:txBody>
          <a:bodyPr wrap="square" lIns="0" tIns="0" rIns="180000" bIns="0">
            <a:spAutoFit/>
          </a:bodyPr>
          <a:lstStyle>
            <a:lvl1pPr marL="0" indent="0" algn="l">
              <a:lnSpc>
                <a:spcPct val="100000"/>
              </a:lnSpc>
              <a:buNone/>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Optional subtitle</a:t>
            </a:r>
          </a:p>
        </p:txBody>
      </p:sp>
      <p:sp>
        <p:nvSpPr>
          <p:cNvPr id="15" name="Espace réservé de la date 3">
            <a:extLst>
              <a:ext uri="{FF2B5EF4-FFF2-40B4-BE49-F238E27FC236}">
                <a16:creationId xmlns:a16="http://schemas.microsoft.com/office/drawing/2014/main" id="{40509EFD-4C7C-4D04-B91B-72E1A430F01B}"/>
              </a:ext>
            </a:extLst>
          </p:cNvPr>
          <p:cNvSpPr>
            <a:spLocks noGrp="1"/>
          </p:cNvSpPr>
          <p:nvPr>
            <p:ph type="dt" sz="half" idx="10"/>
          </p:nvPr>
        </p:nvSpPr>
        <p:spPr>
          <a:xfrm>
            <a:off x="450254" y="4187067"/>
            <a:ext cx="1232815" cy="215444"/>
          </a:xfrm>
          <a:prstGeom prst="rect">
            <a:avLst/>
          </a:prstGeom>
        </p:spPr>
        <p:txBody>
          <a:bodyPr wrap="none" lIns="0" tIns="0" rIns="180000" bIns="0">
            <a:spAutoFit/>
          </a:bodyPr>
          <a:lstStyle>
            <a:lvl1pPr>
              <a:defRPr sz="1400">
                <a:solidFill>
                  <a:schemeClr val="bg1"/>
                </a:solidFill>
              </a:defRPr>
            </a:lvl1pPr>
          </a:lstStyle>
          <a:p>
            <a:endParaRPr lang="en-GB" dirty="0"/>
          </a:p>
        </p:txBody>
      </p:sp>
      <p:sp>
        <p:nvSpPr>
          <p:cNvPr id="16" name="Espace réservé du texte 8">
            <a:extLst>
              <a:ext uri="{FF2B5EF4-FFF2-40B4-BE49-F238E27FC236}">
                <a16:creationId xmlns:a16="http://schemas.microsoft.com/office/drawing/2014/main" id="{E6E47F53-A22F-4C3B-A907-D28F75530F2B}"/>
              </a:ext>
            </a:extLst>
          </p:cNvPr>
          <p:cNvSpPr>
            <a:spLocks noGrp="1"/>
          </p:cNvSpPr>
          <p:nvPr>
            <p:ph type="body" sz="quarter" idx="12" hasCustomPrompt="1"/>
          </p:nvPr>
        </p:nvSpPr>
        <p:spPr>
          <a:xfrm>
            <a:off x="450000" y="3798685"/>
            <a:ext cx="2377254" cy="312330"/>
          </a:xfrm>
        </p:spPr>
        <p:txBody>
          <a:bodyPr wrap="none" lIns="0" tIns="0" bIns="0">
            <a:spAutoFit/>
          </a:bodyPr>
          <a:lstStyle>
            <a:lvl1pPr marL="0" indent="0">
              <a:buNone/>
              <a:defRPr sz="2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Name of the speaker</a:t>
            </a:r>
          </a:p>
        </p:txBody>
      </p:sp>
      <p:pic>
        <p:nvPicPr>
          <p:cNvPr id="11" name="Picture 10">
            <a:extLst>
              <a:ext uri="{FF2B5EF4-FFF2-40B4-BE49-F238E27FC236}">
                <a16:creationId xmlns:a16="http://schemas.microsoft.com/office/drawing/2014/main" id="{551FF900-8020-436B-8D73-0AA26349431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601200" y="6087717"/>
            <a:ext cx="2157488" cy="534771"/>
          </a:xfrm>
          <a:prstGeom prst="rect">
            <a:avLst/>
          </a:prstGeom>
        </p:spPr>
      </p:pic>
    </p:spTree>
    <p:extLst>
      <p:ext uri="{BB962C8B-B14F-4D97-AF65-F5344CB8AC3E}">
        <p14:creationId xmlns:p14="http://schemas.microsoft.com/office/powerpoint/2010/main" val="1869501016"/>
      </p:ext>
    </p:extLst>
  </p:cSld>
  <p:clrMapOvr>
    <a:masterClrMapping/>
  </p:clrMapOvr>
  <p:extLst mod="1">
    <p:ext uri="{DCECCB84-F9BA-43D5-87BE-67443E8EF086}">
      <p15:sldGuideLst xmlns:p15="http://schemas.microsoft.com/office/powerpoint/2012/main">
        <p15:guide id="2" orient="horz" pos="1886" userDrawn="1">
          <p15:clr>
            <a:srgbClr val="F26B43"/>
          </p15:clr>
        </p15:guide>
        <p15:guide id="4" orient="horz" pos="3317" userDrawn="1">
          <p15:clr>
            <a:srgbClr val="F26B43"/>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gram (long) x 1 box">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03231E-4063-4D72-A4F3-5BF19050C303}"/>
              </a:ext>
            </a:extLst>
          </p:cNvPr>
          <p:cNvSpPr>
            <a:spLocks noGrp="1"/>
          </p:cNvSpPr>
          <p:nvPr>
            <p:ph idx="1" hasCustomPrompt="1"/>
          </p:nvPr>
        </p:nvSpPr>
        <p:spPr>
          <a:xfrm>
            <a:off x="450000" y="1792800"/>
            <a:ext cx="11274425" cy="3876675"/>
          </a:xfrm>
          <a:solidFill>
            <a:srgbClr val="E8E8E8"/>
          </a:solidFill>
        </p:spPr>
        <p:txBody>
          <a:bodyPr>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dirty="0"/>
              <a:t>Insert diagram here</a:t>
            </a:r>
          </a:p>
        </p:txBody>
      </p:sp>
      <p:sp>
        <p:nvSpPr>
          <p:cNvPr id="6" name="Text Placeholder 5">
            <a:extLst>
              <a:ext uri="{FF2B5EF4-FFF2-40B4-BE49-F238E27FC236}">
                <a16:creationId xmlns:a16="http://schemas.microsoft.com/office/drawing/2014/main" id="{77735C07-2264-401E-9223-98C1CA429B7F}"/>
              </a:ext>
            </a:extLst>
          </p:cNvPr>
          <p:cNvSpPr>
            <a:spLocks noGrp="1"/>
          </p:cNvSpPr>
          <p:nvPr>
            <p:ph type="body" sz="quarter" idx="15" hasCustomPrompt="1"/>
          </p:nvPr>
        </p:nvSpPr>
        <p:spPr>
          <a:xfrm>
            <a:off x="450000" y="1241781"/>
            <a:ext cx="9341700" cy="307777"/>
          </a:xfrm>
          <a:noFill/>
        </p:spPr>
        <p:txBody>
          <a:bodyPr vert="horz" wrap="square" lIns="0" tIns="0" rIns="0" bIns="0" rtlCol="0">
            <a:spAutoFit/>
          </a:bodyPr>
          <a:lstStyle>
            <a:lvl1pPr>
              <a:lnSpc>
                <a:spcPct val="100000"/>
              </a:lnSpc>
              <a:defRPr lang="en-GB" sz="2000" b="1" dirty="0">
                <a:solidFill>
                  <a:schemeClr val="tx2"/>
                </a:solidFill>
              </a:defRPr>
            </a:lvl1pPr>
          </a:lstStyle>
          <a:p>
            <a:r>
              <a:rPr lang="en-GB" dirty="0"/>
              <a:t>Subtitle here</a:t>
            </a:r>
          </a:p>
        </p:txBody>
      </p:sp>
      <p:sp>
        <p:nvSpPr>
          <p:cNvPr id="9" name="Text Placeholder 8">
            <a:extLst>
              <a:ext uri="{FF2B5EF4-FFF2-40B4-BE49-F238E27FC236}">
                <a16:creationId xmlns:a16="http://schemas.microsoft.com/office/drawing/2014/main" id="{8A099BBE-5290-4ECD-A202-CB681241C242}"/>
              </a:ext>
            </a:extLst>
          </p:cNvPr>
          <p:cNvSpPr>
            <a:spLocks noGrp="1"/>
          </p:cNvSpPr>
          <p:nvPr>
            <p:ph type="body" sz="quarter" idx="18" hasCustomPrompt="1"/>
          </p:nvPr>
        </p:nvSpPr>
        <p:spPr>
          <a:xfrm>
            <a:off x="452897" y="5823783"/>
            <a:ext cx="11277975" cy="124906"/>
          </a:xfrm>
        </p:spPr>
        <p:txBody>
          <a:bodyPr wrap="square" lIns="0" anchor="b">
            <a:spAutoFit/>
          </a:bodyPr>
          <a:lstStyle>
            <a:lvl1pPr marL="0" indent="0" algn="r">
              <a:buNone/>
              <a:defRPr sz="800" b="0" i="1">
                <a:solidFill>
                  <a:schemeClr val="tx1">
                    <a:lumMod val="75000"/>
                    <a:lumOff val="25000"/>
                  </a:schemeClr>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dirty="0"/>
              <a:t>Base and source info (delete if not necessary)</a:t>
            </a:r>
          </a:p>
        </p:txBody>
      </p:sp>
      <p:sp>
        <p:nvSpPr>
          <p:cNvPr id="11" name="Slide Number Placeholder 10">
            <a:extLst>
              <a:ext uri="{FF2B5EF4-FFF2-40B4-BE49-F238E27FC236}">
                <a16:creationId xmlns:a16="http://schemas.microsoft.com/office/drawing/2014/main" id="{0BB3773D-6CED-4B8A-A46D-AF2BA032FCD8}"/>
              </a:ext>
            </a:extLst>
          </p:cNvPr>
          <p:cNvSpPr>
            <a:spLocks noGrp="1"/>
          </p:cNvSpPr>
          <p:nvPr>
            <p:ph type="sldNum" sz="quarter" idx="19"/>
          </p:nvPr>
        </p:nvSpPr>
        <p:spPr/>
        <p:txBody>
          <a:bodyPr/>
          <a:lstStyle/>
          <a:p>
            <a:fld id="{D61AABEC-672F-4B68-B914-690DA978312C}" type="slidenum">
              <a:rPr lang="en-GB" smtClean="0"/>
              <a:pPr/>
              <a:t>‹#›</a:t>
            </a:fld>
            <a:r>
              <a:rPr lang="en-GB" dirty="0"/>
              <a:t>  </a:t>
            </a:r>
          </a:p>
        </p:txBody>
      </p:sp>
      <p:sp>
        <p:nvSpPr>
          <p:cNvPr id="5" name="Title 4">
            <a:extLst>
              <a:ext uri="{FF2B5EF4-FFF2-40B4-BE49-F238E27FC236}">
                <a16:creationId xmlns:a16="http://schemas.microsoft.com/office/drawing/2014/main" id="{93A2C7FC-586B-457F-BC57-4BB7FE1F784D}"/>
              </a:ext>
            </a:extLst>
          </p:cNvPr>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3476806401"/>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column content 1_box">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03231E-4063-4D72-A4F3-5BF19050C303}"/>
              </a:ext>
            </a:extLst>
          </p:cNvPr>
          <p:cNvSpPr>
            <a:spLocks noGrp="1"/>
          </p:cNvSpPr>
          <p:nvPr>
            <p:ph idx="1" hasCustomPrompt="1"/>
          </p:nvPr>
        </p:nvSpPr>
        <p:spPr>
          <a:xfrm>
            <a:off x="450000" y="1792800"/>
            <a:ext cx="11274425" cy="3876675"/>
          </a:xfrm>
        </p:spPr>
        <p:txBody>
          <a:bodyPr numCol="3" spcCol="306000">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dirty="0"/>
              <a:t>Your text here</a:t>
            </a:r>
          </a:p>
          <a:p>
            <a:pPr lvl="1"/>
            <a:r>
              <a:rPr lang="en-GB" dirty="0"/>
              <a:t>Text level 1</a:t>
            </a:r>
          </a:p>
          <a:p>
            <a:pPr lvl="2"/>
            <a:r>
              <a:rPr lang="en-GB" dirty="0"/>
              <a:t>Text level 2</a:t>
            </a:r>
          </a:p>
        </p:txBody>
      </p:sp>
      <p:sp>
        <p:nvSpPr>
          <p:cNvPr id="6" name="Text Placeholder 5">
            <a:extLst>
              <a:ext uri="{FF2B5EF4-FFF2-40B4-BE49-F238E27FC236}">
                <a16:creationId xmlns:a16="http://schemas.microsoft.com/office/drawing/2014/main" id="{77735C07-2264-401E-9223-98C1CA429B7F}"/>
              </a:ext>
            </a:extLst>
          </p:cNvPr>
          <p:cNvSpPr>
            <a:spLocks noGrp="1"/>
          </p:cNvSpPr>
          <p:nvPr>
            <p:ph type="body" sz="quarter" idx="15" hasCustomPrompt="1"/>
          </p:nvPr>
        </p:nvSpPr>
        <p:spPr>
          <a:xfrm>
            <a:off x="449999" y="1241781"/>
            <a:ext cx="9341699" cy="312330"/>
          </a:xfrm>
          <a:noFill/>
        </p:spPr>
        <p:txBody>
          <a:bodyPr vert="horz" wrap="square" lIns="0" tIns="0" rIns="0" bIns="0" rtlCol="0">
            <a:spAutoFit/>
          </a:bodyPr>
          <a:lstStyle>
            <a:lvl1pPr>
              <a:lnSpc>
                <a:spcPct val="100000"/>
              </a:lnSpc>
              <a:defRPr lang="en-GB" sz="2000" b="1" dirty="0">
                <a:solidFill>
                  <a:schemeClr val="tx2"/>
                </a:solidFill>
              </a:defRPr>
            </a:lvl1pPr>
          </a:lstStyle>
          <a:p>
            <a:pPr lvl="0"/>
            <a:r>
              <a:rPr lang="en-GB" dirty="0"/>
              <a:t>Optional subtitle</a:t>
            </a:r>
          </a:p>
        </p:txBody>
      </p:sp>
      <p:sp>
        <p:nvSpPr>
          <p:cNvPr id="9" name="Text Placeholder 8">
            <a:extLst>
              <a:ext uri="{FF2B5EF4-FFF2-40B4-BE49-F238E27FC236}">
                <a16:creationId xmlns:a16="http://schemas.microsoft.com/office/drawing/2014/main" id="{8A099BBE-5290-4ECD-A202-CB681241C242}"/>
              </a:ext>
            </a:extLst>
          </p:cNvPr>
          <p:cNvSpPr>
            <a:spLocks noGrp="1"/>
          </p:cNvSpPr>
          <p:nvPr>
            <p:ph type="body" sz="quarter" idx="18" hasCustomPrompt="1"/>
          </p:nvPr>
        </p:nvSpPr>
        <p:spPr>
          <a:xfrm>
            <a:off x="452897" y="5823783"/>
            <a:ext cx="11277975" cy="124906"/>
          </a:xfrm>
        </p:spPr>
        <p:txBody>
          <a:bodyPr wrap="square" lIns="0" anchor="b">
            <a:spAutoFit/>
          </a:bodyPr>
          <a:lstStyle>
            <a:lvl1pPr marL="0" indent="0" algn="r">
              <a:buNone/>
              <a:defRPr sz="800" b="0" i="1">
                <a:solidFill>
                  <a:schemeClr val="tx1">
                    <a:lumMod val="75000"/>
                    <a:lumOff val="25000"/>
                  </a:schemeClr>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dirty="0"/>
              <a:t>Base and source info (delete if not necessary)</a:t>
            </a:r>
          </a:p>
        </p:txBody>
      </p:sp>
      <p:sp>
        <p:nvSpPr>
          <p:cNvPr id="7" name="Slide Number Placeholder 6">
            <a:extLst>
              <a:ext uri="{FF2B5EF4-FFF2-40B4-BE49-F238E27FC236}">
                <a16:creationId xmlns:a16="http://schemas.microsoft.com/office/drawing/2014/main" id="{70BF0EA7-F970-4346-8D0E-569AE4CD2158}"/>
              </a:ext>
            </a:extLst>
          </p:cNvPr>
          <p:cNvSpPr>
            <a:spLocks noGrp="1"/>
          </p:cNvSpPr>
          <p:nvPr>
            <p:ph type="sldNum" sz="quarter" idx="19"/>
          </p:nvPr>
        </p:nvSpPr>
        <p:spPr/>
        <p:txBody>
          <a:bodyPr/>
          <a:lstStyle/>
          <a:p>
            <a:fld id="{D61AABEC-672F-4B68-B914-690DA978312C}" type="slidenum">
              <a:rPr lang="en-GB" smtClean="0"/>
              <a:pPr/>
              <a:t>‹#›</a:t>
            </a:fld>
            <a:r>
              <a:rPr lang="en-GB" dirty="0"/>
              <a:t>  </a:t>
            </a:r>
          </a:p>
        </p:txBody>
      </p:sp>
      <p:sp>
        <p:nvSpPr>
          <p:cNvPr id="11" name="Title 10">
            <a:extLst>
              <a:ext uri="{FF2B5EF4-FFF2-40B4-BE49-F238E27FC236}">
                <a16:creationId xmlns:a16="http://schemas.microsoft.com/office/drawing/2014/main" id="{6D49A11C-7499-4B43-87FD-7D1C3BC91289}"/>
              </a:ext>
            </a:extLst>
          </p:cNvPr>
          <p:cNvSpPr>
            <a:spLocks noGrp="1"/>
          </p:cNvSpPr>
          <p:nvPr>
            <p:ph type="title" hasCustomPrompt="1"/>
          </p:nvPr>
        </p:nvSpPr>
        <p:spPr/>
        <p:txBody>
          <a:bodyPr/>
          <a:lstStyle>
            <a:lvl1pPr>
              <a:defRPr/>
            </a:lvl1pPr>
          </a:lstStyle>
          <a:p>
            <a:r>
              <a:rPr lang="en-US" dirty="0"/>
              <a:t>Text in 3 columns – will auto-format</a:t>
            </a:r>
            <a:endParaRPr lang="en-GB" dirty="0"/>
          </a:p>
        </p:txBody>
      </p:sp>
    </p:spTree>
    <p:extLst>
      <p:ext uri="{BB962C8B-B14F-4D97-AF65-F5344CB8AC3E}">
        <p14:creationId xmlns:p14="http://schemas.microsoft.com/office/powerpoint/2010/main" val="4281600331"/>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x 2 box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03231E-4063-4D72-A4F3-5BF19050C303}"/>
              </a:ext>
            </a:extLst>
          </p:cNvPr>
          <p:cNvSpPr>
            <a:spLocks noGrp="1"/>
          </p:cNvSpPr>
          <p:nvPr>
            <p:ph idx="1" hasCustomPrompt="1"/>
          </p:nvPr>
        </p:nvSpPr>
        <p:spPr>
          <a:xfrm>
            <a:off x="450000" y="1792800"/>
            <a:ext cx="5456880" cy="3876675"/>
          </a:xfrm>
        </p:spPr>
        <p:txBody>
          <a:bodyPr>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dirty="0"/>
              <a:t>Your text here</a:t>
            </a:r>
          </a:p>
          <a:p>
            <a:pPr lvl="1"/>
            <a:r>
              <a:rPr lang="en-GB" dirty="0"/>
              <a:t>Text level 1</a:t>
            </a:r>
          </a:p>
          <a:p>
            <a:pPr lvl="2"/>
            <a:r>
              <a:rPr lang="en-GB" dirty="0"/>
              <a:t>Text level 2</a:t>
            </a:r>
          </a:p>
        </p:txBody>
      </p:sp>
      <p:sp>
        <p:nvSpPr>
          <p:cNvPr id="10" name="Content Placeholder 2">
            <a:extLst>
              <a:ext uri="{FF2B5EF4-FFF2-40B4-BE49-F238E27FC236}">
                <a16:creationId xmlns:a16="http://schemas.microsoft.com/office/drawing/2014/main" id="{58EBDB8A-A132-411F-B6B9-59DC085B79E1}"/>
              </a:ext>
            </a:extLst>
          </p:cNvPr>
          <p:cNvSpPr>
            <a:spLocks noGrp="1"/>
          </p:cNvSpPr>
          <p:nvPr>
            <p:ph idx="15" hasCustomPrompt="1"/>
          </p:nvPr>
        </p:nvSpPr>
        <p:spPr>
          <a:xfrm>
            <a:off x="6273992" y="1792800"/>
            <a:ext cx="5456880" cy="3876675"/>
          </a:xfrm>
        </p:spPr>
        <p:txBody>
          <a:bodyPr>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dirty="0"/>
              <a:t>Your text here</a:t>
            </a:r>
          </a:p>
          <a:p>
            <a:pPr lvl="1"/>
            <a:r>
              <a:rPr lang="en-GB" dirty="0"/>
              <a:t>Text level 1</a:t>
            </a:r>
          </a:p>
          <a:p>
            <a:pPr lvl="2"/>
            <a:r>
              <a:rPr lang="en-GB" dirty="0"/>
              <a:t>Text level 2</a:t>
            </a:r>
          </a:p>
        </p:txBody>
      </p:sp>
      <p:sp>
        <p:nvSpPr>
          <p:cNvPr id="13" name="Text Placeholder 8">
            <a:extLst>
              <a:ext uri="{FF2B5EF4-FFF2-40B4-BE49-F238E27FC236}">
                <a16:creationId xmlns:a16="http://schemas.microsoft.com/office/drawing/2014/main" id="{D58A9A18-62FA-4343-AEF9-277C2D87FB54}"/>
              </a:ext>
            </a:extLst>
          </p:cNvPr>
          <p:cNvSpPr>
            <a:spLocks noGrp="1"/>
          </p:cNvSpPr>
          <p:nvPr>
            <p:ph type="body" sz="quarter" idx="18" hasCustomPrompt="1"/>
          </p:nvPr>
        </p:nvSpPr>
        <p:spPr>
          <a:xfrm>
            <a:off x="452897" y="5823783"/>
            <a:ext cx="11277975" cy="124906"/>
          </a:xfrm>
        </p:spPr>
        <p:txBody>
          <a:bodyPr wrap="square" lIns="0" anchor="b">
            <a:spAutoFit/>
          </a:bodyPr>
          <a:lstStyle>
            <a:lvl1pPr marL="0" indent="0" algn="r">
              <a:buNone/>
              <a:defRPr sz="800" b="0" i="1">
                <a:solidFill>
                  <a:schemeClr val="tx1">
                    <a:lumMod val="75000"/>
                    <a:lumOff val="25000"/>
                  </a:schemeClr>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dirty="0"/>
              <a:t>Base and source info (delete if not necessary)</a:t>
            </a:r>
          </a:p>
        </p:txBody>
      </p:sp>
      <p:sp>
        <p:nvSpPr>
          <p:cNvPr id="11" name="Text Placeholder 5">
            <a:extLst>
              <a:ext uri="{FF2B5EF4-FFF2-40B4-BE49-F238E27FC236}">
                <a16:creationId xmlns:a16="http://schemas.microsoft.com/office/drawing/2014/main" id="{4C7002A5-7F55-427A-9382-A6BAE40CADF3}"/>
              </a:ext>
            </a:extLst>
          </p:cNvPr>
          <p:cNvSpPr>
            <a:spLocks noGrp="1"/>
          </p:cNvSpPr>
          <p:nvPr>
            <p:ph type="body" sz="quarter" idx="19" hasCustomPrompt="1"/>
          </p:nvPr>
        </p:nvSpPr>
        <p:spPr>
          <a:xfrm>
            <a:off x="450000" y="1241781"/>
            <a:ext cx="9341700" cy="312330"/>
          </a:xfrm>
          <a:noFill/>
        </p:spPr>
        <p:txBody>
          <a:bodyPr vert="horz" wrap="square" lIns="0" tIns="0" rIns="0" bIns="0" rtlCol="0">
            <a:spAutoFit/>
          </a:bodyPr>
          <a:lstStyle>
            <a:lvl1pPr>
              <a:lnSpc>
                <a:spcPct val="100000"/>
              </a:lnSpc>
              <a:defRPr lang="en-GB" sz="2000" b="1" dirty="0">
                <a:solidFill>
                  <a:schemeClr val="tx2"/>
                </a:solidFill>
              </a:defRPr>
            </a:lvl1pPr>
          </a:lstStyle>
          <a:p>
            <a:pPr lvl="0"/>
            <a:r>
              <a:rPr lang="en-GB" dirty="0"/>
              <a:t>Optional subtitle</a:t>
            </a:r>
          </a:p>
        </p:txBody>
      </p:sp>
      <p:sp>
        <p:nvSpPr>
          <p:cNvPr id="8" name="Slide Number Placeholder 7">
            <a:extLst>
              <a:ext uri="{FF2B5EF4-FFF2-40B4-BE49-F238E27FC236}">
                <a16:creationId xmlns:a16="http://schemas.microsoft.com/office/drawing/2014/main" id="{8AED4CF6-F266-4747-9A04-A15AF83A9424}"/>
              </a:ext>
            </a:extLst>
          </p:cNvPr>
          <p:cNvSpPr>
            <a:spLocks noGrp="1"/>
          </p:cNvSpPr>
          <p:nvPr>
            <p:ph type="sldNum" sz="quarter" idx="20"/>
          </p:nvPr>
        </p:nvSpPr>
        <p:spPr/>
        <p:txBody>
          <a:bodyPr/>
          <a:lstStyle/>
          <a:p>
            <a:fld id="{D61AABEC-672F-4B68-B914-690DA978312C}" type="slidenum">
              <a:rPr lang="en-GB" smtClean="0"/>
              <a:pPr/>
              <a:t>‹#›</a:t>
            </a:fld>
            <a:r>
              <a:rPr lang="en-GB" dirty="0"/>
              <a:t>  </a:t>
            </a:r>
          </a:p>
        </p:txBody>
      </p:sp>
      <p:sp>
        <p:nvSpPr>
          <p:cNvPr id="7" name="Title 6">
            <a:extLst>
              <a:ext uri="{FF2B5EF4-FFF2-40B4-BE49-F238E27FC236}">
                <a16:creationId xmlns:a16="http://schemas.microsoft.com/office/drawing/2014/main" id="{B80FCDC1-4ADD-40AF-8A4F-44573B1258DA}"/>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09548647"/>
      </p:ext>
    </p:extLst>
  </p:cSld>
  <p:clrMapOvr>
    <a:masterClrMapping/>
  </p:clrMapOvr>
  <p:extLst>
    <p:ext uri="{DCECCB84-F9BA-43D5-87BE-67443E8EF086}">
      <p15:sldGuideLst xmlns:p15="http://schemas.microsoft.com/office/powerpoint/2012/main">
        <p15:guide id="8" orient="horz" pos="4320" userDrawn="1">
          <p15:clr>
            <a:srgbClr val="F26B43"/>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x 3 box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03231E-4063-4D72-A4F3-5BF19050C303}"/>
              </a:ext>
            </a:extLst>
          </p:cNvPr>
          <p:cNvSpPr>
            <a:spLocks noGrp="1"/>
          </p:cNvSpPr>
          <p:nvPr>
            <p:ph idx="1" hasCustomPrompt="1"/>
          </p:nvPr>
        </p:nvSpPr>
        <p:spPr>
          <a:xfrm>
            <a:off x="450000" y="1793228"/>
            <a:ext cx="3524400" cy="3876675"/>
          </a:xfrm>
        </p:spPr>
        <p:txBody>
          <a:bodyPr>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dirty="0"/>
              <a:t>Your text here</a:t>
            </a:r>
          </a:p>
          <a:p>
            <a:pPr lvl="1"/>
            <a:r>
              <a:rPr lang="en-GB" dirty="0"/>
              <a:t>Text level 1</a:t>
            </a:r>
          </a:p>
          <a:p>
            <a:pPr lvl="2"/>
            <a:r>
              <a:rPr lang="en-GB" dirty="0"/>
              <a:t>Text level 2</a:t>
            </a:r>
          </a:p>
        </p:txBody>
      </p:sp>
      <p:sp>
        <p:nvSpPr>
          <p:cNvPr id="10" name="Content Placeholder 2">
            <a:extLst>
              <a:ext uri="{FF2B5EF4-FFF2-40B4-BE49-F238E27FC236}">
                <a16:creationId xmlns:a16="http://schemas.microsoft.com/office/drawing/2014/main" id="{58EBDB8A-A132-411F-B6B9-59DC085B79E1}"/>
              </a:ext>
            </a:extLst>
          </p:cNvPr>
          <p:cNvSpPr>
            <a:spLocks noGrp="1"/>
          </p:cNvSpPr>
          <p:nvPr>
            <p:ph idx="15" hasCustomPrompt="1"/>
          </p:nvPr>
        </p:nvSpPr>
        <p:spPr>
          <a:xfrm>
            <a:off x="4341813" y="1793228"/>
            <a:ext cx="3524400" cy="3876675"/>
          </a:xfrm>
        </p:spPr>
        <p:txBody>
          <a:bodyPr>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dirty="0"/>
              <a:t>Your text here</a:t>
            </a:r>
          </a:p>
          <a:p>
            <a:pPr lvl="1"/>
            <a:r>
              <a:rPr lang="en-GB" dirty="0"/>
              <a:t>Text level 1</a:t>
            </a:r>
          </a:p>
          <a:p>
            <a:pPr lvl="2"/>
            <a:r>
              <a:rPr lang="en-GB" dirty="0"/>
              <a:t>Text level 2</a:t>
            </a:r>
          </a:p>
        </p:txBody>
      </p:sp>
      <p:sp>
        <p:nvSpPr>
          <p:cNvPr id="14" name="Content Placeholder 2">
            <a:extLst>
              <a:ext uri="{FF2B5EF4-FFF2-40B4-BE49-F238E27FC236}">
                <a16:creationId xmlns:a16="http://schemas.microsoft.com/office/drawing/2014/main" id="{A45EDE6A-F920-48CB-981D-5ABE100DA90B}"/>
              </a:ext>
            </a:extLst>
          </p:cNvPr>
          <p:cNvSpPr>
            <a:spLocks noGrp="1"/>
          </p:cNvSpPr>
          <p:nvPr>
            <p:ph idx="20" hasCustomPrompt="1"/>
          </p:nvPr>
        </p:nvSpPr>
        <p:spPr>
          <a:xfrm>
            <a:off x="8230730" y="1793228"/>
            <a:ext cx="3524400" cy="3876675"/>
          </a:xfrm>
        </p:spPr>
        <p:txBody>
          <a:bodyPr>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dirty="0"/>
              <a:t>Your text here</a:t>
            </a:r>
          </a:p>
          <a:p>
            <a:pPr lvl="1"/>
            <a:r>
              <a:rPr lang="en-GB" dirty="0"/>
              <a:t>Text level 1</a:t>
            </a:r>
          </a:p>
          <a:p>
            <a:pPr lvl="2"/>
            <a:r>
              <a:rPr lang="en-GB" dirty="0"/>
              <a:t>Text level 2</a:t>
            </a:r>
          </a:p>
        </p:txBody>
      </p:sp>
      <p:sp>
        <p:nvSpPr>
          <p:cNvPr id="13" name="Text Placeholder 8">
            <a:extLst>
              <a:ext uri="{FF2B5EF4-FFF2-40B4-BE49-F238E27FC236}">
                <a16:creationId xmlns:a16="http://schemas.microsoft.com/office/drawing/2014/main" id="{FA70C77B-5CBD-4D8F-80F2-3FB63475E7D5}"/>
              </a:ext>
            </a:extLst>
          </p:cNvPr>
          <p:cNvSpPr>
            <a:spLocks noGrp="1"/>
          </p:cNvSpPr>
          <p:nvPr>
            <p:ph type="body" sz="quarter" idx="18" hasCustomPrompt="1"/>
          </p:nvPr>
        </p:nvSpPr>
        <p:spPr>
          <a:xfrm>
            <a:off x="452897" y="5823783"/>
            <a:ext cx="11277975" cy="124906"/>
          </a:xfrm>
        </p:spPr>
        <p:txBody>
          <a:bodyPr wrap="square" lIns="0" anchor="b">
            <a:spAutoFit/>
          </a:bodyPr>
          <a:lstStyle>
            <a:lvl1pPr marL="0" indent="0" algn="r">
              <a:buNone/>
              <a:defRPr sz="800" b="0" i="1">
                <a:solidFill>
                  <a:schemeClr val="tx1">
                    <a:lumMod val="75000"/>
                    <a:lumOff val="25000"/>
                  </a:schemeClr>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dirty="0"/>
              <a:t>Base and source info (delete if not necessary)</a:t>
            </a:r>
          </a:p>
        </p:txBody>
      </p:sp>
      <p:sp>
        <p:nvSpPr>
          <p:cNvPr id="15" name="Text Placeholder 5">
            <a:extLst>
              <a:ext uri="{FF2B5EF4-FFF2-40B4-BE49-F238E27FC236}">
                <a16:creationId xmlns:a16="http://schemas.microsoft.com/office/drawing/2014/main" id="{64F67FAD-624A-4A04-93A6-997306046B43}"/>
              </a:ext>
            </a:extLst>
          </p:cNvPr>
          <p:cNvSpPr>
            <a:spLocks noGrp="1"/>
          </p:cNvSpPr>
          <p:nvPr>
            <p:ph type="body" sz="quarter" idx="21" hasCustomPrompt="1"/>
          </p:nvPr>
        </p:nvSpPr>
        <p:spPr>
          <a:xfrm>
            <a:off x="450000" y="1241781"/>
            <a:ext cx="9341700" cy="312330"/>
          </a:xfrm>
          <a:noFill/>
        </p:spPr>
        <p:txBody>
          <a:bodyPr vert="horz" wrap="square" lIns="0" tIns="0" rIns="0" bIns="0" rtlCol="0">
            <a:spAutoFit/>
          </a:bodyPr>
          <a:lstStyle>
            <a:lvl1pPr>
              <a:lnSpc>
                <a:spcPct val="100000"/>
              </a:lnSpc>
              <a:defRPr lang="en-GB" sz="2000" b="1" dirty="0">
                <a:solidFill>
                  <a:schemeClr val="tx2"/>
                </a:solidFill>
              </a:defRPr>
            </a:lvl1pPr>
          </a:lstStyle>
          <a:p>
            <a:pPr lvl="0"/>
            <a:r>
              <a:rPr lang="en-GB" dirty="0"/>
              <a:t>Optional subtitle</a:t>
            </a:r>
          </a:p>
        </p:txBody>
      </p:sp>
      <p:sp>
        <p:nvSpPr>
          <p:cNvPr id="9" name="Slide Number Placeholder 8">
            <a:extLst>
              <a:ext uri="{FF2B5EF4-FFF2-40B4-BE49-F238E27FC236}">
                <a16:creationId xmlns:a16="http://schemas.microsoft.com/office/drawing/2014/main" id="{B2D8DED8-6BFD-4FF3-9C56-83AF7E6807B2}"/>
              </a:ext>
            </a:extLst>
          </p:cNvPr>
          <p:cNvSpPr>
            <a:spLocks noGrp="1"/>
          </p:cNvSpPr>
          <p:nvPr>
            <p:ph type="sldNum" sz="quarter" idx="22"/>
          </p:nvPr>
        </p:nvSpPr>
        <p:spPr/>
        <p:txBody>
          <a:bodyPr/>
          <a:lstStyle/>
          <a:p>
            <a:fld id="{D61AABEC-672F-4B68-B914-690DA978312C}" type="slidenum">
              <a:rPr lang="en-GB" smtClean="0"/>
              <a:pPr/>
              <a:t>‹#›</a:t>
            </a:fld>
            <a:r>
              <a:rPr lang="en-GB" dirty="0"/>
              <a:t>  </a:t>
            </a:r>
          </a:p>
        </p:txBody>
      </p:sp>
      <p:sp>
        <p:nvSpPr>
          <p:cNvPr id="6" name="Title 5">
            <a:extLst>
              <a:ext uri="{FF2B5EF4-FFF2-40B4-BE49-F238E27FC236}">
                <a16:creationId xmlns:a16="http://schemas.microsoft.com/office/drawing/2014/main" id="{02E19BD3-B2A9-4EF5-99E8-74C6F558D3B1}"/>
              </a:ext>
            </a:extLst>
          </p:cNvPr>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3826019369"/>
      </p:ext>
    </p:extLst>
  </p:cSld>
  <p:clrMapOvr>
    <a:masterClrMapping/>
  </p:clrMapOvr>
  <p:extLst>
    <p:ext uri="{DCECCB84-F9BA-43D5-87BE-67443E8EF086}">
      <p15:sldGuideLst xmlns:p15="http://schemas.microsoft.com/office/powerpoint/2012/main">
        <p15:guide id="8" orient="horz" pos="4320">
          <p15:clr>
            <a:srgbClr val="F26B43"/>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x 4 box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03231E-4063-4D72-A4F3-5BF19050C303}"/>
              </a:ext>
            </a:extLst>
          </p:cNvPr>
          <p:cNvSpPr>
            <a:spLocks noGrp="1"/>
          </p:cNvSpPr>
          <p:nvPr>
            <p:ph idx="1" hasCustomPrompt="1"/>
          </p:nvPr>
        </p:nvSpPr>
        <p:spPr>
          <a:xfrm>
            <a:off x="450000" y="1793228"/>
            <a:ext cx="2562696" cy="3867797"/>
          </a:xfrm>
          <a:noFill/>
        </p:spPr>
        <p:txBody>
          <a:bodyPr>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dirty="0"/>
              <a:t>Your text here</a:t>
            </a:r>
          </a:p>
          <a:p>
            <a:pPr lvl="1"/>
            <a:r>
              <a:rPr lang="en-GB" dirty="0"/>
              <a:t>Text level 1</a:t>
            </a:r>
          </a:p>
          <a:p>
            <a:pPr lvl="2"/>
            <a:r>
              <a:rPr lang="en-GB" dirty="0"/>
              <a:t>Text level 2</a:t>
            </a:r>
          </a:p>
        </p:txBody>
      </p:sp>
      <p:sp>
        <p:nvSpPr>
          <p:cNvPr id="11" name="Text Placeholder 8">
            <a:extLst>
              <a:ext uri="{FF2B5EF4-FFF2-40B4-BE49-F238E27FC236}">
                <a16:creationId xmlns:a16="http://schemas.microsoft.com/office/drawing/2014/main" id="{1280ACD6-00A9-4C39-A87C-3E9B0191EBEA}"/>
              </a:ext>
            </a:extLst>
          </p:cNvPr>
          <p:cNvSpPr>
            <a:spLocks noGrp="1"/>
          </p:cNvSpPr>
          <p:nvPr>
            <p:ph type="body" sz="quarter" idx="18" hasCustomPrompt="1"/>
          </p:nvPr>
        </p:nvSpPr>
        <p:spPr>
          <a:xfrm>
            <a:off x="452897" y="5823783"/>
            <a:ext cx="11277975" cy="124906"/>
          </a:xfrm>
        </p:spPr>
        <p:txBody>
          <a:bodyPr wrap="square" lIns="0" anchor="b">
            <a:spAutoFit/>
          </a:bodyPr>
          <a:lstStyle>
            <a:lvl1pPr marL="0" indent="0" algn="r">
              <a:buNone/>
              <a:defRPr sz="800" b="0" i="1">
                <a:solidFill>
                  <a:schemeClr val="tx1">
                    <a:lumMod val="75000"/>
                    <a:lumOff val="25000"/>
                  </a:schemeClr>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dirty="0"/>
              <a:t>Base and source info (delete if not necessary)</a:t>
            </a:r>
          </a:p>
        </p:txBody>
      </p:sp>
      <p:sp>
        <p:nvSpPr>
          <p:cNvPr id="15" name="Content Placeholder 2">
            <a:extLst>
              <a:ext uri="{FF2B5EF4-FFF2-40B4-BE49-F238E27FC236}">
                <a16:creationId xmlns:a16="http://schemas.microsoft.com/office/drawing/2014/main" id="{FED60B5C-31E2-4ABE-BB94-6CC89A3FD7F2}"/>
              </a:ext>
            </a:extLst>
          </p:cNvPr>
          <p:cNvSpPr>
            <a:spLocks noGrp="1"/>
          </p:cNvSpPr>
          <p:nvPr>
            <p:ph idx="20" hasCustomPrompt="1"/>
          </p:nvPr>
        </p:nvSpPr>
        <p:spPr>
          <a:xfrm>
            <a:off x="3353284" y="1793228"/>
            <a:ext cx="2562696" cy="3867797"/>
          </a:xfrm>
          <a:noFill/>
        </p:spPr>
        <p:txBody>
          <a:bodyPr>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dirty="0"/>
              <a:t>Your text here</a:t>
            </a:r>
          </a:p>
          <a:p>
            <a:pPr lvl="1"/>
            <a:r>
              <a:rPr lang="en-GB" dirty="0"/>
              <a:t>Text level 1</a:t>
            </a:r>
          </a:p>
          <a:p>
            <a:pPr lvl="2"/>
            <a:r>
              <a:rPr lang="en-GB" dirty="0"/>
              <a:t>Text level 2</a:t>
            </a:r>
          </a:p>
        </p:txBody>
      </p:sp>
      <p:sp>
        <p:nvSpPr>
          <p:cNvPr id="17" name="Content Placeholder 2">
            <a:extLst>
              <a:ext uri="{FF2B5EF4-FFF2-40B4-BE49-F238E27FC236}">
                <a16:creationId xmlns:a16="http://schemas.microsoft.com/office/drawing/2014/main" id="{F0AC0C8B-24FF-433E-9C4D-B350C449B331}"/>
              </a:ext>
            </a:extLst>
          </p:cNvPr>
          <p:cNvSpPr>
            <a:spLocks noGrp="1"/>
          </p:cNvSpPr>
          <p:nvPr>
            <p:ph idx="21" hasCustomPrompt="1"/>
          </p:nvPr>
        </p:nvSpPr>
        <p:spPr>
          <a:xfrm>
            <a:off x="6276263" y="1793228"/>
            <a:ext cx="2562696" cy="3867797"/>
          </a:xfrm>
          <a:noFill/>
        </p:spPr>
        <p:txBody>
          <a:bodyPr>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dirty="0"/>
              <a:t>Your text here</a:t>
            </a:r>
          </a:p>
          <a:p>
            <a:pPr lvl="1"/>
            <a:r>
              <a:rPr lang="en-GB" dirty="0"/>
              <a:t>Text level 1</a:t>
            </a:r>
          </a:p>
          <a:p>
            <a:pPr lvl="2"/>
            <a:r>
              <a:rPr lang="en-GB" dirty="0"/>
              <a:t>Text level 2</a:t>
            </a:r>
          </a:p>
        </p:txBody>
      </p:sp>
      <p:sp>
        <p:nvSpPr>
          <p:cNvPr id="18" name="Content Placeholder 2">
            <a:extLst>
              <a:ext uri="{FF2B5EF4-FFF2-40B4-BE49-F238E27FC236}">
                <a16:creationId xmlns:a16="http://schemas.microsoft.com/office/drawing/2014/main" id="{2293604D-A39C-4151-970A-A0EBEBFE9FBE}"/>
              </a:ext>
            </a:extLst>
          </p:cNvPr>
          <p:cNvSpPr>
            <a:spLocks noGrp="1"/>
          </p:cNvSpPr>
          <p:nvPr>
            <p:ph idx="22" hasCustomPrompt="1"/>
          </p:nvPr>
        </p:nvSpPr>
        <p:spPr>
          <a:xfrm>
            <a:off x="9174577" y="1793228"/>
            <a:ext cx="2562696" cy="3867797"/>
          </a:xfrm>
          <a:noFill/>
        </p:spPr>
        <p:txBody>
          <a:bodyPr>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dirty="0"/>
              <a:t>Your text here</a:t>
            </a:r>
          </a:p>
          <a:p>
            <a:pPr lvl="1"/>
            <a:r>
              <a:rPr lang="en-GB" dirty="0"/>
              <a:t>Text level 1</a:t>
            </a:r>
          </a:p>
          <a:p>
            <a:pPr lvl="2"/>
            <a:r>
              <a:rPr lang="en-GB" dirty="0"/>
              <a:t>Text level 2</a:t>
            </a:r>
          </a:p>
        </p:txBody>
      </p:sp>
      <p:sp>
        <p:nvSpPr>
          <p:cNvPr id="13" name="Text Placeholder 5">
            <a:extLst>
              <a:ext uri="{FF2B5EF4-FFF2-40B4-BE49-F238E27FC236}">
                <a16:creationId xmlns:a16="http://schemas.microsoft.com/office/drawing/2014/main" id="{ABED08D5-27C0-46F1-BD7A-A8339388FDF8}"/>
              </a:ext>
            </a:extLst>
          </p:cNvPr>
          <p:cNvSpPr>
            <a:spLocks noGrp="1"/>
          </p:cNvSpPr>
          <p:nvPr>
            <p:ph type="body" sz="quarter" idx="15" hasCustomPrompt="1"/>
          </p:nvPr>
        </p:nvSpPr>
        <p:spPr>
          <a:xfrm>
            <a:off x="449999" y="1241781"/>
            <a:ext cx="9341699" cy="312330"/>
          </a:xfrm>
          <a:noFill/>
        </p:spPr>
        <p:txBody>
          <a:bodyPr vert="horz" wrap="square" lIns="0" tIns="0" rIns="0" bIns="0" rtlCol="0">
            <a:spAutoFit/>
          </a:bodyPr>
          <a:lstStyle>
            <a:lvl1pPr>
              <a:lnSpc>
                <a:spcPct val="100000"/>
              </a:lnSpc>
              <a:defRPr lang="en-GB" sz="2000" b="1" dirty="0">
                <a:solidFill>
                  <a:schemeClr val="tx2"/>
                </a:solidFill>
              </a:defRPr>
            </a:lvl1pPr>
          </a:lstStyle>
          <a:p>
            <a:pPr lvl="0"/>
            <a:r>
              <a:rPr lang="en-GB" dirty="0"/>
              <a:t>Optional subtitle</a:t>
            </a:r>
          </a:p>
        </p:txBody>
      </p:sp>
      <p:sp>
        <p:nvSpPr>
          <p:cNvPr id="8" name="Slide Number Placeholder 7">
            <a:extLst>
              <a:ext uri="{FF2B5EF4-FFF2-40B4-BE49-F238E27FC236}">
                <a16:creationId xmlns:a16="http://schemas.microsoft.com/office/drawing/2014/main" id="{F3A4C9B8-DB3E-4ADC-9656-A9F05C3FDA13}"/>
              </a:ext>
            </a:extLst>
          </p:cNvPr>
          <p:cNvSpPr>
            <a:spLocks noGrp="1"/>
          </p:cNvSpPr>
          <p:nvPr>
            <p:ph type="sldNum" sz="quarter" idx="23"/>
          </p:nvPr>
        </p:nvSpPr>
        <p:spPr/>
        <p:txBody>
          <a:bodyPr/>
          <a:lstStyle/>
          <a:p>
            <a:fld id="{D61AABEC-672F-4B68-B914-690DA978312C}" type="slidenum">
              <a:rPr lang="en-GB" smtClean="0"/>
              <a:pPr/>
              <a:t>‹#›</a:t>
            </a:fld>
            <a:r>
              <a:rPr lang="en-GB" dirty="0"/>
              <a:t>  </a:t>
            </a:r>
          </a:p>
        </p:txBody>
      </p:sp>
      <p:sp>
        <p:nvSpPr>
          <p:cNvPr id="7" name="Title 6">
            <a:extLst>
              <a:ext uri="{FF2B5EF4-FFF2-40B4-BE49-F238E27FC236}">
                <a16:creationId xmlns:a16="http://schemas.microsoft.com/office/drawing/2014/main" id="{5245E30C-ACBC-4426-8962-C03D3DB3F088}"/>
              </a:ext>
            </a:extLst>
          </p:cNvPr>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1310951768"/>
      </p:ext>
    </p:extLst>
  </p:cSld>
  <p:clrMapOvr>
    <a:masterClrMapping/>
  </p:clrMapOvr>
  <p:extLst>
    <p:ext uri="{DCECCB84-F9BA-43D5-87BE-67443E8EF086}">
      <p15:sldGuideLst xmlns:p15="http://schemas.microsoft.com/office/powerpoint/2012/main">
        <p15:guide id="8" orient="horz" pos="4320">
          <p15:clr>
            <a:srgbClr val="F26B43"/>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_wide_left_image_righ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03231E-4063-4D72-A4F3-5BF19050C303}"/>
              </a:ext>
            </a:extLst>
          </p:cNvPr>
          <p:cNvSpPr>
            <a:spLocks noGrp="1"/>
          </p:cNvSpPr>
          <p:nvPr>
            <p:ph idx="1" hasCustomPrompt="1"/>
          </p:nvPr>
        </p:nvSpPr>
        <p:spPr>
          <a:xfrm>
            <a:off x="450000" y="1793753"/>
            <a:ext cx="7403642" cy="3876675"/>
          </a:xfrm>
        </p:spPr>
        <p:txBody>
          <a:bodyPr>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dirty="0"/>
              <a:t>Your text here</a:t>
            </a:r>
          </a:p>
          <a:p>
            <a:pPr lvl="1"/>
            <a:r>
              <a:rPr lang="en-GB" dirty="0"/>
              <a:t>Text level 1</a:t>
            </a:r>
          </a:p>
          <a:p>
            <a:pPr lvl="2"/>
            <a:r>
              <a:rPr lang="en-GB" dirty="0"/>
              <a:t>Text level 2</a:t>
            </a:r>
          </a:p>
        </p:txBody>
      </p:sp>
      <p:sp>
        <p:nvSpPr>
          <p:cNvPr id="8" name="Picture Placeholder 7">
            <a:extLst>
              <a:ext uri="{FF2B5EF4-FFF2-40B4-BE49-F238E27FC236}">
                <a16:creationId xmlns:a16="http://schemas.microsoft.com/office/drawing/2014/main" id="{2C876A0F-342B-4DA5-8F94-BF6769465718}"/>
              </a:ext>
            </a:extLst>
          </p:cNvPr>
          <p:cNvSpPr>
            <a:spLocks noGrp="1"/>
          </p:cNvSpPr>
          <p:nvPr>
            <p:ph type="pic" sz="quarter" idx="21" hasCustomPrompt="1"/>
          </p:nvPr>
        </p:nvSpPr>
        <p:spPr>
          <a:xfrm>
            <a:off x="8213478" y="1793228"/>
            <a:ext cx="3524250" cy="3877200"/>
          </a:xfrm>
          <a:pattFill prst="wdUpDiag">
            <a:fgClr>
              <a:schemeClr val="bg1">
                <a:lumMod val="95000"/>
              </a:schemeClr>
            </a:fgClr>
            <a:bgClr>
              <a:schemeClr val="bg1"/>
            </a:bgClr>
          </a:pattFill>
        </p:spPr>
        <p:txBody>
          <a:bodyPr/>
          <a:lstStyle>
            <a:lvl1pPr>
              <a:defRPr/>
            </a:lvl1pPr>
          </a:lstStyle>
          <a:p>
            <a:r>
              <a:rPr lang="en-GB" dirty="0"/>
              <a:t>Insert image here</a:t>
            </a:r>
          </a:p>
        </p:txBody>
      </p:sp>
      <p:sp>
        <p:nvSpPr>
          <p:cNvPr id="12" name="Text Placeholder 8">
            <a:extLst>
              <a:ext uri="{FF2B5EF4-FFF2-40B4-BE49-F238E27FC236}">
                <a16:creationId xmlns:a16="http://schemas.microsoft.com/office/drawing/2014/main" id="{AC805011-47E8-4CDB-9BE1-44E4E27D58C9}"/>
              </a:ext>
            </a:extLst>
          </p:cNvPr>
          <p:cNvSpPr>
            <a:spLocks noGrp="1"/>
          </p:cNvSpPr>
          <p:nvPr>
            <p:ph type="body" sz="quarter" idx="18" hasCustomPrompt="1"/>
          </p:nvPr>
        </p:nvSpPr>
        <p:spPr>
          <a:xfrm>
            <a:off x="452897" y="5823783"/>
            <a:ext cx="11277975" cy="124906"/>
          </a:xfrm>
        </p:spPr>
        <p:txBody>
          <a:bodyPr wrap="square" lIns="0" anchor="b">
            <a:spAutoFit/>
          </a:bodyPr>
          <a:lstStyle>
            <a:lvl1pPr marL="0" indent="0" algn="r">
              <a:buNone/>
              <a:defRPr sz="800" b="0" i="1">
                <a:solidFill>
                  <a:schemeClr val="tx1">
                    <a:lumMod val="75000"/>
                    <a:lumOff val="25000"/>
                  </a:schemeClr>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dirty="0"/>
              <a:t>Base and source info (delete if not necessary)</a:t>
            </a:r>
          </a:p>
        </p:txBody>
      </p:sp>
      <p:sp>
        <p:nvSpPr>
          <p:cNvPr id="11" name="Text Placeholder 5">
            <a:extLst>
              <a:ext uri="{FF2B5EF4-FFF2-40B4-BE49-F238E27FC236}">
                <a16:creationId xmlns:a16="http://schemas.microsoft.com/office/drawing/2014/main" id="{2DD9ACA7-2C9E-401C-B8CA-52E76D28E713}"/>
              </a:ext>
            </a:extLst>
          </p:cNvPr>
          <p:cNvSpPr>
            <a:spLocks noGrp="1"/>
          </p:cNvSpPr>
          <p:nvPr>
            <p:ph type="body" sz="quarter" idx="15" hasCustomPrompt="1"/>
          </p:nvPr>
        </p:nvSpPr>
        <p:spPr>
          <a:xfrm>
            <a:off x="450000" y="1241781"/>
            <a:ext cx="9341700" cy="312330"/>
          </a:xfrm>
          <a:noFill/>
        </p:spPr>
        <p:txBody>
          <a:bodyPr vert="horz" wrap="square" lIns="0" tIns="0" rIns="0" bIns="0" rtlCol="0">
            <a:spAutoFit/>
          </a:bodyPr>
          <a:lstStyle>
            <a:lvl1pPr>
              <a:lnSpc>
                <a:spcPct val="100000"/>
              </a:lnSpc>
              <a:defRPr lang="en-GB" sz="2000" b="1" dirty="0">
                <a:solidFill>
                  <a:schemeClr val="tx2"/>
                </a:solidFill>
              </a:defRPr>
            </a:lvl1pPr>
          </a:lstStyle>
          <a:p>
            <a:pPr lvl="0"/>
            <a:r>
              <a:rPr lang="en-GB" dirty="0"/>
              <a:t>Optional subtitle</a:t>
            </a:r>
          </a:p>
        </p:txBody>
      </p:sp>
      <p:sp>
        <p:nvSpPr>
          <p:cNvPr id="9" name="Slide Number Placeholder 8">
            <a:extLst>
              <a:ext uri="{FF2B5EF4-FFF2-40B4-BE49-F238E27FC236}">
                <a16:creationId xmlns:a16="http://schemas.microsoft.com/office/drawing/2014/main" id="{1BE3EB40-D0D5-4D03-814C-616C55380205}"/>
              </a:ext>
            </a:extLst>
          </p:cNvPr>
          <p:cNvSpPr>
            <a:spLocks noGrp="1"/>
          </p:cNvSpPr>
          <p:nvPr>
            <p:ph type="sldNum" sz="quarter" idx="22"/>
          </p:nvPr>
        </p:nvSpPr>
        <p:spPr/>
        <p:txBody>
          <a:bodyPr/>
          <a:lstStyle/>
          <a:p>
            <a:fld id="{D61AABEC-672F-4B68-B914-690DA978312C}" type="slidenum">
              <a:rPr lang="en-GB" smtClean="0"/>
              <a:pPr/>
              <a:t>‹#›</a:t>
            </a:fld>
            <a:r>
              <a:rPr lang="en-GB" dirty="0"/>
              <a:t>  </a:t>
            </a:r>
          </a:p>
        </p:txBody>
      </p:sp>
      <p:sp>
        <p:nvSpPr>
          <p:cNvPr id="7" name="Title 6">
            <a:extLst>
              <a:ext uri="{FF2B5EF4-FFF2-40B4-BE49-F238E27FC236}">
                <a16:creationId xmlns:a16="http://schemas.microsoft.com/office/drawing/2014/main" id="{C514F2BF-EC91-4D5E-9280-A8883484200A}"/>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076000733"/>
      </p:ext>
    </p:extLst>
  </p:cSld>
  <p:clrMapOvr>
    <a:masterClrMapping/>
  </p:clrMapOvr>
  <p:extLst>
    <p:ext uri="{DCECCB84-F9BA-43D5-87BE-67443E8EF086}">
      <p15:sldGuideLst xmlns:p15="http://schemas.microsoft.com/office/powerpoint/2012/main">
        <p15:guide id="8" orient="horz" pos="4320">
          <p15:clr>
            <a:srgbClr val="F26B43"/>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_wide_right_image_lef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03231E-4063-4D72-A4F3-5BF19050C303}"/>
              </a:ext>
            </a:extLst>
          </p:cNvPr>
          <p:cNvSpPr>
            <a:spLocks noGrp="1"/>
          </p:cNvSpPr>
          <p:nvPr>
            <p:ph idx="1" hasCustomPrompt="1"/>
          </p:nvPr>
        </p:nvSpPr>
        <p:spPr>
          <a:xfrm>
            <a:off x="4344986" y="1793753"/>
            <a:ext cx="7403642" cy="3876675"/>
          </a:xfrm>
        </p:spPr>
        <p:txBody>
          <a:bodyPr>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dirty="0"/>
              <a:t>Your text here</a:t>
            </a:r>
          </a:p>
          <a:p>
            <a:pPr lvl="1"/>
            <a:r>
              <a:rPr lang="en-GB" dirty="0"/>
              <a:t>Text level 1</a:t>
            </a:r>
          </a:p>
          <a:p>
            <a:pPr lvl="2"/>
            <a:r>
              <a:rPr lang="en-GB" dirty="0"/>
              <a:t>Text level 2</a:t>
            </a:r>
          </a:p>
        </p:txBody>
      </p:sp>
      <p:sp>
        <p:nvSpPr>
          <p:cNvPr id="8" name="Picture Placeholder 7">
            <a:extLst>
              <a:ext uri="{FF2B5EF4-FFF2-40B4-BE49-F238E27FC236}">
                <a16:creationId xmlns:a16="http://schemas.microsoft.com/office/drawing/2014/main" id="{2C876A0F-342B-4DA5-8F94-BF6769465718}"/>
              </a:ext>
            </a:extLst>
          </p:cNvPr>
          <p:cNvSpPr>
            <a:spLocks noGrp="1"/>
          </p:cNvSpPr>
          <p:nvPr>
            <p:ph type="pic" sz="quarter" idx="21" hasCustomPrompt="1"/>
          </p:nvPr>
        </p:nvSpPr>
        <p:spPr>
          <a:xfrm>
            <a:off x="450000" y="1793228"/>
            <a:ext cx="3524250" cy="3877200"/>
          </a:xfrm>
          <a:pattFill prst="wdUpDiag">
            <a:fgClr>
              <a:schemeClr val="bg1">
                <a:lumMod val="95000"/>
              </a:schemeClr>
            </a:fgClr>
            <a:bgClr>
              <a:schemeClr val="bg1"/>
            </a:bgClr>
          </a:pattFill>
        </p:spPr>
        <p:txBody>
          <a:bodyPr/>
          <a:lstStyle>
            <a:lvl1pPr>
              <a:defRPr/>
            </a:lvl1pPr>
          </a:lstStyle>
          <a:p>
            <a:r>
              <a:rPr lang="en-GB" dirty="0"/>
              <a:t>Insert image here</a:t>
            </a:r>
          </a:p>
        </p:txBody>
      </p:sp>
      <p:sp>
        <p:nvSpPr>
          <p:cNvPr id="12" name="Text Placeholder 8">
            <a:extLst>
              <a:ext uri="{FF2B5EF4-FFF2-40B4-BE49-F238E27FC236}">
                <a16:creationId xmlns:a16="http://schemas.microsoft.com/office/drawing/2014/main" id="{AC805011-47E8-4CDB-9BE1-44E4E27D58C9}"/>
              </a:ext>
            </a:extLst>
          </p:cNvPr>
          <p:cNvSpPr>
            <a:spLocks noGrp="1"/>
          </p:cNvSpPr>
          <p:nvPr>
            <p:ph type="body" sz="quarter" idx="18" hasCustomPrompt="1"/>
          </p:nvPr>
        </p:nvSpPr>
        <p:spPr>
          <a:xfrm>
            <a:off x="452897" y="5823783"/>
            <a:ext cx="11277975" cy="124906"/>
          </a:xfrm>
        </p:spPr>
        <p:txBody>
          <a:bodyPr wrap="square" lIns="0" anchor="b">
            <a:spAutoFit/>
          </a:bodyPr>
          <a:lstStyle>
            <a:lvl1pPr marL="0" indent="0" algn="r">
              <a:buNone/>
              <a:defRPr sz="800" b="0" i="1">
                <a:solidFill>
                  <a:schemeClr val="tx1">
                    <a:lumMod val="75000"/>
                    <a:lumOff val="25000"/>
                  </a:schemeClr>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dirty="0"/>
              <a:t>Base and source info (delete if not necessary)</a:t>
            </a:r>
          </a:p>
        </p:txBody>
      </p:sp>
      <p:sp>
        <p:nvSpPr>
          <p:cNvPr id="11" name="Text Placeholder 5">
            <a:extLst>
              <a:ext uri="{FF2B5EF4-FFF2-40B4-BE49-F238E27FC236}">
                <a16:creationId xmlns:a16="http://schemas.microsoft.com/office/drawing/2014/main" id="{2DD9ACA7-2C9E-401C-B8CA-52E76D28E713}"/>
              </a:ext>
            </a:extLst>
          </p:cNvPr>
          <p:cNvSpPr>
            <a:spLocks noGrp="1"/>
          </p:cNvSpPr>
          <p:nvPr>
            <p:ph type="body" sz="quarter" idx="15" hasCustomPrompt="1"/>
          </p:nvPr>
        </p:nvSpPr>
        <p:spPr>
          <a:xfrm>
            <a:off x="450000" y="1241781"/>
            <a:ext cx="9341700" cy="312330"/>
          </a:xfrm>
          <a:noFill/>
        </p:spPr>
        <p:txBody>
          <a:bodyPr vert="horz" wrap="square" lIns="0" tIns="0" rIns="0" bIns="0" rtlCol="0">
            <a:spAutoFit/>
          </a:bodyPr>
          <a:lstStyle>
            <a:lvl1pPr>
              <a:lnSpc>
                <a:spcPct val="100000"/>
              </a:lnSpc>
              <a:defRPr lang="en-GB" sz="2000" b="1" dirty="0">
                <a:solidFill>
                  <a:schemeClr val="tx2"/>
                </a:solidFill>
              </a:defRPr>
            </a:lvl1pPr>
          </a:lstStyle>
          <a:p>
            <a:pPr lvl="0"/>
            <a:r>
              <a:rPr lang="en-GB" dirty="0"/>
              <a:t>Optional subtitle</a:t>
            </a:r>
          </a:p>
        </p:txBody>
      </p:sp>
      <p:sp>
        <p:nvSpPr>
          <p:cNvPr id="9" name="Slide Number Placeholder 8">
            <a:extLst>
              <a:ext uri="{FF2B5EF4-FFF2-40B4-BE49-F238E27FC236}">
                <a16:creationId xmlns:a16="http://schemas.microsoft.com/office/drawing/2014/main" id="{1BE3EB40-D0D5-4D03-814C-616C55380205}"/>
              </a:ext>
            </a:extLst>
          </p:cNvPr>
          <p:cNvSpPr>
            <a:spLocks noGrp="1"/>
          </p:cNvSpPr>
          <p:nvPr>
            <p:ph type="sldNum" sz="quarter" idx="22"/>
          </p:nvPr>
        </p:nvSpPr>
        <p:spPr/>
        <p:txBody>
          <a:bodyPr/>
          <a:lstStyle/>
          <a:p>
            <a:fld id="{D61AABEC-672F-4B68-B914-690DA978312C}" type="slidenum">
              <a:rPr lang="en-GB" smtClean="0"/>
              <a:pPr/>
              <a:t>‹#›</a:t>
            </a:fld>
            <a:r>
              <a:rPr lang="en-GB" dirty="0"/>
              <a:t>  </a:t>
            </a:r>
          </a:p>
        </p:txBody>
      </p:sp>
      <p:sp>
        <p:nvSpPr>
          <p:cNvPr id="7" name="Title 6">
            <a:extLst>
              <a:ext uri="{FF2B5EF4-FFF2-40B4-BE49-F238E27FC236}">
                <a16:creationId xmlns:a16="http://schemas.microsoft.com/office/drawing/2014/main" id="{481CA7C8-05F5-497E-A943-3B0F248B7946}"/>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690721362"/>
      </p:ext>
    </p:extLst>
  </p:cSld>
  <p:clrMapOvr>
    <a:masterClrMapping/>
  </p:clrMapOvr>
  <p:extLst>
    <p:ext uri="{DCECCB84-F9BA-43D5-87BE-67443E8EF086}">
      <p15:sldGuideLst xmlns:p15="http://schemas.microsoft.com/office/powerpoint/2012/main">
        <p15:guide id="8" orient="horz" pos="4320">
          <p15:clr>
            <a:srgbClr val="F26B43"/>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2-col) with image righ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03231E-4063-4D72-A4F3-5BF19050C303}"/>
              </a:ext>
            </a:extLst>
          </p:cNvPr>
          <p:cNvSpPr>
            <a:spLocks noGrp="1"/>
          </p:cNvSpPr>
          <p:nvPr>
            <p:ph idx="1" hasCustomPrompt="1"/>
          </p:nvPr>
        </p:nvSpPr>
        <p:spPr>
          <a:xfrm>
            <a:off x="450000" y="1793228"/>
            <a:ext cx="7406538" cy="3876675"/>
          </a:xfrm>
        </p:spPr>
        <p:txBody>
          <a:bodyPr numCol="2" spcCol="360000">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dirty="0"/>
              <a:t>Your text here</a:t>
            </a:r>
          </a:p>
          <a:p>
            <a:pPr lvl="1"/>
            <a:r>
              <a:rPr lang="en-GB" dirty="0"/>
              <a:t>Text level 1</a:t>
            </a:r>
          </a:p>
          <a:p>
            <a:pPr lvl="2"/>
            <a:r>
              <a:rPr lang="en-GB" dirty="0"/>
              <a:t>Text level 2</a:t>
            </a:r>
          </a:p>
        </p:txBody>
      </p:sp>
      <p:sp>
        <p:nvSpPr>
          <p:cNvPr id="8" name="Picture Placeholder 7">
            <a:extLst>
              <a:ext uri="{FF2B5EF4-FFF2-40B4-BE49-F238E27FC236}">
                <a16:creationId xmlns:a16="http://schemas.microsoft.com/office/drawing/2014/main" id="{2C876A0F-342B-4DA5-8F94-BF6769465718}"/>
              </a:ext>
            </a:extLst>
          </p:cNvPr>
          <p:cNvSpPr>
            <a:spLocks noGrp="1"/>
          </p:cNvSpPr>
          <p:nvPr>
            <p:ph type="pic" sz="quarter" idx="21" hasCustomPrompt="1"/>
          </p:nvPr>
        </p:nvSpPr>
        <p:spPr>
          <a:xfrm>
            <a:off x="8213478" y="1793228"/>
            <a:ext cx="3524250" cy="3877200"/>
          </a:xfrm>
          <a:pattFill prst="wdUpDiag">
            <a:fgClr>
              <a:schemeClr val="bg1">
                <a:lumMod val="95000"/>
              </a:schemeClr>
            </a:fgClr>
            <a:bgClr>
              <a:schemeClr val="bg1"/>
            </a:bgClr>
          </a:pattFill>
        </p:spPr>
        <p:txBody>
          <a:bodyPr/>
          <a:lstStyle>
            <a:lvl1pPr>
              <a:defRPr/>
            </a:lvl1pPr>
          </a:lstStyle>
          <a:p>
            <a:r>
              <a:rPr lang="en-GB" dirty="0"/>
              <a:t>Insert image here</a:t>
            </a:r>
          </a:p>
        </p:txBody>
      </p:sp>
      <p:sp>
        <p:nvSpPr>
          <p:cNvPr id="13" name="Text Placeholder 8">
            <a:extLst>
              <a:ext uri="{FF2B5EF4-FFF2-40B4-BE49-F238E27FC236}">
                <a16:creationId xmlns:a16="http://schemas.microsoft.com/office/drawing/2014/main" id="{D617C24F-CCF9-4218-A73F-B9C0B458EEA9}"/>
              </a:ext>
            </a:extLst>
          </p:cNvPr>
          <p:cNvSpPr>
            <a:spLocks noGrp="1"/>
          </p:cNvSpPr>
          <p:nvPr>
            <p:ph type="body" sz="quarter" idx="18" hasCustomPrompt="1"/>
          </p:nvPr>
        </p:nvSpPr>
        <p:spPr>
          <a:xfrm>
            <a:off x="452897" y="5823783"/>
            <a:ext cx="11277975" cy="124906"/>
          </a:xfrm>
        </p:spPr>
        <p:txBody>
          <a:bodyPr wrap="square" lIns="0" anchor="b">
            <a:spAutoFit/>
          </a:bodyPr>
          <a:lstStyle>
            <a:lvl1pPr marL="0" indent="0" algn="r">
              <a:buNone/>
              <a:defRPr sz="800" b="0" i="1">
                <a:solidFill>
                  <a:schemeClr val="tx1">
                    <a:lumMod val="75000"/>
                    <a:lumOff val="25000"/>
                  </a:schemeClr>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dirty="0"/>
              <a:t>Base and source info (delete if not necessary)</a:t>
            </a:r>
          </a:p>
        </p:txBody>
      </p:sp>
      <p:sp>
        <p:nvSpPr>
          <p:cNvPr id="14" name="Text Placeholder 5">
            <a:extLst>
              <a:ext uri="{FF2B5EF4-FFF2-40B4-BE49-F238E27FC236}">
                <a16:creationId xmlns:a16="http://schemas.microsoft.com/office/drawing/2014/main" id="{195C6DA3-059F-4EBD-85F5-F4BB34734E55}"/>
              </a:ext>
            </a:extLst>
          </p:cNvPr>
          <p:cNvSpPr>
            <a:spLocks noGrp="1"/>
          </p:cNvSpPr>
          <p:nvPr>
            <p:ph type="body" sz="quarter" idx="22" hasCustomPrompt="1"/>
          </p:nvPr>
        </p:nvSpPr>
        <p:spPr>
          <a:xfrm>
            <a:off x="450000" y="1241781"/>
            <a:ext cx="9341700" cy="312330"/>
          </a:xfrm>
          <a:noFill/>
        </p:spPr>
        <p:txBody>
          <a:bodyPr vert="horz" wrap="square" lIns="0" tIns="0" rIns="0" bIns="0" rtlCol="0">
            <a:spAutoFit/>
          </a:bodyPr>
          <a:lstStyle>
            <a:lvl1pPr>
              <a:lnSpc>
                <a:spcPct val="100000"/>
              </a:lnSpc>
              <a:defRPr lang="en-GB" sz="2000" b="1" dirty="0">
                <a:solidFill>
                  <a:schemeClr val="tx2"/>
                </a:solidFill>
              </a:defRPr>
            </a:lvl1pPr>
          </a:lstStyle>
          <a:p>
            <a:pPr lvl="0"/>
            <a:r>
              <a:rPr lang="en-GB" dirty="0"/>
              <a:t>Optional subtitle</a:t>
            </a:r>
          </a:p>
        </p:txBody>
      </p:sp>
      <p:sp>
        <p:nvSpPr>
          <p:cNvPr id="11" name="Slide Number Placeholder 10">
            <a:extLst>
              <a:ext uri="{FF2B5EF4-FFF2-40B4-BE49-F238E27FC236}">
                <a16:creationId xmlns:a16="http://schemas.microsoft.com/office/drawing/2014/main" id="{ED983061-23EC-4D72-AADE-69B2DAA9E365}"/>
              </a:ext>
            </a:extLst>
          </p:cNvPr>
          <p:cNvSpPr>
            <a:spLocks noGrp="1"/>
          </p:cNvSpPr>
          <p:nvPr>
            <p:ph type="sldNum" sz="quarter" idx="23"/>
          </p:nvPr>
        </p:nvSpPr>
        <p:spPr/>
        <p:txBody>
          <a:bodyPr/>
          <a:lstStyle/>
          <a:p>
            <a:fld id="{D61AABEC-672F-4B68-B914-690DA978312C}" type="slidenum">
              <a:rPr lang="en-GB" smtClean="0"/>
              <a:pPr/>
              <a:t>‹#›</a:t>
            </a:fld>
            <a:r>
              <a:rPr lang="en-GB" dirty="0"/>
              <a:t>  </a:t>
            </a:r>
          </a:p>
        </p:txBody>
      </p:sp>
      <p:sp>
        <p:nvSpPr>
          <p:cNvPr id="9" name="Title 8">
            <a:extLst>
              <a:ext uri="{FF2B5EF4-FFF2-40B4-BE49-F238E27FC236}">
                <a16:creationId xmlns:a16="http://schemas.microsoft.com/office/drawing/2014/main" id="{8F461509-202E-4898-9465-33F4FEA4E078}"/>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56247979"/>
      </p:ext>
    </p:extLst>
  </p:cSld>
  <p:clrMapOvr>
    <a:masterClrMapping/>
  </p:clrMapOvr>
  <p:extLst>
    <p:ext uri="{DCECCB84-F9BA-43D5-87BE-67443E8EF086}">
      <p15:sldGuideLst xmlns:p15="http://schemas.microsoft.com/office/powerpoint/2012/main">
        <p15:guide id="8" orient="horz" pos="4320">
          <p15:clr>
            <a:srgbClr val="F26B43"/>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2-col) with image lef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03231E-4063-4D72-A4F3-5BF19050C303}"/>
              </a:ext>
            </a:extLst>
          </p:cNvPr>
          <p:cNvSpPr>
            <a:spLocks noGrp="1"/>
          </p:cNvSpPr>
          <p:nvPr>
            <p:ph idx="1" hasCustomPrompt="1"/>
          </p:nvPr>
        </p:nvSpPr>
        <p:spPr>
          <a:xfrm>
            <a:off x="4342090" y="1793228"/>
            <a:ext cx="7406538" cy="3876675"/>
          </a:xfrm>
        </p:spPr>
        <p:txBody>
          <a:bodyPr numCol="2" spcCol="360000">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dirty="0"/>
              <a:t>Your text here</a:t>
            </a:r>
          </a:p>
          <a:p>
            <a:pPr lvl="1"/>
            <a:r>
              <a:rPr lang="en-GB" dirty="0"/>
              <a:t>Text level 1</a:t>
            </a:r>
          </a:p>
          <a:p>
            <a:pPr lvl="2"/>
            <a:r>
              <a:rPr lang="en-GB" dirty="0"/>
              <a:t>Text level 2</a:t>
            </a:r>
          </a:p>
        </p:txBody>
      </p:sp>
      <p:sp>
        <p:nvSpPr>
          <p:cNvPr id="8" name="Picture Placeholder 7">
            <a:extLst>
              <a:ext uri="{FF2B5EF4-FFF2-40B4-BE49-F238E27FC236}">
                <a16:creationId xmlns:a16="http://schemas.microsoft.com/office/drawing/2014/main" id="{2C876A0F-342B-4DA5-8F94-BF6769465718}"/>
              </a:ext>
            </a:extLst>
          </p:cNvPr>
          <p:cNvSpPr>
            <a:spLocks noGrp="1"/>
          </p:cNvSpPr>
          <p:nvPr>
            <p:ph type="pic" sz="quarter" idx="21" hasCustomPrompt="1"/>
          </p:nvPr>
        </p:nvSpPr>
        <p:spPr>
          <a:xfrm>
            <a:off x="450000" y="1793228"/>
            <a:ext cx="3524250" cy="3877200"/>
          </a:xfrm>
          <a:pattFill prst="wdUpDiag">
            <a:fgClr>
              <a:schemeClr val="bg1">
                <a:lumMod val="95000"/>
              </a:schemeClr>
            </a:fgClr>
            <a:bgClr>
              <a:schemeClr val="bg1"/>
            </a:bgClr>
          </a:pattFill>
        </p:spPr>
        <p:txBody>
          <a:bodyPr/>
          <a:lstStyle>
            <a:lvl1pPr>
              <a:defRPr/>
            </a:lvl1pPr>
          </a:lstStyle>
          <a:p>
            <a:r>
              <a:rPr lang="en-GB" dirty="0"/>
              <a:t>Insert image here</a:t>
            </a:r>
          </a:p>
        </p:txBody>
      </p:sp>
      <p:sp>
        <p:nvSpPr>
          <p:cNvPr id="13" name="Text Placeholder 8">
            <a:extLst>
              <a:ext uri="{FF2B5EF4-FFF2-40B4-BE49-F238E27FC236}">
                <a16:creationId xmlns:a16="http://schemas.microsoft.com/office/drawing/2014/main" id="{D617C24F-CCF9-4218-A73F-B9C0B458EEA9}"/>
              </a:ext>
            </a:extLst>
          </p:cNvPr>
          <p:cNvSpPr>
            <a:spLocks noGrp="1"/>
          </p:cNvSpPr>
          <p:nvPr>
            <p:ph type="body" sz="quarter" idx="18" hasCustomPrompt="1"/>
          </p:nvPr>
        </p:nvSpPr>
        <p:spPr>
          <a:xfrm>
            <a:off x="452897" y="5823783"/>
            <a:ext cx="11277975" cy="124906"/>
          </a:xfrm>
        </p:spPr>
        <p:txBody>
          <a:bodyPr wrap="square" lIns="0" anchor="b">
            <a:spAutoFit/>
          </a:bodyPr>
          <a:lstStyle>
            <a:lvl1pPr marL="0" indent="0" algn="r">
              <a:buNone/>
              <a:defRPr sz="800" b="0" i="1">
                <a:solidFill>
                  <a:schemeClr val="tx1">
                    <a:lumMod val="75000"/>
                    <a:lumOff val="25000"/>
                  </a:schemeClr>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dirty="0"/>
              <a:t>Base and source info (delete if not necessary)</a:t>
            </a:r>
          </a:p>
        </p:txBody>
      </p:sp>
      <p:sp>
        <p:nvSpPr>
          <p:cNvPr id="14" name="Text Placeholder 5">
            <a:extLst>
              <a:ext uri="{FF2B5EF4-FFF2-40B4-BE49-F238E27FC236}">
                <a16:creationId xmlns:a16="http://schemas.microsoft.com/office/drawing/2014/main" id="{195C6DA3-059F-4EBD-85F5-F4BB34734E55}"/>
              </a:ext>
            </a:extLst>
          </p:cNvPr>
          <p:cNvSpPr>
            <a:spLocks noGrp="1"/>
          </p:cNvSpPr>
          <p:nvPr>
            <p:ph type="body" sz="quarter" idx="22" hasCustomPrompt="1"/>
          </p:nvPr>
        </p:nvSpPr>
        <p:spPr>
          <a:xfrm>
            <a:off x="450000" y="1241781"/>
            <a:ext cx="9341700" cy="312330"/>
          </a:xfrm>
          <a:noFill/>
        </p:spPr>
        <p:txBody>
          <a:bodyPr vert="horz" wrap="square" lIns="0" tIns="0" rIns="0" bIns="0" rtlCol="0">
            <a:spAutoFit/>
          </a:bodyPr>
          <a:lstStyle>
            <a:lvl1pPr>
              <a:lnSpc>
                <a:spcPct val="100000"/>
              </a:lnSpc>
              <a:defRPr lang="en-GB" sz="2000" b="1" dirty="0">
                <a:solidFill>
                  <a:schemeClr val="tx2"/>
                </a:solidFill>
              </a:defRPr>
            </a:lvl1pPr>
          </a:lstStyle>
          <a:p>
            <a:pPr lvl="0"/>
            <a:r>
              <a:rPr lang="en-GB" dirty="0"/>
              <a:t>Optional subtitle</a:t>
            </a:r>
          </a:p>
        </p:txBody>
      </p:sp>
      <p:sp>
        <p:nvSpPr>
          <p:cNvPr id="11" name="Slide Number Placeholder 10">
            <a:extLst>
              <a:ext uri="{FF2B5EF4-FFF2-40B4-BE49-F238E27FC236}">
                <a16:creationId xmlns:a16="http://schemas.microsoft.com/office/drawing/2014/main" id="{ED983061-23EC-4D72-AADE-69B2DAA9E365}"/>
              </a:ext>
            </a:extLst>
          </p:cNvPr>
          <p:cNvSpPr>
            <a:spLocks noGrp="1"/>
          </p:cNvSpPr>
          <p:nvPr>
            <p:ph type="sldNum" sz="quarter" idx="23"/>
          </p:nvPr>
        </p:nvSpPr>
        <p:spPr/>
        <p:txBody>
          <a:bodyPr/>
          <a:lstStyle/>
          <a:p>
            <a:fld id="{D61AABEC-672F-4B68-B914-690DA978312C}" type="slidenum">
              <a:rPr lang="en-GB" smtClean="0"/>
              <a:pPr/>
              <a:t>‹#›</a:t>
            </a:fld>
            <a:r>
              <a:rPr lang="en-GB" dirty="0"/>
              <a:t>  </a:t>
            </a:r>
          </a:p>
        </p:txBody>
      </p:sp>
      <p:sp>
        <p:nvSpPr>
          <p:cNvPr id="6" name="Title 5">
            <a:extLst>
              <a:ext uri="{FF2B5EF4-FFF2-40B4-BE49-F238E27FC236}">
                <a16:creationId xmlns:a16="http://schemas.microsoft.com/office/drawing/2014/main" id="{B7A77705-A913-4F6B-8AFD-45E815E1C9BF}"/>
              </a:ext>
            </a:extLst>
          </p:cNvPr>
          <p:cNvSpPr>
            <a:spLocks noGrp="1"/>
          </p:cNvSpPr>
          <p:nvPr>
            <p:ph type="title" hasCustomPrompt="1"/>
          </p:nvPr>
        </p:nvSpPr>
        <p:spPr/>
        <p:txBody>
          <a:bodyPr/>
          <a:lstStyle>
            <a:lvl1pPr>
              <a:defRPr/>
            </a:lvl1pPr>
          </a:lstStyle>
          <a:p>
            <a:r>
              <a:rPr lang="en-US"/>
              <a:t>TWO COLUMN TEXTBOX WITH IMAGE LEFT</a:t>
            </a:r>
            <a:endParaRPr lang="en-GB" dirty="0"/>
          </a:p>
        </p:txBody>
      </p:sp>
    </p:spTree>
    <p:extLst>
      <p:ext uri="{BB962C8B-B14F-4D97-AF65-F5344CB8AC3E}">
        <p14:creationId xmlns:p14="http://schemas.microsoft.com/office/powerpoint/2010/main" val="1281407872"/>
      </p:ext>
    </p:extLst>
  </p:cSld>
  <p:clrMapOvr>
    <a:masterClrMapping/>
  </p:clrMapOvr>
  <p:extLst>
    <p:ext uri="{DCECCB84-F9BA-43D5-87BE-67443E8EF086}">
      <p15:sldGuideLst xmlns:p15="http://schemas.microsoft.com/office/powerpoint/2012/main">
        <p15:guide id="8" orient="horz" pos="4320">
          <p15:clr>
            <a:srgbClr val="F26B43"/>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rge_image_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D43FA-3336-4415-A3A6-54EA3C9BB987}"/>
              </a:ext>
            </a:extLst>
          </p:cNvPr>
          <p:cNvSpPr>
            <a:spLocks noGrp="1"/>
          </p:cNvSpPr>
          <p:nvPr>
            <p:ph type="title"/>
          </p:nvPr>
        </p:nvSpPr>
        <p:spPr>
          <a:xfrm>
            <a:off x="450000" y="396000"/>
            <a:ext cx="3526688" cy="1116250"/>
          </a:xfrm>
        </p:spPr>
        <p:txBody>
          <a:bodyPr/>
          <a:lstStyle/>
          <a:p>
            <a:r>
              <a:rPr lang="en-US"/>
              <a:t>Click to edit Master title style</a:t>
            </a:r>
            <a:endParaRPr lang="en-GB" dirty="0"/>
          </a:p>
        </p:txBody>
      </p:sp>
      <p:sp>
        <p:nvSpPr>
          <p:cNvPr id="3" name="Slide Number Placeholder 2">
            <a:extLst>
              <a:ext uri="{FF2B5EF4-FFF2-40B4-BE49-F238E27FC236}">
                <a16:creationId xmlns:a16="http://schemas.microsoft.com/office/drawing/2014/main" id="{86D9DDD4-2B79-45E9-AC30-6B167FBF8C70}"/>
              </a:ext>
            </a:extLst>
          </p:cNvPr>
          <p:cNvSpPr>
            <a:spLocks noGrp="1"/>
          </p:cNvSpPr>
          <p:nvPr>
            <p:ph type="sldNum" sz="quarter" idx="10"/>
          </p:nvPr>
        </p:nvSpPr>
        <p:spPr/>
        <p:txBody>
          <a:bodyPr/>
          <a:lstStyle/>
          <a:p>
            <a:fld id="{D61AABEC-672F-4B68-B914-690DA978312C}" type="slidenum">
              <a:rPr lang="en-GB" smtClean="0"/>
              <a:pPr/>
              <a:t>‹#›</a:t>
            </a:fld>
            <a:r>
              <a:rPr lang="en-GB" dirty="0"/>
              <a:t>  </a:t>
            </a:r>
          </a:p>
        </p:txBody>
      </p:sp>
      <p:sp>
        <p:nvSpPr>
          <p:cNvPr id="5" name="Picture Placeholder 4">
            <a:extLst>
              <a:ext uri="{FF2B5EF4-FFF2-40B4-BE49-F238E27FC236}">
                <a16:creationId xmlns:a16="http://schemas.microsoft.com/office/drawing/2014/main" id="{BFEF5CD1-855B-4CD4-B475-6EB7E3D4DFC0}"/>
              </a:ext>
            </a:extLst>
          </p:cNvPr>
          <p:cNvSpPr>
            <a:spLocks noGrp="1"/>
          </p:cNvSpPr>
          <p:nvPr>
            <p:ph type="pic" sz="quarter" idx="11" hasCustomPrompt="1"/>
          </p:nvPr>
        </p:nvSpPr>
        <p:spPr>
          <a:xfrm>
            <a:off x="4332288" y="441325"/>
            <a:ext cx="7410450" cy="5507038"/>
          </a:xfrm>
          <a:pattFill prst="wdDnDiag">
            <a:fgClr>
              <a:schemeClr val="bg1">
                <a:lumMod val="85000"/>
              </a:schemeClr>
            </a:fgClr>
            <a:bgClr>
              <a:schemeClr val="bg1"/>
            </a:bgClr>
          </a:pattFill>
        </p:spPr>
        <p:txBody>
          <a:bodyPr/>
          <a:lstStyle>
            <a:lvl1pPr>
              <a:defRPr/>
            </a:lvl1pPr>
          </a:lstStyle>
          <a:p>
            <a:r>
              <a:rPr lang="en-GB" dirty="0"/>
              <a:t>Click to insert image</a:t>
            </a:r>
          </a:p>
        </p:txBody>
      </p:sp>
      <p:sp>
        <p:nvSpPr>
          <p:cNvPr id="7" name="Text Placeholder 6">
            <a:extLst>
              <a:ext uri="{FF2B5EF4-FFF2-40B4-BE49-F238E27FC236}">
                <a16:creationId xmlns:a16="http://schemas.microsoft.com/office/drawing/2014/main" id="{65919DFD-5216-47CC-A2D5-A0B970BE9632}"/>
              </a:ext>
            </a:extLst>
          </p:cNvPr>
          <p:cNvSpPr>
            <a:spLocks noGrp="1"/>
          </p:cNvSpPr>
          <p:nvPr>
            <p:ph type="body" sz="quarter" idx="12"/>
          </p:nvPr>
        </p:nvSpPr>
        <p:spPr>
          <a:xfrm>
            <a:off x="442913" y="1784350"/>
            <a:ext cx="3527425" cy="4164013"/>
          </a:xfrm>
        </p:spPr>
        <p:txBody>
          <a:body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333577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_1">
    <p:bg>
      <p:bgPr>
        <a:solidFill>
          <a:schemeClr val="accent1"/>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72A9154-6347-43A3-AD8A-AAA2062AA454}"/>
              </a:ext>
            </a:extLst>
          </p:cNvPr>
          <p:cNvSpPr>
            <a:spLocks noGrp="1"/>
          </p:cNvSpPr>
          <p:nvPr>
            <p:ph type="pic" sz="quarter" idx="13" hasCustomPrompt="1"/>
          </p:nvPr>
        </p:nvSpPr>
        <p:spPr>
          <a:xfrm>
            <a:off x="0" y="0"/>
            <a:ext cx="12192000" cy="6858000"/>
          </a:xfrm>
          <a:pattFill prst="wdUpDiag">
            <a:fgClr>
              <a:schemeClr val="bg1">
                <a:lumMod val="85000"/>
              </a:schemeClr>
            </a:fgClr>
            <a:bgClr>
              <a:schemeClr val="bg1"/>
            </a:bgClr>
          </a:pattFill>
        </p:spPr>
        <p:txBody>
          <a:bodyPr anchor="ctr"/>
          <a:lstStyle>
            <a:lvl1pPr algn="ctr">
              <a:defRPr/>
            </a:lvl1pPr>
          </a:lstStyle>
          <a:p>
            <a:r>
              <a:rPr lang="en-GB" dirty="0"/>
              <a:t>Insert image by clicking icon.   </a:t>
            </a:r>
            <a:br>
              <a:rPr lang="en-GB" dirty="0"/>
            </a:br>
            <a:r>
              <a:rPr lang="en-GB" dirty="0"/>
              <a:t>Send this image to the back to make sure all elements are visible.</a:t>
            </a:r>
            <a:br>
              <a:rPr lang="en-GB" dirty="0"/>
            </a:br>
            <a:r>
              <a:rPr lang="en-GB" dirty="0"/>
              <a:t/>
            </a:r>
            <a:br>
              <a:rPr lang="en-GB" dirty="0"/>
            </a:br>
            <a:r>
              <a:rPr lang="en-GB" dirty="0"/>
              <a:t/>
            </a:r>
            <a:br>
              <a:rPr lang="en-GB" dirty="0"/>
            </a:br>
            <a:r>
              <a:rPr lang="en-GB" dirty="0"/>
              <a:t/>
            </a:r>
            <a:br>
              <a:rPr lang="en-GB" dirty="0"/>
            </a:br>
            <a:endParaRPr lang="en-GB" dirty="0"/>
          </a:p>
        </p:txBody>
      </p:sp>
      <p:graphicFrame>
        <p:nvGraphicFramePr>
          <p:cNvPr id="5" name="Objet 4" hidden="1">
            <a:extLst>
              <a:ext uri="{FF2B5EF4-FFF2-40B4-BE49-F238E27FC236}">
                <a16:creationId xmlns:a16="http://schemas.microsoft.com/office/drawing/2014/main" id="{075C7A91-CC93-4B69-84A3-D6E6299E1C1C}"/>
              </a:ext>
            </a:extLst>
          </p:cNvPr>
          <p:cNvGraphicFramePr>
            <a:graphicFrameLocks noChangeAspect="1"/>
          </p:cNvGraphicFramePr>
          <p:nvPr userDrawn="1">
            <p:custDataLst>
              <p:tags r:id="rId2"/>
            </p:custDataLst>
            <p:extLst>
              <p:ext uri="{D42A27DB-BD31-4B8C-83A1-F6EECF244321}">
                <p14:modId xmlns:p14="http://schemas.microsoft.com/office/powerpoint/2010/main" val="17815770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53250" name="Diapositive think-cell" r:id="rId5" imgW="532" imgH="530" progId="TCLayout.ActiveDocument.1">
                  <p:embed/>
                </p:oleObj>
              </mc:Choice>
              <mc:Fallback>
                <p:oleObj name="Diapositive think-cell" r:id="rId5" imgW="532" imgH="530" progId="TCLayout.ActiveDocument.1">
                  <p:embed/>
                  <p:pic>
                    <p:nvPicPr>
                      <p:cNvPr id="5" name="Objet 4" hidden="1">
                        <a:extLst>
                          <a:ext uri="{FF2B5EF4-FFF2-40B4-BE49-F238E27FC236}">
                            <a16:creationId xmlns:a16="http://schemas.microsoft.com/office/drawing/2014/main" id="{075C7A91-CC93-4B69-84A3-D6E6299E1C1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4455627D-8E54-4A37-802B-8C427B3EB1B5}"/>
              </a:ext>
            </a:extLst>
          </p:cNvPr>
          <p:cNvSpPr/>
          <p:nvPr userDrawn="1">
            <p:custDataLst>
              <p:tags r:id="rId3"/>
            </p:custDataLst>
          </p:nvPr>
        </p:nvSpPr>
        <p:spPr>
          <a:xfrm>
            <a:off x="0" y="0"/>
            <a:ext cx="158750" cy="1587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GB" sz="6000" b="1" i="0" baseline="0" dirty="0">
              <a:latin typeface="Arial Black" panose="020B0A04020102020204" pitchFamily="34" charset="0"/>
              <a:ea typeface="+mj-ea"/>
              <a:cs typeface="+mj-cs"/>
              <a:sym typeface="Arial Black" panose="020B0A04020102020204" pitchFamily="34" charset="0"/>
            </a:endParaRPr>
          </a:p>
        </p:txBody>
      </p:sp>
      <p:sp>
        <p:nvSpPr>
          <p:cNvPr id="19" name="Espace réservé de la date 3">
            <a:extLst>
              <a:ext uri="{FF2B5EF4-FFF2-40B4-BE49-F238E27FC236}">
                <a16:creationId xmlns:a16="http://schemas.microsoft.com/office/drawing/2014/main" id="{11CD5301-9586-45EF-BD7D-6FD0A6A5B078}"/>
              </a:ext>
            </a:extLst>
          </p:cNvPr>
          <p:cNvSpPr>
            <a:spLocks noGrp="1"/>
          </p:cNvSpPr>
          <p:nvPr>
            <p:ph type="dt" sz="half" idx="10"/>
          </p:nvPr>
        </p:nvSpPr>
        <p:spPr bwMode="white">
          <a:xfrm>
            <a:off x="450000" y="5420032"/>
            <a:ext cx="65" cy="215444"/>
          </a:xfrm>
          <a:prstGeom prst="rect">
            <a:avLst/>
          </a:prstGeom>
        </p:spPr>
        <p:txBody>
          <a:bodyPr wrap="none" lIns="0" tIns="0" rIns="0" bIns="0">
            <a:spAutoFit/>
          </a:bodyPr>
          <a:lstStyle>
            <a:lvl1pPr>
              <a:defRPr sz="1400">
                <a:solidFill>
                  <a:schemeClr val="bg1"/>
                </a:solidFill>
              </a:defRPr>
            </a:lvl1pPr>
          </a:lstStyle>
          <a:p>
            <a:endParaRPr lang="en-GB" dirty="0"/>
          </a:p>
        </p:txBody>
      </p:sp>
      <p:sp>
        <p:nvSpPr>
          <p:cNvPr id="24" name="Titre 1">
            <a:extLst>
              <a:ext uri="{FF2B5EF4-FFF2-40B4-BE49-F238E27FC236}">
                <a16:creationId xmlns:a16="http://schemas.microsoft.com/office/drawing/2014/main" id="{282677E1-E7D7-461C-9F6D-B1708372F571}"/>
              </a:ext>
            </a:extLst>
          </p:cNvPr>
          <p:cNvSpPr>
            <a:spLocks noGrp="1"/>
          </p:cNvSpPr>
          <p:nvPr>
            <p:ph type="ctrTitle" hasCustomPrompt="1"/>
          </p:nvPr>
        </p:nvSpPr>
        <p:spPr bwMode="white">
          <a:xfrm>
            <a:off x="450000" y="450000"/>
            <a:ext cx="9616732" cy="830997"/>
          </a:xfrm>
        </p:spPr>
        <p:txBody>
          <a:bodyPr lIns="0" rIns="0" anchor="t">
            <a:spAutoFit/>
          </a:bodyPr>
          <a:lstStyle>
            <a:lvl1pPr algn="l">
              <a:lnSpc>
                <a:spcPct val="90000"/>
              </a:lnSpc>
              <a:defRPr sz="6000" b="1" cap="none" spc="0" baseline="0">
                <a:solidFill>
                  <a:schemeClr val="bg1"/>
                </a:solidFill>
                <a:latin typeface="Arial Black" panose="020B0A04020102020204" pitchFamily="34" charset="0"/>
              </a:defRPr>
            </a:lvl1pPr>
          </a:lstStyle>
          <a:p>
            <a:r>
              <a:rPr lang="en-GB" dirty="0"/>
              <a:t>Report/proposal title</a:t>
            </a:r>
          </a:p>
        </p:txBody>
      </p:sp>
      <p:sp>
        <p:nvSpPr>
          <p:cNvPr id="26" name="Espace réservé du texte 8">
            <a:extLst>
              <a:ext uri="{FF2B5EF4-FFF2-40B4-BE49-F238E27FC236}">
                <a16:creationId xmlns:a16="http://schemas.microsoft.com/office/drawing/2014/main" id="{0BD763C4-0BC2-41C5-BDBA-5850D945CFF6}"/>
              </a:ext>
            </a:extLst>
          </p:cNvPr>
          <p:cNvSpPr>
            <a:spLocks noGrp="1"/>
          </p:cNvSpPr>
          <p:nvPr>
            <p:ph type="body" sz="quarter" idx="12" hasCustomPrompt="1"/>
          </p:nvPr>
        </p:nvSpPr>
        <p:spPr bwMode="white">
          <a:xfrm>
            <a:off x="450000" y="4779622"/>
            <a:ext cx="2519921" cy="312330"/>
          </a:xfrm>
        </p:spPr>
        <p:txBody>
          <a:bodyPr wrap="none" lIns="0" rIns="0">
            <a:spAutoFit/>
          </a:bodyPr>
          <a:lstStyle>
            <a:lvl1pPr marL="0" indent="0">
              <a:buNone/>
              <a:defRPr sz="2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Extra information here</a:t>
            </a:r>
          </a:p>
        </p:txBody>
      </p:sp>
      <p:sp>
        <p:nvSpPr>
          <p:cNvPr id="17" name="Sous-titre 2">
            <a:extLst>
              <a:ext uri="{FF2B5EF4-FFF2-40B4-BE49-F238E27FC236}">
                <a16:creationId xmlns:a16="http://schemas.microsoft.com/office/drawing/2014/main" id="{D2530279-43FE-4176-A5A4-6826B5321746}"/>
              </a:ext>
            </a:extLst>
          </p:cNvPr>
          <p:cNvSpPr>
            <a:spLocks noGrp="1"/>
          </p:cNvSpPr>
          <p:nvPr>
            <p:ph type="subTitle" idx="1" hasCustomPrompt="1"/>
          </p:nvPr>
        </p:nvSpPr>
        <p:spPr bwMode="white">
          <a:xfrm>
            <a:off x="450000" y="3789980"/>
            <a:ext cx="7551997" cy="738664"/>
          </a:xfrm>
        </p:spPr>
        <p:txBody>
          <a:bodyPr wrap="square" lIns="0" tIns="0" rIns="180000" bIns="0">
            <a:spAutoFit/>
          </a:bodyPr>
          <a:lstStyle>
            <a:lvl1pPr marL="0" indent="0" algn="l">
              <a:lnSpc>
                <a:spcPct val="100000"/>
              </a:lnSpc>
              <a:buNone/>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Change colour of titling depending on contrast of image used</a:t>
            </a:r>
          </a:p>
        </p:txBody>
      </p:sp>
      <p:pic>
        <p:nvPicPr>
          <p:cNvPr id="16" name="Picture 15">
            <a:extLst>
              <a:ext uri="{FF2B5EF4-FFF2-40B4-BE49-F238E27FC236}">
                <a16:creationId xmlns:a16="http://schemas.microsoft.com/office/drawing/2014/main" id="{7F494190-B2E9-4094-9637-88FDA3959F85}"/>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038982" y="5948363"/>
            <a:ext cx="2719706" cy="674126"/>
          </a:xfrm>
          <a:prstGeom prst="rect">
            <a:avLst/>
          </a:prstGeom>
        </p:spPr>
      </p:pic>
    </p:spTree>
    <p:extLst>
      <p:ext uri="{BB962C8B-B14F-4D97-AF65-F5344CB8AC3E}">
        <p14:creationId xmlns:p14="http://schemas.microsoft.com/office/powerpoint/2010/main" val="1607576226"/>
      </p:ext>
    </p:extLst>
  </p:cSld>
  <p:clrMapOvr>
    <a:masterClrMapping/>
  </p:clrMapOvr>
  <p:extLst mod="1">
    <p:ext uri="{DCECCB84-F9BA-43D5-87BE-67443E8EF086}">
      <p15:sldGuideLst xmlns:p15="http://schemas.microsoft.com/office/powerpoint/2012/main">
        <p15:guide id="4" orient="horz" pos="1888">
          <p15:clr>
            <a:srgbClr val="F26B43"/>
          </p15:clr>
        </p15:guide>
        <p15:guide id="5" orient="horz" pos="3317">
          <p15:clr>
            <a:srgbClr val="F26B43"/>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arge_image_le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D43FA-3336-4415-A3A6-54EA3C9BB987}"/>
              </a:ext>
            </a:extLst>
          </p:cNvPr>
          <p:cNvSpPr>
            <a:spLocks noGrp="1"/>
          </p:cNvSpPr>
          <p:nvPr>
            <p:ph type="title"/>
          </p:nvPr>
        </p:nvSpPr>
        <p:spPr>
          <a:xfrm>
            <a:off x="8184232" y="450000"/>
            <a:ext cx="3526688" cy="1116250"/>
          </a:xfrm>
        </p:spPr>
        <p:txBody>
          <a:bodyPr/>
          <a:lstStyle/>
          <a:p>
            <a:r>
              <a:rPr lang="en-US"/>
              <a:t>Click to edit Master title style</a:t>
            </a:r>
            <a:endParaRPr lang="en-GB" dirty="0"/>
          </a:p>
        </p:txBody>
      </p:sp>
      <p:sp>
        <p:nvSpPr>
          <p:cNvPr id="3" name="Slide Number Placeholder 2">
            <a:extLst>
              <a:ext uri="{FF2B5EF4-FFF2-40B4-BE49-F238E27FC236}">
                <a16:creationId xmlns:a16="http://schemas.microsoft.com/office/drawing/2014/main" id="{86D9DDD4-2B79-45E9-AC30-6B167FBF8C70}"/>
              </a:ext>
            </a:extLst>
          </p:cNvPr>
          <p:cNvSpPr>
            <a:spLocks noGrp="1"/>
          </p:cNvSpPr>
          <p:nvPr>
            <p:ph type="sldNum" sz="quarter" idx="10"/>
          </p:nvPr>
        </p:nvSpPr>
        <p:spPr/>
        <p:txBody>
          <a:bodyPr/>
          <a:lstStyle/>
          <a:p>
            <a:fld id="{D61AABEC-672F-4B68-B914-690DA978312C}" type="slidenum">
              <a:rPr lang="en-GB" smtClean="0"/>
              <a:pPr/>
              <a:t>‹#›</a:t>
            </a:fld>
            <a:r>
              <a:rPr lang="en-GB" dirty="0"/>
              <a:t>  </a:t>
            </a:r>
          </a:p>
        </p:txBody>
      </p:sp>
      <p:sp>
        <p:nvSpPr>
          <p:cNvPr id="5" name="Picture Placeholder 4">
            <a:extLst>
              <a:ext uri="{FF2B5EF4-FFF2-40B4-BE49-F238E27FC236}">
                <a16:creationId xmlns:a16="http://schemas.microsoft.com/office/drawing/2014/main" id="{BFEF5CD1-855B-4CD4-B475-6EB7E3D4DFC0}"/>
              </a:ext>
            </a:extLst>
          </p:cNvPr>
          <p:cNvSpPr>
            <a:spLocks noGrp="1"/>
          </p:cNvSpPr>
          <p:nvPr>
            <p:ph type="pic" sz="quarter" idx="11" hasCustomPrompt="1"/>
          </p:nvPr>
        </p:nvSpPr>
        <p:spPr>
          <a:xfrm>
            <a:off x="442913" y="441325"/>
            <a:ext cx="7410450" cy="5507038"/>
          </a:xfrm>
          <a:pattFill prst="wdDnDiag">
            <a:fgClr>
              <a:schemeClr val="bg1">
                <a:lumMod val="85000"/>
              </a:schemeClr>
            </a:fgClr>
            <a:bgClr>
              <a:schemeClr val="bg1"/>
            </a:bgClr>
          </a:pattFill>
        </p:spPr>
        <p:txBody>
          <a:bodyPr/>
          <a:lstStyle>
            <a:lvl1pPr>
              <a:defRPr/>
            </a:lvl1pPr>
          </a:lstStyle>
          <a:p>
            <a:r>
              <a:rPr lang="en-GB" dirty="0"/>
              <a:t>Click to insert image</a:t>
            </a:r>
          </a:p>
        </p:txBody>
      </p:sp>
      <p:sp>
        <p:nvSpPr>
          <p:cNvPr id="7" name="Text Placeholder 6">
            <a:extLst>
              <a:ext uri="{FF2B5EF4-FFF2-40B4-BE49-F238E27FC236}">
                <a16:creationId xmlns:a16="http://schemas.microsoft.com/office/drawing/2014/main" id="{65919DFD-5216-47CC-A2D5-A0B970BE9632}"/>
              </a:ext>
            </a:extLst>
          </p:cNvPr>
          <p:cNvSpPr>
            <a:spLocks noGrp="1"/>
          </p:cNvSpPr>
          <p:nvPr>
            <p:ph type="body" sz="quarter" idx="12"/>
          </p:nvPr>
        </p:nvSpPr>
        <p:spPr>
          <a:xfrm>
            <a:off x="8223183" y="1784350"/>
            <a:ext cx="3526689" cy="4164013"/>
          </a:xfrm>
        </p:spPr>
        <p:txBody>
          <a:body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756631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arge_image_le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D43FA-3336-4415-A3A6-54EA3C9BB987}"/>
              </a:ext>
            </a:extLst>
          </p:cNvPr>
          <p:cNvSpPr>
            <a:spLocks noGrp="1"/>
          </p:cNvSpPr>
          <p:nvPr>
            <p:ph type="title"/>
          </p:nvPr>
        </p:nvSpPr>
        <p:spPr>
          <a:xfrm>
            <a:off x="8184232" y="450000"/>
            <a:ext cx="3526688" cy="1116250"/>
          </a:xfrm>
        </p:spPr>
        <p:txBody>
          <a:bodyPr/>
          <a:lstStyle/>
          <a:p>
            <a:r>
              <a:rPr lang="en-US"/>
              <a:t>Click to edit Master title style</a:t>
            </a:r>
            <a:endParaRPr lang="en-GB" dirty="0"/>
          </a:p>
        </p:txBody>
      </p:sp>
      <p:sp>
        <p:nvSpPr>
          <p:cNvPr id="3" name="Slide Number Placeholder 2">
            <a:extLst>
              <a:ext uri="{FF2B5EF4-FFF2-40B4-BE49-F238E27FC236}">
                <a16:creationId xmlns:a16="http://schemas.microsoft.com/office/drawing/2014/main" id="{86D9DDD4-2B79-45E9-AC30-6B167FBF8C70}"/>
              </a:ext>
            </a:extLst>
          </p:cNvPr>
          <p:cNvSpPr>
            <a:spLocks noGrp="1"/>
          </p:cNvSpPr>
          <p:nvPr>
            <p:ph type="sldNum" sz="quarter" idx="10"/>
          </p:nvPr>
        </p:nvSpPr>
        <p:spPr/>
        <p:txBody>
          <a:bodyPr/>
          <a:lstStyle/>
          <a:p>
            <a:fld id="{D61AABEC-672F-4B68-B914-690DA978312C}" type="slidenum">
              <a:rPr lang="en-GB" smtClean="0"/>
              <a:pPr/>
              <a:t>‹#›</a:t>
            </a:fld>
            <a:r>
              <a:rPr lang="en-GB" dirty="0"/>
              <a:t>  </a:t>
            </a:r>
          </a:p>
        </p:txBody>
      </p:sp>
      <p:sp>
        <p:nvSpPr>
          <p:cNvPr id="7" name="Text Placeholder 6">
            <a:extLst>
              <a:ext uri="{FF2B5EF4-FFF2-40B4-BE49-F238E27FC236}">
                <a16:creationId xmlns:a16="http://schemas.microsoft.com/office/drawing/2014/main" id="{65919DFD-5216-47CC-A2D5-A0B970BE9632}"/>
              </a:ext>
            </a:extLst>
          </p:cNvPr>
          <p:cNvSpPr>
            <a:spLocks noGrp="1"/>
          </p:cNvSpPr>
          <p:nvPr>
            <p:ph type="body" sz="quarter" idx="12"/>
          </p:nvPr>
        </p:nvSpPr>
        <p:spPr>
          <a:xfrm>
            <a:off x="8223183" y="1784350"/>
            <a:ext cx="3526689" cy="4164013"/>
          </a:xfrm>
        </p:spPr>
        <p:txBody>
          <a:bodyPr/>
          <a:lstStyle/>
          <a:p>
            <a:pPr lvl="0"/>
            <a:r>
              <a:rPr lang="en-US"/>
              <a:t>Click to edit Master text styles</a:t>
            </a:r>
          </a:p>
          <a:p>
            <a:pPr lvl="1"/>
            <a:r>
              <a:rPr lang="en-US"/>
              <a:t>Second level</a:t>
            </a:r>
          </a:p>
          <a:p>
            <a:pPr lvl="2"/>
            <a:r>
              <a:rPr lang="en-US"/>
              <a:t>Third level</a:t>
            </a:r>
          </a:p>
        </p:txBody>
      </p:sp>
      <p:sp>
        <p:nvSpPr>
          <p:cNvPr id="6" name="Content Placeholder 5">
            <a:extLst>
              <a:ext uri="{FF2B5EF4-FFF2-40B4-BE49-F238E27FC236}">
                <a16:creationId xmlns:a16="http://schemas.microsoft.com/office/drawing/2014/main" id="{07E4EE98-E51F-4D00-A006-D7299F1A7A7C}"/>
              </a:ext>
            </a:extLst>
          </p:cNvPr>
          <p:cNvSpPr>
            <a:spLocks noGrp="1"/>
          </p:cNvSpPr>
          <p:nvPr>
            <p:ph sz="quarter" idx="13" hasCustomPrompt="1"/>
          </p:nvPr>
        </p:nvSpPr>
        <p:spPr>
          <a:xfrm>
            <a:off x="436563" y="441325"/>
            <a:ext cx="7419975" cy="5507038"/>
          </a:xfrm>
          <a:solidFill>
            <a:srgbClr val="E8E8E8"/>
          </a:solidFill>
        </p:spPr>
        <p:txBody>
          <a:bodyPr/>
          <a:lstStyle>
            <a:lvl1pPr>
              <a:defRPr/>
            </a:lvl1pPr>
          </a:lstStyle>
          <a:p>
            <a:pPr lvl="0"/>
            <a:r>
              <a:rPr lang="en-US" dirty="0"/>
              <a:t>Area for diagram/chart</a:t>
            </a:r>
            <a:endParaRPr lang="en-GB" dirty="0"/>
          </a:p>
        </p:txBody>
      </p:sp>
    </p:spTree>
    <p:extLst>
      <p:ext uri="{BB962C8B-B14F-4D97-AF65-F5344CB8AC3E}">
        <p14:creationId xmlns:p14="http://schemas.microsoft.com/office/powerpoint/2010/main" val="18159541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large_diagram_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D43FA-3336-4415-A3A6-54EA3C9BB987}"/>
              </a:ext>
            </a:extLst>
          </p:cNvPr>
          <p:cNvSpPr>
            <a:spLocks noGrp="1"/>
          </p:cNvSpPr>
          <p:nvPr>
            <p:ph type="title"/>
          </p:nvPr>
        </p:nvSpPr>
        <p:spPr>
          <a:xfrm>
            <a:off x="450000" y="396000"/>
            <a:ext cx="3526688" cy="1116250"/>
          </a:xfrm>
        </p:spPr>
        <p:txBody>
          <a:bodyPr/>
          <a:lstStyle/>
          <a:p>
            <a:r>
              <a:rPr lang="en-US"/>
              <a:t>Click to edit Master title style</a:t>
            </a:r>
            <a:endParaRPr lang="en-GB" dirty="0"/>
          </a:p>
        </p:txBody>
      </p:sp>
      <p:sp>
        <p:nvSpPr>
          <p:cNvPr id="3" name="Slide Number Placeholder 2">
            <a:extLst>
              <a:ext uri="{FF2B5EF4-FFF2-40B4-BE49-F238E27FC236}">
                <a16:creationId xmlns:a16="http://schemas.microsoft.com/office/drawing/2014/main" id="{86D9DDD4-2B79-45E9-AC30-6B167FBF8C70}"/>
              </a:ext>
            </a:extLst>
          </p:cNvPr>
          <p:cNvSpPr>
            <a:spLocks noGrp="1"/>
          </p:cNvSpPr>
          <p:nvPr>
            <p:ph type="sldNum" sz="quarter" idx="10"/>
          </p:nvPr>
        </p:nvSpPr>
        <p:spPr/>
        <p:txBody>
          <a:bodyPr/>
          <a:lstStyle/>
          <a:p>
            <a:fld id="{D61AABEC-672F-4B68-B914-690DA978312C}" type="slidenum">
              <a:rPr lang="en-GB" smtClean="0"/>
              <a:pPr/>
              <a:t>‹#›</a:t>
            </a:fld>
            <a:r>
              <a:rPr lang="en-GB" dirty="0"/>
              <a:t>  </a:t>
            </a:r>
          </a:p>
        </p:txBody>
      </p:sp>
      <p:sp>
        <p:nvSpPr>
          <p:cNvPr id="7" name="Text Placeholder 6">
            <a:extLst>
              <a:ext uri="{FF2B5EF4-FFF2-40B4-BE49-F238E27FC236}">
                <a16:creationId xmlns:a16="http://schemas.microsoft.com/office/drawing/2014/main" id="{65919DFD-5216-47CC-A2D5-A0B970BE9632}"/>
              </a:ext>
            </a:extLst>
          </p:cNvPr>
          <p:cNvSpPr>
            <a:spLocks noGrp="1"/>
          </p:cNvSpPr>
          <p:nvPr>
            <p:ph type="body" sz="quarter" idx="12"/>
          </p:nvPr>
        </p:nvSpPr>
        <p:spPr>
          <a:xfrm>
            <a:off x="442913" y="1784350"/>
            <a:ext cx="3527425" cy="4164013"/>
          </a:xfrm>
        </p:spPr>
        <p:txBody>
          <a:bodyPr/>
          <a:lstStyle/>
          <a:p>
            <a:pPr lvl="0"/>
            <a:r>
              <a:rPr lang="en-US"/>
              <a:t>Click to edit Master text styles</a:t>
            </a:r>
          </a:p>
          <a:p>
            <a:pPr lvl="1"/>
            <a:r>
              <a:rPr lang="en-US"/>
              <a:t>Second level</a:t>
            </a:r>
          </a:p>
          <a:p>
            <a:pPr lvl="2"/>
            <a:r>
              <a:rPr lang="en-US"/>
              <a:t>Third level</a:t>
            </a:r>
          </a:p>
        </p:txBody>
      </p:sp>
      <p:sp>
        <p:nvSpPr>
          <p:cNvPr id="8" name="Content Placeholder 5">
            <a:extLst>
              <a:ext uri="{FF2B5EF4-FFF2-40B4-BE49-F238E27FC236}">
                <a16:creationId xmlns:a16="http://schemas.microsoft.com/office/drawing/2014/main" id="{F20073CF-87BF-427F-936A-47B5E1B160CF}"/>
              </a:ext>
            </a:extLst>
          </p:cNvPr>
          <p:cNvSpPr>
            <a:spLocks noGrp="1"/>
          </p:cNvSpPr>
          <p:nvPr>
            <p:ph sz="quarter" idx="13" hasCustomPrompt="1"/>
          </p:nvPr>
        </p:nvSpPr>
        <p:spPr>
          <a:xfrm>
            <a:off x="4332288" y="396000"/>
            <a:ext cx="7416800" cy="5552363"/>
          </a:xfrm>
          <a:solidFill>
            <a:srgbClr val="E8E8E8"/>
          </a:solidFill>
        </p:spPr>
        <p:txBody>
          <a:bodyPr/>
          <a:lstStyle>
            <a:lvl1pPr>
              <a:defRPr/>
            </a:lvl1pPr>
          </a:lstStyle>
          <a:p>
            <a:pPr lvl="0"/>
            <a:r>
              <a:rPr lang="en-US" dirty="0"/>
              <a:t>Area for diagram/chart</a:t>
            </a:r>
            <a:endParaRPr lang="en-GB" dirty="0"/>
          </a:p>
        </p:txBody>
      </p:sp>
    </p:spTree>
    <p:extLst>
      <p:ext uri="{BB962C8B-B14F-4D97-AF65-F5344CB8AC3E}">
        <p14:creationId xmlns:p14="http://schemas.microsoft.com/office/powerpoint/2010/main" val="21689632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alf_fullbleedimage_righ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03231E-4063-4D72-A4F3-5BF19050C303}"/>
              </a:ext>
            </a:extLst>
          </p:cNvPr>
          <p:cNvSpPr>
            <a:spLocks noGrp="1"/>
          </p:cNvSpPr>
          <p:nvPr>
            <p:ph idx="1" hasCustomPrompt="1"/>
          </p:nvPr>
        </p:nvSpPr>
        <p:spPr>
          <a:xfrm>
            <a:off x="450000" y="1792800"/>
            <a:ext cx="5456880" cy="3876675"/>
          </a:xfrm>
        </p:spPr>
        <p:txBody>
          <a:bodyPr>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dirty="0"/>
              <a:t>Your text here</a:t>
            </a:r>
          </a:p>
          <a:p>
            <a:pPr lvl="1"/>
            <a:r>
              <a:rPr lang="en-GB" dirty="0"/>
              <a:t>Text level 1</a:t>
            </a:r>
          </a:p>
          <a:p>
            <a:pPr lvl="2"/>
            <a:r>
              <a:rPr lang="en-GB" dirty="0"/>
              <a:t>Text level 2</a:t>
            </a:r>
          </a:p>
        </p:txBody>
      </p:sp>
      <p:sp>
        <p:nvSpPr>
          <p:cNvPr id="13" name="Text Placeholder 8">
            <a:extLst>
              <a:ext uri="{FF2B5EF4-FFF2-40B4-BE49-F238E27FC236}">
                <a16:creationId xmlns:a16="http://schemas.microsoft.com/office/drawing/2014/main" id="{D58A9A18-62FA-4343-AEF9-277C2D87FB54}"/>
              </a:ext>
            </a:extLst>
          </p:cNvPr>
          <p:cNvSpPr>
            <a:spLocks noGrp="1"/>
          </p:cNvSpPr>
          <p:nvPr>
            <p:ph type="body" sz="quarter" idx="18" hasCustomPrompt="1"/>
          </p:nvPr>
        </p:nvSpPr>
        <p:spPr>
          <a:xfrm>
            <a:off x="442913" y="5823783"/>
            <a:ext cx="5468184" cy="124906"/>
          </a:xfrm>
        </p:spPr>
        <p:txBody>
          <a:bodyPr wrap="square" lIns="0" anchor="b">
            <a:spAutoFit/>
          </a:bodyPr>
          <a:lstStyle>
            <a:lvl1pPr marL="0" indent="0" algn="r">
              <a:buNone/>
              <a:defRPr sz="800" b="0" i="1">
                <a:solidFill>
                  <a:schemeClr val="tx1">
                    <a:lumMod val="75000"/>
                    <a:lumOff val="25000"/>
                  </a:schemeClr>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dirty="0"/>
              <a:t>Base and source info (delete if not necessary)</a:t>
            </a:r>
          </a:p>
        </p:txBody>
      </p:sp>
      <p:sp>
        <p:nvSpPr>
          <p:cNvPr id="11" name="Text Placeholder 5">
            <a:extLst>
              <a:ext uri="{FF2B5EF4-FFF2-40B4-BE49-F238E27FC236}">
                <a16:creationId xmlns:a16="http://schemas.microsoft.com/office/drawing/2014/main" id="{4C7002A5-7F55-427A-9382-A6BAE40CADF3}"/>
              </a:ext>
            </a:extLst>
          </p:cNvPr>
          <p:cNvSpPr>
            <a:spLocks noGrp="1"/>
          </p:cNvSpPr>
          <p:nvPr>
            <p:ph type="body" sz="quarter" idx="19" hasCustomPrompt="1"/>
          </p:nvPr>
        </p:nvSpPr>
        <p:spPr>
          <a:xfrm>
            <a:off x="450000" y="1241781"/>
            <a:ext cx="5456880" cy="312330"/>
          </a:xfrm>
          <a:noFill/>
        </p:spPr>
        <p:txBody>
          <a:bodyPr vert="horz" wrap="square" lIns="0" tIns="0" rIns="0" bIns="0" rtlCol="0">
            <a:spAutoFit/>
          </a:bodyPr>
          <a:lstStyle>
            <a:lvl1pPr>
              <a:lnSpc>
                <a:spcPct val="100000"/>
              </a:lnSpc>
              <a:defRPr lang="en-GB" sz="2000" b="1" dirty="0">
                <a:solidFill>
                  <a:schemeClr val="tx2"/>
                </a:solidFill>
              </a:defRPr>
            </a:lvl1pPr>
          </a:lstStyle>
          <a:p>
            <a:pPr lvl="0"/>
            <a:r>
              <a:rPr lang="en-GB" dirty="0"/>
              <a:t>Optional subtitle</a:t>
            </a:r>
          </a:p>
        </p:txBody>
      </p:sp>
      <p:sp>
        <p:nvSpPr>
          <p:cNvPr id="8" name="Slide Number Placeholder 7">
            <a:extLst>
              <a:ext uri="{FF2B5EF4-FFF2-40B4-BE49-F238E27FC236}">
                <a16:creationId xmlns:a16="http://schemas.microsoft.com/office/drawing/2014/main" id="{8AED4CF6-F266-4747-9A04-A15AF83A9424}"/>
              </a:ext>
            </a:extLst>
          </p:cNvPr>
          <p:cNvSpPr>
            <a:spLocks noGrp="1"/>
          </p:cNvSpPr>
          <p:nvPr>
            <p:ph type="sldNum" sz="quarter" idx="20"/>
          </p:nvPr>
        </p:nvSpPr>
        <p:spPr/>
        <p:txBody>
          <a:bodyPr/>
          <a:lstStyle/>
          <a:p>
            <a:fld id="{D61AABEC-672F-4B68-B914-690DA978312C}" type="slidenum">
              <a:rPr lang="en-GB" smtClean="0"/>
              <a:pPr/>
              <a:t>‹#›</a:t>
            </a:fld>
            <a:r>
              <a:rPr lang="en-GB" dirty="0"/>
              <a:t>  </a:t>
            </a:r>
          </a:p>
        </p:txBody>
      </p:sp>
      <p:sp>
        <p:nvSpPr>
          <p:cNvPr id="7" name="Title 6">
            <a:extLst>
              <a:ext uri="{FF2B5EF4-FFF2-40B4-BE49-F238E27FC236}">
                <a16:creationId xmlns:a16="http://schemas.microsoft.com/office/drawing/2014/main" id="{B80FCDC1-4ADD-40AF-8A4F-44573B1258DA}"/>
              </a:ext>
            </a:extLst>
          </p:cNvPr>
          <p:cNvSpPr>
            <a:spLocks noGrp="1"/>
          </p:cNvSpPr>
          <p:nvPr>
            <p:ph type="title"/>
          </p:nvPr>
        </p:nvSpPr>
        <p:spPr>
          <a:xfrm>
            <a:off x="450000" y="397170"/>
            <a:ext cx="5456880" cy="775597"/>
          </a:xfrm>
        </p:spPr>
        <p:txBody>
          <a:bodyPr/>
          <a:lstStyle/>
          <a:p>
            <a:r>
              <a:rPr lang="en-US"/>
              <a:t>Click to edit Master title style</a:t>
            </a:r>
            <a:endParaRPr lang="en-GB" dirty="0"/>
          </a:p>
        </p:txBody>
      </p:sp>
      <p:sp>
        <p:nvSpPr>
          <p:cNvPr id="4" name="Picture Placeholder 3">
            <a:extLst>
              <a:ext uri="{FF2B5EF4-FFF2-40B4-BE49-F238E27FC236}">
                <a16:creationId xmlns:a16="http://schemas.microsoft.com/office/drawing/2014/main" id="{9A0D6813-5DEE-4281-B97D-2F3EDA18734E}"/>
              </a:ext>
            </a:extLst>
          </p:cNvPr>
          <p:cNvSpPr>
            <a:spLocks noGrp="1"/>
          </p:cNvSpPr>
          <p:nvPr>
            <p:ph type="pic" sz="quarter" idx="21"/>
          </p:nvPr>
        </p:nvSpPr>
        <p:spPr>
          <a:xfrm>
            <a:off x="6267450" y="0"/>
            <a:ext cx="5924550" cy="6858000"/>
          </a:xfrm>
          <a:pattFill prst="wdUpDiag">
            <a:fgClr>
              <a:srgbClr val="E8E8E8"/>
            </a:fgClr>
            <a:bgClr>
              <a:schemeClr val="bg1"/>
            </a:bgClr>
          </a:pattFill>
        </p:spPr>
        <p:txBody>
          <a:bodyPr/>
          <a:lstStyle/>
          <a:p>
            <a:r>
              <a:rPr lang="en-US" dirty="0"/>
              <a:t>Click icon to add picture</a:t>
            </a:r>
            <a:endParaRPr lang="en-GB" dirty="0"/>
          </a:p>
        </p:txBody>
      </p:sp>
      <p:pic>
        <p:nvPicPr>
          <p:cNvPr id="12" name="Picture 11">
            <a:extLst>
              <a:ext uri="{FF2B5EF4-FFF2-40B4-BE49-F238E27FC236}">
                <a16:creationId xmlns:a16="http://schemas.microsoft.com/office/drawing/2014/main" id="{D9B2BD03-F51B-4BDE-B9A8-F7BF97C7079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943200" y="6172489"/>
            <a:ext cx="1815488" cy="450000"/>
          </a:xfrm>
          <a:prstGeom prst="rect">
            <a:avLst/>
          </a:prstGeom>
        </p:spPr>
      </p:pic>
    </p:spTree>
    <p:extLst>
      <p:ext uri="{BB962C8B-B14F-4D97-AF65-F5344CB8AC3E}">
        <p14:creationId xmlns:p14="http://schemas.microsoft.com/office/powerpoint/2010/main" val="1788449753"/>
      </p:ext>
    </p:extLst>
  </p:cSld>
  <p:clrMapOvr>
    <a:masterClrMapping/>
  </p:clrMapOvr>
  <p:extLst>
    <p:ext uri="{DCECCB84-F9BA-43D5-87BE-67443E8EF086}">
      <p15:sldGuideLst xmlns:p15="http://schemas.microsoft.com/office/powerpoint/2012/main">
        <p15:guide id="8" orient="horz" pos="4320">
          <p15:clr>
            <a:srgbClr val="F26B43"/>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alf_fullbleedimage_lef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9A0D6813-5DEE-4281-B97D-2F3EDA18734E}"/>
              </a:ext>
            </a:extLst>
          </p:cNvPr>
          <p:cNvSpPr>
            <a:spLocks noGrp="1"/>
          </p:cNvSpPr>
          <p:nvPr>
            <p:ph type="pic" sz="quarter" idx="21"/>
          </p:nvPr>
        </p:nvSpPr>
        <p:spPr>
          <a:xfrm>
            <a:off x="0" y="0"/>
            <a:ext cx="5924550" cy="6858000"/>
          </a:xfrm>
          <a:pattFill prst="wdUpDiag">
            <a:fgClr>
              <a:srgbClr val="E8E8E8"/>
            </a:fgClr>
            <a:bgClr>
              <a:schemeClr val="bg1"/>
            </a:bgClr>
          </a:pattFill>
        </p:spPr>
        <p:txBody>
          <a:bodyPr/>
          <a:lstStyle/>
          <a:p>
            <a:r>
              <a:rPr lang="en-US" dirty="0"/>
              <a:t>Click icon to add picture</a:t>
            </a:r>
            <a:endParaRPr lang="en-GB" dirty="0"/>
          </a:p>
        </p:txBody>
      </p:sp>
      <p:sp>
        <p:nvSpPr>
          <p:cNvPr id="3" name="Content Placeholder 2">
            <a:extLst>
              <a:ext uri="{FF2B5EF4-FFF2-40B4-BE49-F238E27FC236}">
                <a16:creationId xmlns:a16="http://schemas.microsoft.com/office/drawing/2014/main" id="{1703231E-4063-4D72-A4F3-5BF19050C303}"/>
              </a:ext>
            </a:extLst>
          </p:cNvPr>
          <p:cNvSpPr>
            <a:spLocks noGrp="1"/>
          </p:cNvSpPr>
          <p:nvPr>
            <p:ph idx="1" hasCustomPrompt="1"/>
          </p:nvPr>
        </p:nvSpPr>
        <p:spPr>
          <a:xfrm>
            <a:off x="6279300" y="1792800"/>
            <a:ext cx="5456880" cy="3876675"/>
          </a:xfrm>
        </p:spPr>
        <p:txBody>
          <a:bodyPr>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dirty="0"/>
              <a:t>Your text here</a:t>
            </a:r>
          </a:p>
          <a:p>
            <a:pPr lvl="1"/>
            <a:r>
              <a:rPr lang="en-GB" dirty="0"/>
              <a:t>Text level 1</a:t>
            </a:r>
          </a:p>
          <a:p>
            <a:pPr lvl="2"/>
            <a:r>
              <a:rPr lang="en-GB" dirty="0"/>
              <a:t>Text level 2</a:t>
            </a:r>
          </a:p>
        </p:txBody>
      </p:sp>
      <p:sp>
        <p:nvSpPr>
          <p:cNvPr id="11" name="Text Placeholder 5">
            <a:extLst>
              <a:ext uri="{FF2B5EF4-FFF2-40B4-BE49-F238E27FC236}">
                <a16:creationId xmlns:a16="http://schemas.microsoft.com/office/drawing/2014/main" id="{4C7002A5-7F55-427A-9382-A6BAE40CADF3}"/>
              </a:ext>
            </a:extLst>
          </p:cNvPr>
          <p:cNvSpPr>
            <a:spLocks noGrp="1"/>
          </p:cNvSpPr>
          <p:nvPr>
            <p:ph type="body" sz="quarter" idx="19" hasCustomPrompt="1"/>
          </p:nvPr>
        </p:nvSpPr>
        <p:spPr>
          <a:xfrm>
            <a:off x="6279300" y="1241781"/>
            <a:ext cx="2019784" cy="312330"/>
          </a:xfrm>
          <a:noFill/>
        </p:spPr>
        <p:txBody>
          <a:bodyPr vert="horz" wrap="none" lIns="0" tIns="0" rIns="0" bIns="0" rtlCol="0">
            <a:spAutoFit/>
          </a:bodyPr>
          <a:lstStyle>
            <a:lvl1pPr>
              <a:lnSpc>
                <a:spcPct val="100000"/>
              </a:lnSpc>
              <a:defRPr lang="en-GB" sz="2000" b="1" dirty="0">
                <a:solidFill>
                  <a:schemeClr val="tx2"/>
                </a:solidFill>
              </a:defRPr>
            </a:lvl1pPr>
          </a:lstStyle>
          <a:p>
            <a:pPr lvl="0"/>
            <a:r>
              <a:rPr lang="en-GB" dirty="0"/>
              <a:t>Optional subtitle</a:t>
            </a:r>
          </a:p>
        </p:txBody>
      </p:sp>
      <p:sp>
        <p:nvSpPr>
          <p:cNvPr id="8" name="Slide Number Placeholder 7">
            <a:extLst>
              <a:ext uri="{FF2B5EF4-FFF2-40B4-BE49-F238E27FC236}">
                <a16:creationId xmlns:a16="http://schemas.microsoft.com/office/drawing/2014/main" id="{8AED4CF6-F266-4747-9A04-A15AF83A9424}"/>
              </a:ext>
            </a:extLst>
          </p:cNvPr>
          <p:cNvSpPr>
            <a:spLocks noGrp="1"/>
          </p:cNvSpPr>
          <p:nvPr>
            <p:ph type="sldNum" sz="quarter" idx="20"/>
          </p:nvPr>
        </p:nvSpPr>
        <p:spPr/>
        <p:txBody>
          <a:bodyPr/>
          <a:lstStyle/>
          <a:p>
            <a:fld id="{D61AABEC-672F-4B68-B914-690DA978312C}" type="slidenum">
              <a:rPr lang="en-GB" smtClean="0"/>
              <a:pPr/>
              <a:t>‹#›</a:t>
            </a:fld>
            <a:r>
              <a:rPr lang="en-GB" dirty="0"/>
              <a:t>  </a:t>
            </a:r>
          </a:p>
        </p:txBody>
      </p:sp>
      <p:sp>
        <p:nvSpPr>
          <p:cNvPr id="7" name="Title 6">
            <a:extLst>
              <a:ext uri="{FF2B5EF4-FFF2-40B4-BE49-F238E27FC236}">
                <a16:creationId xmlns:a16="http://schemas.microsoft.com/office/drawing/2014/main" id="{B80FCDC1-4ADD-40AF-8A4F-44573B1258DA}"/>
              </a:ext>
            </a:extLst>
          </p:cNvPr>
          <p:cNvSpPr>
            <a:spLocks noGrp="1"/>
          </p:cNvSpPr>
          <p:nvPr>
            <p:ph type="title"/>
          </p:nvPr>
        </p:nvSpPr>
        <p:spPr>
          <a:xfrm>
            <a:off x="6279300" y="397170"/>
            <a:ext cx="5456880" cy="775597"/>
          </a:xfrm>
        </p:spPr>
        <p:txBody>
          <a:bodyPr/>
          <a:lstStyle/>
          <a:p>
            <a:r>
              <a:rPr lang="en-US"/>
              <a:t>Click to edit Master title style</a:t>
            </a:r>
            <a:endParaRPr lang="en-GB" dirty="0"/>
          </a:p>
        </p:txBody>
      </p:sp>
    </p:spTree>
    <p:extLst>
      <p:ext uri="{BB962C8B-B14F-4D97-AF65-F5344CB8AC3E}">
        <p14:creationId xmlns:p14="http://schemas.microsoft.com/office/powerpoint/2010/main" val="2088306755"/>
      </p:ext>
    </p:extLst>
  </p:cSld>
  <p:clrMapOvr>
    <a:masterClrMapping/>
  </p:clrMapOvr>
  <p:extLst>
    <p:ext uri="{DCECCB84-F9BA-43D5-87BE-67443E8EF086}">
      <p15:sldGuideLst xmlns:p15="http://schemas.microsoft.com/office/powerpoint/2012/main">
        <p15:guide id="8" orient="horz" pos="4320">
          <p15:clr>
            <a:srgbClr val="F26B43"/>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agram_area_left_text_righ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03231E-4063-4D72-A4F3-5BF19050C303}"/>
              </a:ext>
            </a:extLst>
          </p:cNvPr>
          <p:cNvSpPr>
            <a:spLocks noGrp="1"/>
          </p:cNvSpPr>
          <p:nvPr>
            <p:ph idx="1" hasCustomPrompt="1"/>
          </p:nvPr>
        </p:nvSpPr>
        <p:spPr>
          <a:xfrm>
            <a:off x="8202612" y="1793228"/>
            <a:ext cx="3535115" cy="3876675"/>
          </a:xfrm>
        </p:spPr>
        <p:txBody>
          <a:bodyPr>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dirty="0"/>
              <a:t>Your text here</a:t>
            </a:r>
          </a:p>
          <a:p>
            <a:pPr lvl="1"/>
            <a:r>
              <a:rPr lang="en-GB" dirty="0"/>
              <a:t>Text level 1</a:t>
            </a:r>
          </a:p>
          <a:p>
            <a:pPr lvl="2"/>
            <a:r>
              <a:rPr lang="en-GB" dirty="0"/>
              <a:t>Text level 2</a:t>
            </a:r>
          </a:p>
        </p:txBody>
      </p:sp>
      <p:sp>
        <p:nvSpPr>
          <p:cNvPr id="12" name="Text Placeholder 8">
            <a:extLst>
              <a:ext uri="{FF2B5EF4-FFF2-40B4-BE49-F238E27FC236}">
                <a16:creationId xmlns:a16="http://schemas.microsoft.com/office/drawing/2014/main" id="{AC805011-47E8-4CDB-9BE1-44E4E27D58C9}"/>
              </a:ext>
            </a:extLst>
          </p:cNvPr>
          <p:cNvSpPr>
            <a:spLocks noGrp="1"/>
          </p:cNvSpPr>
          <p:nvPr>
            <p:ph type="body" sz="quarter" idx="18" hasCustomPrompt="1"/>
          </p:nvPr>
        </p:nvSpPr>
        <p:spPr>
          <a:xfrm>
            <a:off x="452897" y="5823783"/>
            <a:ext cx="11277975" cy="124906"/>
          </a:xfrm>
        </p:spPr>
        <p:txBody>
          <a:bodyPr wrap="square" lIns="0" anchor="b">
            <a:spAutoFit/>
          </a:bodyPr>
          <a:lstStyle>
            <a:lvl1pPr marL="0" indent="0" algn="r">
              <a:buNone/>
              <a:defRPr sz="800" b="0" i="1">
                <a:solidFill>
                  <a:schemeClr val="tx1">
                    <a:lumMod val="75000"/>
                    <a:lumOff val="25000"/>
                  </a:schemeClr>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dirty="0"/>
              <a:t>Base and source info (delete if not necessary)</a:t>
            </a:r>
          </a:p>
        </p:txBody>
      </p:sp>
      <p:sp>
        <p:nvSpPr>
          <p:cNvPr id="6" name="Content Placeholder 5">
            <a:extLst>
              <a:ext uri="{FF2B5EF4-FFF2-40B4-BE49-F238E27FC236}">
                <a16:creationId xmlns:a16="http://schemas.microsoft.com/office/drawing/2014/main" id="{675ABD26-27A1-49BA-B8BB-4F8938E75476}"/>
              </a:ext>
            </a:extLst>
          </p:cNvPr>
          <p:cNvSpPr>
            <a:spLocks noGrp="1"/>
          </p:cNvSpPr>
          <p:nvPr>
            <p:ph sz="quarter" idx="19" hasCustomPrompt="1"/>
          </p:nvPr>
        </p:nvSpPr>
        <p:spPr>
          <a:xfrm>
            <a:off x="450000" y="1793875"/>
            <a:ext cx="7419975" cy="3876675"/>
          </a:xfrm>
          <a:solidFill>
            <a:srgbClr val="E8E8E8"/>
          </a:solidFill>
        </p:spPr>
        <p:txBody>
          <a:bodyPr/>
          <a:lstStyle>
            <a:lvl1pPr>
              <a:defRPr/>
            </a:lvl1pPr>
          </a:lstStyle>
          <a:p>
            <a:pPr lvl="0"/>
            <a:r>
              <a:rPr lang="en-US" dirty="0"/>
              <a:t>Insert diagram or visual content here</a:t>
            </a:r>
          </a:p>
        </p:txBody>
      </p:sp>
      <p:sp>
        <p:nvSpPr>
          <p:cNvPr id="11" name="Text Placeholder 5">
            <a:extLst>
              <a:ext uri="{FF2B5EF4-FFF2-40B4-BE49-F238E27FC236}">
                <a16:creationId xmlns:a16="http://schemas.microsoft.com/office/drawing/2014/main" id="{B63BB4B1-C751-4EA9-9308-214F2080D300}"/>
              </a:ext>
            </a:extLst>
          </p:cNvPr>
          <p:cNvSpPr>
            <a:spLocks noGrp="1"/>
          </p:cNvSpPr>
          <p:nvPr>
            <p:ph type="body" sz="quarter" idx="15" hasCustomPrompt="1"/>
          </p:nvPr>
        </p:nvSpPr>
        <p:spPr>
          <a:xfrm>
            <a:off x="449999" y="1241781"/>
            <a:ext cx="9341699" cy="312330"/>
          </a:xfrm>
          <a:noFill/>
        </p:spPr>
        <p:txBody>
          <a:bodyPr vert="horz" wrap="square" lIns="0" tIns="0" rIns="0" bIns="0" rtlCol="0">
            <a:spAutoFit/>
          </a:bodyPr>
          <a:lstStyle>
            <a:lvl1pPr>
              <a:lnSpc>
                <a:spcPct val="100000"/>
              </a:lnSpc>
              <a:defRPr lang="en-GB" sz="2000" b="1" dirty="0">
                <a:solidFill>
                  <a:schemeClr val="tx2"/>
                </a:solidFill>
              </a:defRPr>
            </a:lvl1pPr>
          </a:lstStyle>
          <a:p>
            <a:pPr lvl="0"/>
            <a:r>
              <a:rPr lang="en-GB" dirty="0"/>
              <a:t>Optional subtitle</a:t>
            </a:r>
          </a:p>
        </p:txBody>
      </p:sp>
      <p:sp>
        <p:nvSpPr>
          <p:cNvPr id="5" name="Title 4">
            <a:extLst>
              <a:ext uri="{FF2B5EF4-FFF2-40B4-BE49-F238E27FC236}">
                <a16:creationId xmlns:a16="http://schemas.microsoft.com/office/drawing/2014/main" id="{3C789C5D-08E7-4665-B3A8-8305CB4DF9FB}"/>
              </a:ext>
            </a:extLst>
          </p:cNvPr>
          <p:cNvSpPr>
            <a:spLocks noGrp="1"/>
          </p:cNvSpPr>
          <p:nvPr>
            <p:ph type="title"/>
          </p:nvPr>
        </p:nvSpPr>
        <p:spPr/>
        <p:txBody>
          <a:bodyPr/>
          <a:lstStyle/>
          <a:p>
            <a:r>
              <a:rPr lang="en-US"/>
              <a:t>Click to edit Master title style</a:t>
            </a:r>
            <a:endParaRPr lang="en-GB"/>
          </a:p>
        </p:txBody>
      </p:sp>
      <p:sp>
        <p:nvSpPr>
          <p:cNvPr id="14" name="Slide Number Placeholder 15">
            <a:extLst>
              <a:ext uri="{FF2B5EF4-FFF2-40B4-BE49-F238E27FC236}">
                <a16:creationId xmlns:a16="http://schemas.microsoft.com/office/drawing/2014/main" id="{BF2DD637-BBA1-47D0-B4B8-B7E7A6A2DF1F}"/>
              </a:ext>
            </a:extLst>
          </p:cNvPr>
          <p:cNvSpPr>
            <a:spLocks noGrp="1"/>
          </p:cNvSpPr>
          <p:nvPr>
            <p:ph type="sldNum" sz="quarter" idx="4"/>
          </p:nvPr>
        </p:nvSpPr>
        <p:spPr>
          <a:xfrm>
            <a:off x="437230" y="6279028"/>
            <a:ext cx="304370" cy="365125"/>
          </a:xfrm>
          <a:prstGeom prst="rect">
            <a:avLst/>
          </a:prstGeom>
        </p:spPr>
        <p:txBody>
          <a:bodyPr vert="horz" wrap="none" lIns="0" tIns="0" rIns="0" bIns="0" rtlCol="0" anchor="b"/>
          <a:lstStyle>
            <a:lvl1pPr algn="l">
              <a:defRPr lang="en-GB" sz="900" b="1" smtClean="0">
                <a:solidFill>
                  <a:schemeClr val="tx1"/>
                </a:solidFill>
                <a:latin typeface="+mj-lt"/>
              </a:defRPr>
            </a:lvl1pPr>
          </a:lstStyle>
          <a:p>
            <a:fld id="{D61AABEC-672F-4B68-B914-690DA978312C}" type="slidenum">
              <a:rPr lang="en-GB" smtClean="0"/>
              <a:pPr/>
              <a:t>‹#›</a:t>
            </a:fld>
            <a:r>
              <a:rPr lang="en-GB" dirty="0"/>
              <a:t>  </a:t>
            </a:r>
          </a:p>
        </p:txBody>
      </p:sp>
    </p:spTree>
    <p:extLst>
      <p:ext uri="{BB962C8B-B14F-4D97-AF65-F5344CB8AC3E}">
        <p14:creationId xmlns:p14="http://schemas.microsoft.com/office/powerpoint/2010/main" val="2703054667"/>
      </p:ext>
    </p:extLst>
  </p:cSld>
  <p:clrMapOvr>
    <a:masterClrMapping/>
  </p:clrMapOvr>
  <p:extLst>
    <p:ext uri="{DCECCB84-F9BA-43D5-87BE-67443E8EF086}">
      <p15:sldGuideLst xmlns:p15="http://schemas.microsoft.com/office/powerpoint/2012/main">
        <p15:guide id="8" orient="horz" pos="4320">
          <p15:clr>
            <a:srgbClr val="F26B43"/>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left_diagram_area_righ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03231E-4063-4D72-A4F3-5BF19050C303}"/>
              </a:ext>
            </a:extLst>
          </p:cNvPr>
          <p:cNvSpPr>
            <a:spLocks noGrp="1"/>
          </p:cNvSpPr>
          <p:nvPr>
            <p:ph idx="1" hasCustomPrompt="1"/>
          </p:nvPr>
        </p:nvSpPr>
        <p:spPr>
          <a:xfrm>
            <a:off x="450000" y="1792800"/>
            <a:ext cx="3519489" cy="3876675"/>
          </a:xfrm>
        </p:spPr>
        <p:txBody>
          <a:bodyPr>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dirty="0"/>
              <a:t>Your text here</a:t>
            </a:r>
          </a:p>
          <a:p>
            <a:pPr lvl="1"/>
            <a:r>
              <a:rPr lang="en-GB" dirty="0"/>
              <a:t>Text level 1</a:t>
            </a:r>
          </a:p>
          <a:p>
            <a:pPr lvl="2"/>
            <a:r>
              <a:rPr lang="en-GB" dirty="0"/>
              <a:t>Text level 2</a:t>
            </a:r>
          </a:p>
        </p:txBody>
      </p:sp>
      <p:sp>
        <p:nvSpPr>
          <p:cNvPr id="8" name="Content Placeholder 7">
            <a:extLst>
              <a:ext uri="{FF2B5EF4-FFF2-40B4-BE49-F238E27FC236}">
                <a16:creationId xmlns:a16="http://schemas.microsoft.com/office/drawing/2014/main" id="{08D894DB-FF91-4B8E-8C44-72A8DC9940DE}"/>
              </a:ext>
            </a:extLst>
          </p:cNvPr>
          <p:cNvSpPr>
            <a:spLocks noGrp="1"/>
          </p:cNvSpPr>
          <p:nvPr>
            <p:ph sz="quarter" idx="19" hasCustomPrompt="1"/>
          </p:nvPr>
        </p:nvSpPr>
        <p:spPr>
          <a:xfrm>
            <a:off x="4349246" y="1792800"/>
            <a:ext cx="7416800" cy="3877200"/>
          </a:xfrm>
          <a:solidFill>
            <a:srgbClr val="E8E8E8"/>
          </a:solidFill>
        </p:spPr>
        <p:txBody>
          <a:bodyPr/>
          <a:lstStyle>
            <a:lvl1pPr>
              <a:defRPr sz="1400"/>
            </a:lvl1pPr>
            <a:lvl2pPr>
              <a:defRPr sz="1200"/>
            </a:lvl2pPr>
            <a:lvl3pPr>
              <a:defRPr sz="1200"/>
            </a:lvl3pPr>
            <a:lvl4pPr>
              <a:defRPr sz="1200"/>
            </a:lvl4pPr>
            <a:lvl5pPr>
              <a:defRPr sz="1200"/>
            </a:lvl5pPr>
          </a:lstStyle>
          <a:p>
            <a:pPr lvl="0"/>
            <a:r>
              <a:rPr lang="en-US" dirty="0"/>
              <a:t>Insert diagram or visual content here</a:t>
            </a:r>
          </a:p>
        </p:txBody>
      </p:sp>
      <p:sp>
        <p:nvSpPr>
          <p:cNvPr id="11" name="Text Placeholder 8">
            <a:extLst>
              <a:ext uri="{FF2B5EF4-FFF2-40B4-BE49-F238E27FC236}">
                <a16:creationId xmlns:a16="http://schemas.microsoft.com/office/drawing/2014/main" id="{C52F8B06-1F56-44E1-9BCB-34E6B0549078}"/>
              </a:ext>
            </a:extLst>
          </p:cNvPr>
          <p:cNvSpPr>
            <a:spLocks noGrp="1"/>
          </p:cNvSpPr>
          <p:nvPr>
            <p:ph type="body" sz="quarter" idx="18" hasCustomPrompt="1"/>
          </p:nvPr>
        </p:nvSpPr>
        <p:spPr>
          <a:xfrm>
            <a:off x="452897" y="5823783"/>
            <a:ext cx="11277975" cy="124906"/>
          </a:xfrm>
        </p:spPr>
        <p:txBody>
          <a:bodyPr wrap="square" lIns="0" anchor="b">
            <a:spAutoFit/>
          </a:bodyPr>
          <a:lstStyle>
            <a:lvl1pPr marL="0" indent="0" algn="r">
              <a:buNone/>
              <a:defRPr sz="800" b="0" i="1">
                <a:solidFill>
                  <a:schemeClr val="tx1">
                    <a:lumMod val="75000"/>
                    <a:lumOff val="25000"/>
                  </a:schemeClr>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dirty="0"/>
              <a:t>Base and source info (delete if not necessary)</a:t>
            </a:r>
          </a:p>
        </p:txBody>
      </p:sp>
      <p:sp>
        <p:nvSpPr>
          <p:cNvPr id="12" name="Text Placeholder 5">
            <a:extLst>
              <a:ext uri="{FF2B5EF4-FFF2-40B4-BE49-F238E27FC236}">
                <a16:creationId xmlns:a16="http://schemas.microsoft.com/office/drawing/2014/main" id="{98FD30A3-E45C-4B79-8B00-57EBF238C59F}"/>
              </a:ext>
            </a:extLst>
          </p:cNvPr>
          <p:cNvSpPr>
            <a:spLocks noGrp="1"/>
          </p:cNvSpPr>
          <p:nvPr>
            <p:ph type="body" sz="quarter" idx="15" hasCustomPrompt="1"/>
          </p:nvPr>
        </p:nvSpPr>
        <p:spPr>
          <a:xfrm>
            <a:off x="449999" y="1241781"/>
            <a:ext cx="9341699" cy="312330"/>
          </a:xfrm>
          <a:noFill/>
        </p:spPr>
        <p:txBody>
          <a:bodyPr vert="horz" wrap="square" lIns="0" tIns="0" rIns="0" bIns="0" rtlCol="0">
            <a:spAutoFit/>
          </a:bodyPr>
          <a:lstStyle>
            <a:lvl1pPr>
              <a:lnSpc>
                <a:spcPct val="100000"/>
              </a:lnSpc>
              <a:defRPr lang="en-GB" sz="2000" b="1" dirty="0">
                <a:solidFill>
                  <a:schemeClr val="tx2"/>
                </a:solidFill>
              </a:defRPr>
            </a:lvl1pPr>
          </a:lstStyle>
          <a:p>
            <a:pPr lvl="0"/>
            <a:r>
              <a:rPr lang="en-GB" dirty="0"/>
              <a:t>Optional subtitle</a:t>
            </a:r>
          </a:p>
        </p:txBody>
      </p:sp>
      <p:sp>
        <p:nvSpPr>
          <p:cNvPr id="13" name="Slide Number Placeholder 12">
            <a:extLst>
              <a:ext uri="{FF2B5EF4-FFF2-40B4-BE49-F238E27FC236}">
                <a16:creationId xmlns:a16="http://schemas.microsoft.com/office/drawing/2014/main" id="{1B292489-1F70-4A53-A48A-28BCC1263BF1}"/>
              </a:ext>
            </a:extLst>
          </p:cNvPr>
          <p:cNvSpPr>
            <a:spLocks noGrp="1"/>
          </p:cNvSpPr>
          <p:nvPr>
            <p:ph type="sldNum" sz="quarter" idx="20"/>
          </p:nvPr>
        </p:nvSpPr>
        <p:spPr/>
        <p:txBody>
          <a:bodyPr/>
          <a:lstStyle/>
          <a:p>
            <a:fld id="{D61AABEC-672F-4B68-B914-690DA978312C}" type="slidenum">
              <a:rPr lang="en-GB" smtClean="0"/>
              <a:pPr/>
              <a:t>‹#›</a:t>
            </a:fld>
            <a:r>
              <a:rPr lang="en-GB" dirty="0"/>
              <a:t> </a:t>
            </a:r>
          </a:p>
        </p:txBody>
      </p:sp>
      <p:sp>
        <p:nvSpPr>
          <p:cNvPr id="5" name="Title 4">
            <a:extLst>
              <a:ext uri="{FF2B5EF4-FFF2-40B4-BE49-F238E27FC236}">
                <a16:creationId xmlns:a16="http://schemas.microsoft.com/office/drawing/2014/main" id="{4E7DB10B-B766-4A3C-BABF-17B2D91DB2CE}"/>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327172364"/>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mage wide_right_text_lef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03231E-4063-4D72-A4F3-5BF19050C303}"/>
              </a:ext>
            </a:extLst>
          </p:cNvPr>
          <p:cNvSpPr>
            <a:spLocks noGrp="1"/>
          </p:cNvSpPr>
          <p:nvPr>
            <p:ph idx="1" hasCustomPrompt="1"/>
          </p:nvPr>
        </p:nvSpPr>
        <p:spPr>
          <a:xfrm>
            <a:off x="450000" y="1793228"/>
            <a:ext cx="3533775" cy="3876675"/>
          </a:xfrm>
        </p:spPr>
        <p:txBody>
          <a:bodyPr>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dirty="0"/>
              <a:t>Your text here</a:t>
            </a:r>
          </a:p>
          <a:p>
            <a:pPr lvl="1"/>
            <a:r>
              <a:rPr lang="en-GB" dirty="0"/>
              <a:t>Text level 1</a:t>
            </a:r>
          </a:p>
          <a:p>
            <a:pPr lvl="2"/>
            <a:r>
              <a:rPr lang="en-GB" dirty="0"/>
              <a:t>Text level 2</a:t>
            </a:r>
          </a:p>
        </p:txBody>
      </p:sp>
      <p:sp>
        <p:nvSpPr>
          <p:cNvPr id="8" name="Picture Placeholder 7">
            <a:extLst>
              <a:ext uri="{FF2B5EF4-FFF2-40B4-BE49-F238E27FC236}">
                <a16:creationId xmlns:a16="http://schemas.microsoft.com/office/drawing/2014/main" id="{2C876A0F-342B-4DA5-8F94-BF6769465718}"/>
              </a:ext>
            </a:extLst>
          </p:cNvPr>
          <p:cNvSpPr>
            <a:spLocks noGrp="1"/>
          </p:cNvSpPr>
          <p:nvPr>
            <p:ph type="pic" sz="quarter" idx="21" hasCustomPrompt="1"/>
          </p:nvPr>
        </p:nvSpPr>
        <p:spPr>
          <a:xfrm>
            <a:off x="4332288" y="1792703"/>
            <a:ext cx="7416799" cy="3877200"/>
          </a:xfrm>
          <a:pattFill prst="wdUpDiag">
            <a:fgClr>
              <a:schemeClr val="bg1">
                <a:lumMod val="95000"/>
              </a:schemeClr>
            </a:fgClr>
            <a:bgClr>
              <a:schemeClr val="bg1"/>
            </a:bgClr>
          </a:pattFill>
        </p:spPr>
        <p:txBody>
          <a:bodyPr/>
          <a:lstStyle>
            <a:lvl1pPr>
              <a:defRPr/>
            </a:lvl1pPr>
          </a:lstStyle>
          <a:p>
            <a:r>
              <a:rPr lang="en-GB" dirty="0"/>
              <a:t>Insert image here</a:t>
            </a:r>
          </a:p>
        </p:txBody>
      </p:sp>
      <p:sp>
        <p:nvSpPr>
          <p:cNvPr id="12" name="Text Placeholder 8">
            <a:extLst>
              <a:ext uri="{FF2B5EF4-FFF2-40B4-BE49-F238E27FC236}">
                <a16:creationId xmlns:a16="http://schemas.microsoft.com/office/drawing/2014/main" id="{3733074A-4C22-4CBE-9965-786D122A4C53}"/>
              </a:ext>
            </a:extLst>
          </p:cNvPr>
          <p:cNvSpPr>
            <a:spLocks noGrp="1"/>
          </p:cNvSpPr>
          <p:nvPr>
            <p:ph type="body" sz="quarter" idx="18" hasCustomPrompt="1"/>
          </p:nvPr>
        </p:nvSpPr>
        <p:spPr>
          <a:xfrm>
            <a:off x="452897" y="5823783"/>
            <a:ext cx="11277975" cy="124906"/>
          </a:xfrm>
        </p:spPr>
        <p:txBody>
          <a:bodyPr wrap="square" lIns="0" anchor="b">
            <a:spAutoFit/>
          </a:bodyPr>
          <a:lstStyle>
            <a:lvl1pPr marL="0" indent="0" algn="r">
              <a:buNone/>
              <a:defRPr sz="800" b="0" i="1">
                <a:solidFill>
                  <a:schemeClr val="tx1">
                    <a:lumMod val="75000"/>
                    <a:lumOff val="25000"/>
                  </a:schemeClr>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dirty="0"/>
              <a:t>Base and source info (delete if not necessary)</a:t>
            </a:r>
          </a:p>
        </p:txBody>
      </p:sp>
      <p:sp>
        <p:nvSpPr>
          <p:cNvPr id="11" name="Text Placeholder 5">
            <a:extLst>
              <a:ext uri="{FF2B5EF4-FFF2-40B4-BE49-F238E27FC236}">
                <a16:creationId xmlns:a16="http://schemas.microsoft.com/office/drawing/2014/main" id="{38FA1497-2C1D-493E-AEE5-D9676662E535}"/>
              </a:ext>
            </a:extLst>
          </p:cNvPr>
          <p:cNvSpPr>
            <a:spLocks noGrp="1"/>
          </p:cNvSpPr>
          <p:nvPr>
            <p:ph type="body" sz="quarter" idx="15" hasCustomPrompt="1"/>
          </p:nvPr>
        </p:nvSpPr>
        <p:spPr>
          <a:xfrm>
            <a:off x="450000" y="1241781"/>
            <a:ext cx="9341700" cy="312330"/>
          </a:xfrm>
          <a:noFill/>
        </p:spPr>
        <p:txBody>
          <a:bodyPr vert="horz" wrap="square" lIns="0" tIns="0" rIns="0" bIns="0" rtlCol="0">
            <a:spAutoFit/>
          </a:bodyPr>
          <a:lstStyle>
            <a:lvl1pPr>
              <a:lnSpc>
                <a:spcPct val="100000"/>
              </a:lnSpc>
              <a:defRPr lang="en-GB" sz="2000" b="1" dirty="0">
                <a:solidFill>
                  <a:schemeClr val="tx2"/>
                </a:solidFill>
              </a:defRPr>
            </a:lvl1pPr>
          </a:lstStyle>
          <a:p>
            <a:pPr lvl="0"/>
            <a:r>
              <a:rPr lang="en-GB" dirty="0"/>
              <a:t>Optional subtitle</a:t>
            </a:r>
          </a:p>
        </p:txBody>
      </p:sp>
      <p:sp>
        <p:nvSpPr>
          <p:cNvPr id="5" name="Title 4">
            <a:extLst>
              <a:ext uri="{FF2B5EF4-FFF2-40B4-BE49-F238E27FC236}">
                <a16:creationId xmlns:a16="http://schemas.microsoft.com/office/drawing/2014/main" id="{29C7B134-C936-4991-A641-BFD3770AA01E}"/>
              </a:ext>
            </a:extLst>
          </p:cNvPr>
          <p:cNvSpPr>
            <a:spLocks noGrp="1"/>
          </p:cNvSpPr>
          <p:nvPr>
            <p:ph type="title"/>
          </p:nvPr>
        </p:nvSpPr>
        <p:spPr/>
        <p:txBody>
          <a:bodyPr/>
          <a:lstStyle/>
          <a:p>
            <a:r>
              <a:rPr lang="en-US"/>
              <a:t>Click to edit Master title style</a:t>
            </a:r>
            <a:endParaRPr lang="en-GB"/>
          </a:p>
        </p:txBody>
      </p:sp>
      <p:sp>
        <p:nvSpPr>
          <p:cNvPr id="14" name="Slide Number Placeholder 15">
            <a:extLst>
              <a:ext uri="{FF2B5EF4-FFF2-40B4-BE49-F238E27FC236}">
                <a16:creationId xmlns:a16="http://schemas.microsoft.com/office/drawing/2014/main" id="{EF95DC6B-FECE-4203-ADCD-9D9B4B0B7CCE}"/>
              </a:ext>
            </a:extLst>
          </p:cNvPr>
          <p:cNvSpPr>
            <a:spLocks noGrp="1"/>
          </p:cNvSpPr>
          <p:nvPr>
            <p:ph type="sldNum" sz="quarter" idx="4"/>
          </p:nvPr>
        </p:nvSpPr>
        <p:spPr>
          <a:xfrm>
            <a:off x="437230" y="6279028"/>
            <a:ext cx="304370" cy="365125"/>
          </a:xfrm>
          <a:prstGeom prst="rect">
            <a:avLst/>
          </a:prstGeom>
        </p:spPr>
        <p:txBody>
          <a:bodyPr vert="horz" wrap="none" lIns="0" tIns="0" rIns="0" bIns="0" rtlCol="0" anchor="b"/>
          <a:lstStyle>
            <a:lvl1pPr algn="l">
              <a:defRPr lang="en-GB" sz="900" b="1" smtClean="0">
                <a:solidFill>
                  <a:schemeClr val="tx1"/>
                </a:solidFill>
                <a:latin typeface="+mj-lt"/>
              </a:defRPr>
            </a:lvl1pPr>
          </a:lstStyle>
          <a:p>
            <a:fld id="{D61AABEC-672F-4B68-B914-690DA978312C}" type="slidenum">
              <a:rPr lang="en-GB" smtClean="0"/>
              <a:pPr/>
              <a:t>‹#›</a:t>
            </a:fld>
            <a:r>
              <a:rPr lang="en-GB" dirty="0"/>
              <a:t>  </a:t>
            </a:r>
          </a:p>
        </p:txBody>
      </p:sp>
    </p:spTree>
    <p:extLst>
      <p:ext uri="{BB962C8B-B14F-4D97-AF65-F5344CB8AC3E}">
        <p14:creationId xmlns:p14="http://schemas.microsoft.com/office/powerpoint/2010/main" val="279629893"/>
      </p:ext>
    </p:extLst>
  </p:cSld>
  <p:clrMapOvr>
    <a:masterClrMapping/>
  </p:clrMapOvr>
  <p:extLst>
    <p:ext uri="{DCECCB84-F9BA-43D5-87BE-67443E8EF086}">
      <p15:sldGuideLst xmlns:p15="http://schemas.microsoft.com/office/powerpoint/2012/main">
        <p15:guide id="8" orient="horz" pos="4320">
          <p15:clr>
            <a:srgbClr val="F26B43"/>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Image wide_left_text_righ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03231E-4063-4D72-A4F3-5BF19050C303}"/>
              </a:ext>
            </a:extLst>
          </p:cNvPr>
          <p:cNvSpPr>
            <a:spLocks noGrp="1"/>
          </p:cNvSpPr>
          <p:nvPr>
            <p:ph idx="1" hasCustomPrompt="1"/>
          </p:nvPr>
        </p:nvSpPr>
        <p:spPr>
          <a:xfrm>
            <a:off x="8214853" y="1793228"/>
            <a:ext cx="3533775" cy="3876675"/>
          </a:xfrm>
        </p:spPr>
        <p:txBody>
          <a:bodyPr>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dirty="0"/>
              <a:t>Your text here</a:t>
            </a:r>
          </a:p>
          <a:p>
            <a:pPr lvl="1"/>
            <a:r>
              <a:rPr lang="en-GB" dirty="0"/>
              <a:t>Text level 1</a:t>
            </a:r>
          </a:p>
          <a:p>
            <a:pPr lvl="2"/>
            <a:r>
              <a:rPr lang="en-GB" dirty="0"/>
              <a:t>Text level 2</a:t>
            </a:r>
          </a:p>
        </p:txBody>
      </p:sp>
      <p:sp>
        <p:nvSpPr>
          <p:cNvPr id="8" name="Picture Placeholder 7">
            <a:extLst>
              <a:ext uri="{FF2B5EF4-FFF2-40B4-BE49-F238E27FC236}">
                <a16:creationId xmlns:a16="http://schemas.microsoft.com/office/drawing/2014/main" id="{2C876A0F-342B-4DA5-8F94-BF6769465718}"/>
              </a:ext>
            </a:extLst>
          </p:cNvPr>
          <p:cNvSpPr>
            <a:spLocks noGrp="1"/>
          </p:cNvSpPr>
          <p:nvPr>
            <p:ph type="pic" sz="quarter" idx="21" hasCustomPrompt="1"/>
          </p:nvPr>
        </p:nvSpPr>
        <p:spPr>
          <a:xfrm>
            <a:off x="450000" y="1792703"/>
            <a:ext cx="7416799" cy="3877200"/>
          </a:xfrm>
          <a:pattFill prst="wdUpDiag">
            <a:fgClr>
              <a:schemeClr val="bg1">
                <a:lumMod val="95000"/>
              </a:schemeClr>
            </a:fgClr>
            <a:bgClr>
              <a:schemeClr val="bg1"/>
            </a:bgClr>
          </a:pattFill>
        </p:spPr>
        <p:txBody>
          <a:bodyPr/>
          <a:lstStyle>
            <a:lvl1pPr>
              <a:defRPr/>
            </a:lvl1pPr>
          </a:lstStyle>
          <a:p>
            <a:r>
              <a:rPr lang="en-GB" dirty="0"/>
              <a:t>Insert image here</a:t>
            </a:r>
          </a:p>
        </p:txBody>
      </p:sp>
      <p:sp>
        <p:nvSpPr>
          <p:cNvPr id="12" name="Text Placeholder 8">
            <a:extLst>
              <a:ext uri="{FF2B5EF4-FFF2-40B4-BE49-F238E27FC236}">
                <a16:creationId xmlns:a16="http://schemas.microsoft.com/office/drawing/2014/main" id="{3733074A-4C22-4CBE-9965-786D122A4C53}"/>
              </a:ext>
            </a:extLst>
          </p:cNvPr>
          <p:cNvSpPr>
            <a:spLocks noGrp="1"/>
          </p:cNvSpPr>
          <p:nvPr>
            <p:ph type="body" sz="quarter" idx="18" hasCustomPrompt="1"/>
          </p:nvPr>
        </p:nvSpPr>
        <p:spPr>
          <a:xfrm>
            <a:off x="452897" y="5823783"/>
            <a:ext cx="11277975" cy="124906"/>
          </a:xfrm>
        </p:spPr>
        <p:txBody>
          <a:bodyPr wrap="square" lIns="0" anchor="b">
            <a:spAutoFit/>
          </a:bodyPr>
          <a:lstStyle>
            <a:lvl1pPr marL="0" indent="0" algn="r">
              <a:buNone/>
              <a:defRPr sz="800" b="0" i="1">
                <a:solidFill>
                  <a:schemeClr val="tx1">
                    <a:lumMod val="75000"/>
                    <a:lumOff val="25000"/>
                  </a:schemeClr>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dirty="0"/>
              <a:t>Base and source info (delete if not necessary)</a:t>
            </a:r>
          </a:p>
        </p:txBody>
      </p:sp>
      <p:sp>
        <p:nvSpPr>
          <p:cNvPr id="11" name="Text Placeholder 5">
            <a:extLst>
              <a:ext uri="{FF2B5EF4-FFF2-40B4-BE49-F238E27FC236}">
                <a16:creationId xmlns:a16="http://schemas.microsoft.com/office/drawing/2014/main" id="{38FA1497-2C1D-493E-AEE5-D9676662E535}"/>
              </a:ext>
            </a:extLst>
          </p:cNvPr>
          <p:cNvSpPr>
            <a:spLocks noGrp="1"/>
          </p:cNvSpPr>
          <p:nvPr>
            <p:ph type="body" sz="quarter" idx="15" hasCustomPrompt="1"/>
          </p:nvPr>
        </p:nvSpPr>
        <p:spPr>
          <a:xfrm>
            <a:off x="449999" y="1241781"/>
            <a:ext cx="9341699" cy="312330"/>
          </a:xfrm>
          <a:noFill/>
        </p:spPr>
        <p:txBody>
          <a:bodyPr vert="horz" wrap="square" lIns="0" tIns="0" rIns="0" bIns="0" rtlCol="0">
            <a:spAutoFit/>
          </a:bodyPr>
          <a:lstStyle>
            <a:lvl1pPr>
              <a:lnSpc>
                <a:spcPct val="100000"/>
              </a:lnSpc>
              <a:defRPr lang="en-GB" sz="2000" b="1" dirty="0">
                <a:solidFill>
                  <a:schemeClr val="tx2"/>
                </a:solidFill>
              </a:defRPr>
            </a:lvl1pPr>
          </a:lstStyle>
          <a:p>
            <a:pPr lvl="0"/>
            <a:r>
              <a:rPr lang="en-GB" dirty="0"/>
              <a:t>Optional subtitle</a:t>
            </a:r>
          </a:p>
        </p:txBody>
      </p:sp>
      <p:sp>
        <p:nvSpPr>
          <p:cNvPr id="5" name="Title 4">
            <a:extLst>
              <a:ext uri="{FF2B5EF4-FFF2-40B4-BE49-F238E27FC236}">
                <a16:creationId xmlns:a16="http://schemas.microsoft.com/office/drawing/2014/main" id="{EDB5E312-8509-47D6-BD23-9B6F43E11C3D}"/>
              </a:ext>
            </a:extLst>
          </p:cNvPr>
          <p:cNvSpPr>
            <a:spLocks noGrp="1"/>
          </p:cNvSpPr>
          <p:nvPr>
            <p:ph type="title"/>
          </p:nvPr>
        </p:nvSpPr>
        <p:spPr/>
        <p:txBody>
          <a:bodyPr/>
          <a:lstStyle/>
          <a:p>
            <a:r>
              <a:rPr lang="en-US"/>
              <a:t>Click to edit Master title style</a:t>
            </a:r>
            <a:endParaRPr lang="en-GB"/>
          </a:p>
        </p:txBody>
      </p:sp>
      <p:sp>
        <p:nvSpPr>
          <p:cNvPr id="14" name="Slide Number Placeholder 15">
            <a:extLst>
              <a:ext uri="{FF2B5EF4-FFF2-40B4-BE49-F238E27FC236}">
                <a16:creationId xmlns:a16="http://schemas.microsoft.com/office/drawing/2014/main" id="{E2A189AF-6D3A-4832-9F8D-FC5D1FEA9E46}"/>
              </a:ext>
            </a:extLst>
          </p:cNvPr>
          <p:cNvSpPr>
            <a:spLocks noGrp="1"/>
          </p:cNvSpPr>
          <p:nvPr>
            <p:ph type="sldNum" sz="quarter" idx="4"/>
          </p:nvPr>
        </p:nvSpPr>
        <p:spPr>
          <a:xfrm>
            <a:off x="437230" y="6279028"/>
            <a:ext cx="304370" cy="365125"/>
          </a:xfrm>
          <a:prstGeom prst="rect">
            <a:avLst/>
          </a:prstGeom>
        </p:spPr>
        <p:txBody>
          <a:bodyPr vert="horz" wrap="none" lIns="0" tIns="0" rIns="0" bIns="0" rtlCol="0" anchor="b"/>
          <a:lstStyle>
            <a:lvl1pPr algn="l">
              <a:defRPr lang="en-GB" sz="900" b="1" smtClean="0">
                <a:solidFill>
                  <a:schemeClr val="tx1"/>
                </a:solidFill>
                <a:latin typeface="+mj-lt"/>
              </a:defRPr>
            </a:lvl1pPr>
          </a:lstStyle>
          <a:p>
            <a:fld id="{D61AABEC-672F-4B68-B914-690DA978312C}" type="slidenum">
              <a:rPr lang="en-GB" smtClean="0"/>
              <a:pPr/>
              <a:t>‹#›</a:t>
            </a:fld>
            <a:r>
              <a:rPr lang="en-GB" dirty="0"/>
              <a:t>  </a:t>
            </a:r>
          </a:p>
        </p:txBody>
      </p:sp>
    </p:spTree>
    <p:extLst>
      <p:ext uri="{BB962C8B-B14F-4D97-AF65-F5344CB8AC3E}">
        <p14:creationId xmlns:p14="http://schemas.microsoft.com/office/powerpoint/2010/main" val="1560685404"/>
      </p:ext>
    </p:extLst>
  </p:cSld>
  <p:clrMapOvr>
    <a:masterClrMapping/>
  </p:clrMapOvr>
  <p:extLst>
    <p:ext uri="{DCECCB84-F9BA-43D5-87BE-67443E8EF086}">
      <p15:sldGuideLst xmlns:p15="http://schemas.microsoft.com/office/powerpoint/2012/main">
        <p15:guide id="8" orient="horz" pos="4320">
          <p15:clr>
            <a:srgbClr val="F26B43"/>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_images_3_summari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03231E-4063-4D72-A4F3-5BF19050C303}"/>
              </a:ext>
            </a:extLst>
          </p:cNvPr>
          <p:cNvSpPr>
            <a:spLocks noGrp="1"/>
          </p:cNvSpPr>
          <p:nvPr>
            <p:ph idx="1" hasCustomPrompt="1"/>
          </p:nvPr>
        </p:nvSpPr>
        <p:spPr>
          <a:xfrm>
            <a:off x="450000" y="4113075"/>
            <a:ext cx="3524400" cy="1835288"/>
          </a:xfrm>
        </p:spPr>
        <p:txBody>
          <a:bodyPr>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dirty="0"/>
              <a:t>Your text here</a:t>
            </a:r>
          </a:p>
          <a:p>
            <a:pPr lvl="1"/>
            <a:r>
              <a:rPr lang="en-GB" dirty="0"/>
              <a:t>Text level 1</a:t>
            </a:r>
          </a:p>
          <a:p>
            <a:pPr lvl="2"/>
            <a:r>
              <a:rPr lang="en-GB" dirty="0"/>
              <a:t>Text level 2</a:t>
            </a:r>
          </a:p>
        </p:txBody>
      </p:sp>
      <p:sp>
        <p:nvSpPr>
          <p:cNvPr id="8" name="Picture Placeholder 7">
            <a:extLst>
              <a:ext uri="{FF2B5EF4-FFF2-40B4-BE49-F238E27FC236}">
                <a16:creationId xmlns:a16="http://schemas.microsoft.com/office/drawing/2014/main" id="{2C876A0F-342B-4DA5-8F94-BF6769465718}"/>
              </a:ext>
            </a:extLst>
          </p:cNvPr>
          <p:cNvSpPr>
            <a:spLocks noGrp="1"/>
          </p:cNvSpPr>
          <p:nvPr>
            <p:ph type="pic" sz="quarter" idx="21" hasCustomPrompt="1"/>
          </p:nvPr>
        </p:nvSpPr>
        <p:spPr>
          <a:xfrm>
            <a:off x="450000" y="1792702"/>
            <a:ext cx="3524250" cy="2140354"/>
          </a:xfrm>
          <a:pattFill prst="wdUpDiag">
            <a:fgClr>
              <a:schemeClr val="bg1">
                <a:lumMod val="95000"/>
              </a:schemeClr>
            </a:fgClr>
            <a:bgClr>
              <a:schemeClr val="bg1"/>
            </a:bgClr>
          </a:pattFill>
        </p:spPr>
        <p:txBody>
          <a:bodyPr/>
          <a:lstStyle>
            <a:lvl1pPr>
              <a:defRPr/>
            </a:lvl1pPr>
          </a:lstStyle>
          <a:p>
            <a:r>
              <a:rPr lang="en-GB" dirty="0"/>
              <a:t>Insert image here</a:t>
            </a:r>
          </a:p>
        </p:txBody>
      </p:sp>
      <p:sp>
        <p:nvSpPr>
          <p:cNvPr id="13" name="Picture Placeholder 7">
            <a:extLst>
              <a:ext uri="{FF2B5EF4-FFF2-40B4-BE49-F238E27FC236}">
                <a16:creationId xmlns:a16="http://schemas.microsoft.com/office/drawing/2014/main" id="{7070F8B1-6374-4DE4-83A4-24EB778E4BFB}"/>
              </a:ext>
            </a:extLst>
          </p:cNvPr>
          <p:cNvSpPr>
            <a:spLocks noGrp="1"/>
          </p:cNvSpPr>
          <p:nvPr>
            <p:ph type="pic" sz="quarter" idx="22" hasCustomPrompt="1"/>
          </p:nvPr>
        </p:nvSpPr>
        <p:spPr>
          <a:xfrm>
            <a:off x="4336915" y="1792702"/>
            <a:ext cx="3524250" cy="2140354"/>
          </a:xfrm>
          <a:pattFill prst="wdUpDiag">
            <a:fgClr>
              <a:schemeClr val="bg1">
                <a:lumMod val="95000"/>
              </a:schemeClr>
            </a:fgClr>
            <a:bgClr>
              <a:schemeClr val="bg1"/>
            </a:bgClr>
          </a:pattFill>
        </p:spPr>
        <p:txBody>
          <a:bodyPr/>
          <a:lstStyle>
            <a:lvl1pPr>
              <a:defRPr/>
            </a:lvl1pPr>
          </a:lstStyle>
          <a:p>
            <a:r>
              <a:rPr lang="en-GB" dirty="0"/>
              <a:t>Insert image here</a:t>
            </a:r>
          </a:p>
        </p:txBody>
      </p:sp>
      <p:sp>
        <p:nvSpPr>
          <p:cNvPr id="14" name="Picture Placeholder 7">
            <a:extLst>
              <a:ext uri="{FF2B5EF4-FFF2-40B4-BE49-F238E27FC236}">
                <a16:creationId xmlns:a16="http://schemas.microsoft.com/office/drawing/2014/main" id="{CD7B20FE-529A-4CC3-951B-D284276AB0E8}"/>
              </a:ext>
            </a:extLst>
          </p:cNvPr>
          <p:cNvSpPr>
            <a:spLocks noGrp="1"/>
          </p:cNvSpPr>
          <p:nvPr>
            <p:ph type="pic" sz="quarter" idx="23" hasCustomPrompt="1"/>
          </p:nvPr>
        </p:nvSpPr>
        <p:spPr>
          <a:xfrm>
            <a:off x="8224838" y="1792702"/>
            <a:ext cx="3524250" cy="2140354"/>
          </a:xfrm>
          <a:pattFill prst="wdUpDiag">
            <a:fgClr>
              <a:schemeClr val="bg1">
                <a:lumMod val="95000"/>
              </a:schemeClr>
            </a:fgClr>
            <a:bgClr>
              <a:schemeClr val="bg1"/>
            </a:bgClr>
          </a:pattFill>
        </p:spPr>
        <p:txBody>
          <a:bodyPr/>
          <a:lstStyle>
            <a:lvl1pPr>
              <a:defRPr/>
            </a:lvl1pPr>
          </a:lstStyle>
          <a:p>
            <a:r>
              <a:rPr lang="en-GB" dirty="0"/>
              <a:t>Insert image here</a:t>
            </a:r>
          </a:p>
        </p:txBody>
      </p:sp>
      <p:sp>
        <p:nvSpPr>
          <p:cNvPr id="15" name="Content Placeholder 2">
            <a:extLst>
              <a:ext uri="{FF2B5EF4-FFF2-40B4-BE49-F238E27FC236}">
                <a16:creationId xmlns:a16="http://schemas.microsoft.com/office/drawing/2014/main" id="{2D6D46A2-3813-48AC-B44F-11FED09C9607}"/>
              </a:ext>
            </a:extLst>
          </p:cNvPr>
          <p:cNvSpPr>
            <a:spLocks noGrp="1"/>
          </p:cNvSpPr>
          <p:nvPr>
            <p:ph idx="24" hasCustomPrompt="1"/>
          </p:nvPr>
        </p:nvSpPr>
        <p:spPr>
          <a:xfrm>
            <a:off x="4336840" y="4113075"/>
            <a:ext cx="3524400" cy="1835288"/>
          </a:xfrm>
        </p:spPr>
        <p:txBody>
          <a:bodyPr>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dirty="0"/>
              <a:t>Your text here</a:t>
            </a:r>
          </a:p>
          <a:p>
            <a:pPr lvl="1"/>
            <a:r>
              <a:rPr lang="en-GB" dirty="0"/>
              <a:t>Text level 1</a:t>
            </a:r>
          </a:p>
          <a:p>
            <a:pPr lvl="2"/>
            <a:r>
              <a:rPr lang="en-GB" dirty="0"/>
              <a:t>Text level 2</a:t>
            </a:r>
          </a:p>
        </p:txBody>
      </p:sp>
      <p:sp>
        <p:nvSpPr>
          <p:cNvPr id="16" name="Content Placeholder 2">
            <a:extLst>
              <a:ext uri="{FF2B5EF4-FFF2-40B4-BE49-F238E27FC236}">
                <a16:creationId xmlns:a16="http://schemas.microsoft.com/office/drawing/2014/main" id="{912710EB-D5BC-4555-8C11-D849D8A58199}"/>
              </a:ext>
            </a:extLst>
          </p:cNvPr>
          <p:cNvSpPr>
            <a:spLocks noGrp="1"/>
          </p:cNvSpPr>
          <p:nvPr>
            <p:ph idx="25" hasCustomPrompt="1"/>
          </p:nvPr>
        </p:nvSpPr>
        <p:spPr>
          <a:xfrm>
            <a:off x="8224838" y="4113075"/>
            <a:ext cx="3524400" cy="1835288"/>
          </a:xfrm>
        </p:spPr>
        <p:txBody>
          <a:bodyPr>
            <a:noAutofit/>
          </a:bodyPr>
          <a:lstStyle>
            <a:lvl1pPr>
              <a:spcBef>
                <a:spcPts val="400"/>
              </a:spcBef>
              <a:defRPr sz="1400">
                <a:solidFill>
                  <a:schemeClr val="tx1"/>
                </a:solidFill>
              </a:defRPr>
            </a:lvl1pPr>
            <a:lvl2pPr>
              <a:spcBef>
                <a:spcPts val="400"/>
              </a:spcBef>
              <a:defRPr sz="1400">
                <a:solidFill>
                  <a:schemeClr val="tx1"/>
                </a:solidFill>
              </a:defRPr>
            </a:lvl2pPr>
            <a:lvl3pPr>
              <a:spcBef>
                <a:spcPts val="400"/>
              </a:spcBef>
              <a:defRPr sz="1400">
                <a:solidFill>
                  <a:schemeClr val="tx1"/>
                </a:solidFill>
              </a:defRPr>
            </a:lvl3pPr>
            <a:lvl4pPr>
              <a:defRPr>
                <a:solidFill>
                  <a:schemeClr val="bg2"/>
                </a:solidFill>
              </a:defRPr>
            </a:lvl4pPr>
            <a:lvl5pPr>
              <a:defRPr>
                <a:solidFill>
                  <a:schemeClr val="bg2"/>
                </a:solidFill>
              </a:defRPr>
            </a:lvl5pPr>
          </a:lstStyle>
          <a:p>
            <a:pPr lvl="0"/>
            <a:r>
              <a:rPr lang="en-GB" dirty="0"/>
              <a:t>Your text here</a:t>
            </a:r>
          </a:p>
          <a:p>
            <a:pPr lvl="1"/>
            <a:r>
              <a:rPr lang="en-GB" dirty="0"/>
              <a:t>Text level 1</a:t>
            </a:r>
          </a:p>
          <a:p>
            <a:pPr lvl="2"/>
            <a:r>
              <a:rPr lang="en-GB" dirty="0"/>
              <a:t>Text level 2</a:t>
            </a:r>
          </a:p>
        </p:txBody>
      </p:sp>
      <p:sp>
        <p:nvSpPr>
          <p:cNvPr id="17" name="Text Placeholder 5">
            <a:extLst>
              <a:ext uri="{FF2B5EF4-FFF2-40B4-BE49-F238E27FC236}">
                <a16:creationId xmlns:a16="http://schemas.microsoft.com/office/drawing/2014/main" id="{0665A03E-1A5A-4860-A19A-E8030E5810F5}"/>
              </a:ext>
            </a:extLst>
          </p:cNvPr>
          <p:cNvSpPr>
            <a:spLocks noGrp="1"/>
          </p:cNvSpPr>
          <p:nvPr>
            <p:ph type="body" sz="quarter" idx="15" hasCustomPrompt="1"/>
          </p:nvPr>
        </p:nvSpPr>
        <p:spPr>
          <a:xfrm>
            <a:off x="449999" y="1241781"/>
            <a:ext cx="9341699" cy="312330"/>
          </a:xfrm>
          <a:noFill/>
        </p:spPr>
        <p:txBody>
          <a:bodyPr vert="horz" wrap="square" lIns="0" tIns="0" rIns="0" bIns="0" rtlCol="0">
            <a:spAutoFit/>
          </a:bodyPr>
          <a:lstStyle>
            <a:lvl1pPr>
              <a:lnSpc>
                <a:spcPct val="100000"/>
              </a:lnSpc>
              <a:defRPr lang="en-GB" sz="2000" b="1" dirty="0">
                <a:solidFill>
                  <a:schemeClr val="tx2"/>
                </a:solidFill>
              </a:defRPr>
            </a:lvl1pPr>
          </a:lstStyle>
          <a:p>
            <a:pPr lvl="0"/>
            <a:r>
              <a:rPr lang="en-GB" dirty="0"/>
              <a:t>Optional subtitle</a:t>
            </a:r>
          </a:p>
        </p:txBody>
      </p:sp>
      <p:sp>
        <p:nvSpPr>
          <p:cNvPr id="5" name="Title 4">
            <a:extLst>
              <a:ext uri="{FF2B5EF4-FFF2-40B4-BE49-F238E27FC236}">
                <a16:creationId xmlns:a16="http://schemas.microsoft.com/office/drawing/2014/main" id="{DB5751CC-11B5-48AF-83ED-77DBABCFF9A3}"/>
              </a:ext>
            </a:extLst>
          </p:cNvPr>
          <p:cNvSpPr>
            <a:spLocks noGrp="1"/>
          </p:cNvSpPr>
          <p:nvPr>
            <p:ph type="title"/>
          </p:nvPr>
        </p:nvSpPr>
        <p:spPr/>
        <p:txBody>
          <a:bodyPr/>
          <a:lstStyle/>
          <a:p>
            <a:r>
              <a:rPr lang="en-US"/>
              <a:t>Click to edit Master title style</a:t>
            </a:r>
            <a:endParaRPr lang="en-GB"/>
          </a:p>
        </p:txBody>
      </p:sp>
      <p:sp>
        <p:nvSpPr>
          <p:cNvPr id="19" name="Slide Number Placeholder 15">
            <a:extLst>
              <a:ext uri="{FF2B5EF4-FFF2-40B4-BE49-F238E27FC236}">
                <a16:creationId xmlns:a16="http://schemas.microsoft.com/office/drawing/2014/main" id="{910CBFE0-EF29-4283-82C0-7BE87FF8BF3C}"/>
              </a:ext>
            </a:extLst>
          </p:cNvPr>
          <p:cNvSpPr>
            <a:spLocks noGrp="1"/>
          </p:cNvSpPr>
          <p:nvPr>
            <p:ph type="sldNum" sz="quarter" idx="4"/>
          </p:nvPr>
        </p:nvSpPr>
        <p:spPr>
          <a:xfrm>
            <a:off x="437230" y="6279028"/>
            <a:ext cx="304370" cy="365125"/>
          </a:xfrm>
          <a:prstGeom prst="rect">
            <a:avLst/>
          </a:prstGeom>
        </p:spPr>
        <p:txBody>
          <a:bodyPr vert="horz" wrap="none" lIns="0" tIns="0" rIns="0" bIns="0" rtlCol="0" anchor="b"/>
          <a:lstStyle>
            <a:lvl1pPr algn="l">
              <a:defRPr lang="en-GB" sz="900" b="1" smtClean="0">
                <a:solidFill>
                  <a:schemeClr val="tx1"/>
                </a:solidFill>
                <a:latin typeface="+mj-lt"/>
              </a:defRPr>
            </a:lvl1pPr>
          </a:lstStyle>
          <a:p>
            <a:fld id="{D61AABEC-672F-4B68-B914-690DA978312C}" type="slidenum">
              <a:rPr lang="en-GB" smtClean="0"/>
              <a:pPr/>
              <a:t>‹#›</a:t>
            </a:fld>
            <a:r>
              <a:rPr lang="en-GB" dirty="0"/>
              <a:t>  </a:t>
            </a:r>
          </a:p>
        </p:txBody>
      </p:sp>
    </p:spTree>
    <p:extLst>
      <p:ext uri="{BB962C8B-B14F-4D97-AF65-F5344CB8AC3E}">
        <p14:creationId xmlns:p14="http://schemas.microsoft.com/office/powerpoint/2010/main" val="9807157"/>
      </p:ext>
    </p:extLst>
  </p:cSld>
  <p:clrMapOvr>
    <a:masterClrMapping/>
  </p:clrMapOvr>
  <p:extLst>
    <p:ext uri="{DCECCB84-F9BA-43D5-87BE-67443E8EF086}">
      <p15:sldGuideLst xmlns:p15="http://schemas.microsoft.com/office/powerpoint/2012/main">
        <p15:guide id="8" orient="horz" pos="4320">
          <p15:clr>
            <a:srgbClr val="F26B43"/>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_3">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4D8FB18-8AAF-464C-B80E-A3DA75BEC8DD}"/>
              </a:ext>
            </a:extLst>
          </p:cNvPr>
          <p:cNvSpPr/>
          <p:nvPr userDrawn="1"/>
        </p:nvSpPr>
        <p:spPr>
          <a:xfrm>
            <a:off x="8215085" y="0"/>
            <a:ext cx="3976915" cy="6858000"/>
          </a:xfrm>
          <a:prstGeom prst="rect">
            <a:avLst/>
          </a:prstGeom>
          <a:gradFill flip="none" rotWithShape="1">
            <a:gsLst>
              <a:gs pos="63000">
                <a:schemeClr val="tx1">
                  <a:alpha val="0"/>
                </a:schemeClr>
              </a:gs>
              <a:gs pos="100000">
                <a:schemeClr val="tx1">
                  <a:alpha val="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lnSpc>
                <a:spcPct val="110000"/>
              </a:lnSpc>
            </a:pPr>
            <a:endParaRPr lang="en-GB" sz="2400" dirty="0">
              <a:solidFill>
                <a:schemeClr val="tx1"/>
              </a:solidFill>
            </a:endParaRPr>
          </a:p>
        </p:txBody>
      </p:sp>
      <p:sp>
        <p:nvSpPr>
          <p:cNvPr id="6" name="Title 5">
            <a:extLst>
              <a:ext uri="{FF2B5EF4-FFF2-40B4-BE49-F238E27FC236}">
                <a16:creationId xmlns:a16="http://schemas.microsoft.com/office/drawing/2014/main" id="{820744D4-4F37-4496-8C6E-073984E812BE}"/>
              </a:ext>
            </a:extLst>
          </p:cNvPr>
          <p:cNvSpPr>
            <a:spLocks noGrp="1"/>
          </p:cNvSpPr>
          <p:nvPr>
            <p:ph type="title"/>
          </p:nvPr>
        </p:nvSpPr>
        <p:spPr>
          <a:xfrm>
            <a:off x="450000" y="450000"/>
            <a:ext cx="6369900" cy="2492990"/>
          </a:xfrm>
        </p:spPr>
        <p:txBody>
          <a:bodyPr vert="horz" wrap="square" lIns="0" tIns="0" rIns="0" bIns="0" rtlCol="0" anchor="t">
            <a:spAutoFit/>
          </a:bodyPr>
          <a:lstStyle>
            <a:lvl1pPr>
              <a:defRPr lang="en-GB" sz="6000" b="0">
                <a:solidFill>
                  <a:schemeClr val="bg1"/>
                </a:solidFill>
                <a:latin typeface="Arial Black" panose="020B0A04020102020204" pitchFamily="34" charset="0"/>
              </a:defRPr>
            </a:lvl1pPr>
          </a:lstStyle>
          <a:p>
            <a:pPr lvl="0"/>
            <a:r>
              <a:rPr lang="en-US"/>
              <a:t>Click to edit Master title style</a:t>
            </a:r>
            <a:endParaRPr lang="en-GB" dirty="0"/>
          </a:p>
        </p:txBody>
      </p:sp>
      <p:sp>
        <p:nvSpPr>
          <p:cNvPr id="10" name="Sous-titre 2">
            <a:extLst>
              <a:ext uri="{FF2B5EF4-FFF2-40B4-BE49-F238E27FC236}">
                <a16:creationId xmlns:a16="http://schemas.microsoft.com/office/drawing/2014/main" id="{15AA700F-0235-4A18-A2E8-80EF964CEC56}"/>
              </a:ext>
            </a:extLst>
          </p:cNvPr>
          <p:cNvSpPr>
            <a:spLocks noGrp="1"/>
          </p:cNvSpPr>
          <p:nvPr>
            <p:ph type="subTitle" idx="1" hasCustomPrompt="1"/>
          </p:nvPr>
        </p:nvSpPr>
        <p:spPr>
          <a:xfrm>
            <a:off x="450001" y="3339130"/>
            <a:ext cx="4289640" cy="369332"/>
          </a:xfrm>
        </p:spPr>
        <p:txBody>
          <a:bodyPr wrap="square" lIns="0" tIns="0" rIns="180000" bIns="0">
            <a:spAutoFit/>
          </a:bodyPr>
          <a:lstStyle>
            <a:lvl1pPr marL="0" indent="0" algn="l">
              <a:lnSpc>
                <a:spcPct val="100000"/>
              </a:lnSpc>
              <a:buNone/>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Optional subtitle</a:t>
            </a:r>
          </a:p>
        </p:txBody>
      </p:sp>
      <p:sp>
        <p:nvSpPr>
          <p:cNvPr id="13" name="Espace réservé de la date 3">
            <a:extLst>
              <a:ext uri="{FF2B5EF4-FFF2-40B4-BE49-F238E27FC236}">
                <a16:creationId xmlns:a16="http://schemas.microsoft.com/office/drawing/2014/main" id="{6A783292-96E0-4308-B806-70358D14FF46}"/>
              </a:ext>
            </a:extLst>
          </p:cNvPr>
          <p:cNvSpPr>
            <a:spLocks noGrp="1"/>
          </p:cNvSpPr>
          <p:nvPr>
            <p:ph type="dt" sz="half" idx="10"/>
          </p:nvPr>
        </p:nvSpPr>
        <p:spPr>
          <a:xfrm>
            <a:off x="450254" y="4491867"/>
            <a:ext cx="1232815" cy="215444"/>
          </a:xfrm>
          <a:prstGeom prst="rect">
            <a:avLst/>
          </a:prstGeom>
        </p:spPr>
        <p:txBody>
          <a:bodyPr wrap="none" lIns="0" tIns="0" rIns="180000" bIns="0">
            <a:spAutoFit/>
          </a:bodyPr>
          <a:lstStyle>
            <a:lvl1pPr>
              <a:defRPr sz="1400">
                <a:solidFill>
                  <a:schemeClr val="bg1"/>
                </a:solidFill>
              </a:defRPr>
            </a:lvl1pPr>
          </a:lstStyle>
          <a:p>
            <a:endParaRPr lang="en-GB" dirty="0"/>
          </a:p>
        </p:txBody>
      </p:sp>
      <p:sp>
        <p:nvSpPr>
          <p:cNvPr id="14" name="Espace réservé du texte 8">
            <a:extLst>
              <a:ext uri="{FF2B5EF4-FFF2-40B4-BE49-F238E27FC236}">
                <a16:creationId xmlns:a16="http://schemas.microsoft.com/office/drawing/2014/main" id="{6EA9427B-DD60-4B7E-B005-036B067C53C4}"/>
              </a:ext>
            </a:extLst>
          </p:cNvPr>
          <p:cNvSpPr>
            <a:spLocks noGrp="1"/>
          </p:cNvSpPr>
          <p:nvPr>
            <p:ph type="body" sz="quarter" idx="12" hasCustomPrompt="1"/>
          </p:nvPr>
        </p:nvSpPr>
        <p:spPr>
          <a:xfrm>
            <a:off x="450000" y="4103485"/>
            <a:ext cx="2377254" cy="312330"/>
          </a:xfrm>
        </p:spPr>
        <p:txBody>
          <a:bodyPr wrap="none" lIns="0" tIns="0" bIns="0">
            <a:spAutoFit/>
          </a:bodyPr>
          <a:lstStyle>
            <a:lvl1pPr marL="0" indent="0">
              <a:buNone/>
              <a:defRPr sz="2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Name of the speaker</a:t>
            </a:r>
          </a:p>
        </p:txBody>
      </p:sp>
      <p:sp>
        <p:nvSpPr>
          <p:cNvPr id="9" name="Picture Placeholder 2">
            <a:extLst>
              <a:ext uri="{FF2B5EF4-FFF2-40B4-BE49-F238E27FC236}">
                <a16:creationId xmlns:a16="http://schemas.microsoft.com/office/drawing/2014/main" id="{F9B6F732-EC6E-4247-AD36-8AE7E957E7E9}"/>
              </a:ext>
            </a:extLst>
          </p:cNvPr>
          <p:cNvSpPr>
            <a:spLocks noGrp="1"/>
          </p:cNvSpPr>
          <p:nvPr>
            <p:ph type="pic" sz="quarter" idx="19" hasCustomPrompt="1"/>
          </p:nvPr>
        </p:nvSpPr>
        <p:spPr>
          <a:xfrm>
            <a:off x="3244785" y="-6404"/>
            <a:ext cx="8955551" cy="6890291"/>
          </a:xfrm>
          <a:custGeom>
            <a:avLst/>
            <a:gdLst>
              <a:gd name="connsiteX0" fmla="*/ 0 w 5353050"/>
              <a:gd name="connsiteY0" fmla="*/ 7459663 h 7459663"/>
              <a:gd name="connsiteX1" fmla="*/ 3338537 w 5353050"/>
              <a:gd name="connsiteY1" fmla="*/ 0 h 7459663"/>
              <a:gd name="connsiteX2" fmla="*/ 5353050 w 5353050"/>
              <a:gd name="connsiteY2" fmla="*/ 0 h 7459663"/>
              <a:gd name="connsiteX3" fmla="*/ 2014513 w 5353050"/>
              <a:gd name="connsiteY3" fmla="*/ 7459663 h 7459663"/>
              <a:gd name="connsiteX4" fmla="*/ 0 w 5353050"/>
              <a:gd name="connsiteY4" fmla="*/ 7459663 h 7459663"/>
              <a:gd name="connsiteX0" fmla="*/ 0 w 9277350"/>
              <a:gd name="connsiteY0" fmla="*/ 7459663 h 7459663"/>
              <a:gd name="connsiteX1" fmla="*/ 3338537 w 9277350"/>
              <a:gd name="connsiteY1" fmla="*/ 0 h 7459663"/>
              <a:gd name="connsiteX2" fmla="*/ 9277350 w 9277350"/>
              <a:gd name="connsiteY2" fmla="*/ 533400 h 7459663"/>
              <a:gd name="connsiteX3" fmla="*/ 2014513 w 9277350"/>
              <a:gd name="connsiteY3" fmla="*/ 7459663 h 7459663"/>
              <a:gd name="connsiteX4" fmla="*/ 0 w 9277350"/>
              <a:gd name="connsiteY4" fmla="*/ 7459663 h 7459663"/>
              <a:gd name="connsiteX0" fmla="*/ 0 w 9277350"/>
              <a:gd name="connsiteY0" fmla="*/ 6926263 h 6926263"/>
              <a:gd name="connsiteX1" fmla="*/ 6977087 w 9277350"/>
              <a:gd name="connsiteY1" fmla="*/ 57150 h 6926263"/>
              <a:gd name="connsiteX2" fmla="*/ 9277350 w 9277350"/>
              <a:gd name="connsiteY2" fmla="*/ 0 h 6926263"/>
              <a:gd name="connsiteX3" fmla="*/ 2014513 w 9277350"/>
              <a:gd name="connsiteY3" fmla="*/ 6926263 h 6926263"/>
              <a:gd name="connsiteX4" fmla="*/ 0 w 9277350"/>
              <a:gd name="connsiteY4" fmla="*/ 6926263 h 6926263"/>
              <a:gd name="connsiteX0" fmla="*/ 0 w 9296400"/>
              <a:gd name="connsiteY0" fmla="*/ 6888163 h 6888163"/>
              <a:gd name="connsiteX1" fmla="*/ 6977087 w 9296400"/>
              <a:gd name="connsiteY1" fmla="*/ 19050 h 6888163"/>
              <a:gd name="connsiteX2" fmla="*/ 9296400 w 9296400"/>
              <a:gd name="connsiteY2" fmla="*/ 0 h 6888163"/>
              <a:gd name="connsiteX3" fmla="*/ 2014513 w 9296400"/>
              <a:gd name="connsiteY3" fmla="*/ 6888163 h 6888163"/>
              <a:gd name="connsiteX4" fmla="*/ 0 w 9296400"/>
              <a:gd name="connsiteY4" fmla="*/ 6888163 h 6888163"/>
              <a:gd name="connsiteX0" fmla="*/ 0 w 9296400"/>
              <a:gd name="connsiteY0" fmla="*/ 6888163 h 6926263"/>
              <a:gd name="connsiteX1" fmla="*/ 6977087 w 9296400"/>
              <a:gd name="connsiteY1" fmla="*/ 19050 h 6926263"/>
              <a:gd name="connsiteX2" fmla="*/ 9296400 w 9296400"/>
              <a:gd name="connsiteY2" fmla="*/ 0 h 6926263"/>
              <a:gd name="connsiteX3" fmla="*/ 2147863 w 9296400"/>
              <a:gd name="connsiteY3" fmla="*/ 6926263 h 6926263"/>
              <a:gd name="connsiteX4" fmla="*/ 0 w 9296400"/>
              <a:gd name="connsiteY4" fmla="*/ 6888163 h 6926263"/>
              <a:gd name="connsiteX0" fmla="*/ 0 w 9296400"/>
              <a:gd name="connsiteY0" fmla="*/ 6888163 h 6953250"/>
              <a:gd name="connsiteX1" fmla="*/ 6977087 w 9296400"/>
              <a:gd name="connsiteY1" fmla="*/ 19050 h 6953250"/>
              <a:gd name="connsiteX2" fmla="*/ 9296400 w 9296400"/>
              <a:gd name="connsiteY2" fmla="*/ 0 h 6953250"/>
              <a:gd name="connsiteX3" fmla="*/ 2147863 w 9296400"/>
              <a:gd name="connsiteY3" fmla="*/ 6926263 h 6953250"/>
              <a:gd name="connsiteX4" fmla="*/ 2149540 w 9296400"/>
              <a:gd name="connsiteY4" fmla="*/ 6953250 h 6953250"/>
              <a:gd name="connsiteX5" fmla="*/ 0 w 9296400"/>
              <a:gd name="connsiteY5" fmla="*/ 6888163 h 6953250"/>
              <a:gd name="connsiteX0" fmla="*/ 0 w 9296400"/>
              <a:gd name="connsiteY0" fmla="*/ 6888163 h 7639050"/>
              <a:gd name="connsiteX1" fmla="*/ 6977087 w 9296400"/>
              <a:gd name="connsiteY1" fmla="*/ 19050 h 7639050"/>
              <a:gd name="connsiteX2" fmla="*/ 9296400 w 9296400"/>
              <a:gd name="connsiteY2" fmla="*/ 0 h 7639050"/>
              <a:gd name="connsiteX3" fmla="*/ 2147863 w 9296400"/>
              <a:gd name="connsiteY3" fmla="*/ 6926263 h 7639050"/>
              <a:gd name="connsiteX4" fmla="*/ 3368740 w 9296400"/>
              <a:gd name="connsiteY4" fmla="*/ 7639050 h 7639050"/>
              <a:gd name="connsiteX5" fmla="*/ 0 w 9296400"/>
              <a:gd name="connsiteY5" fmla="*/ 6888163 h 7639050"/>
              <a:gd name="connsiteX0" fmla="*/ 0 w 9296400"/>
              <a:gd name="connsiteY0" fmla="*/ 6888163 h 6926263"/>
              <a:gd name="connsiteX1" fmla="*/ 6977087 w 9296400"/>
              <a:gd name="connsiteY1" fmla="*/ 19050 h 6926263"/>
              <a:gd name="connsiteX2" fmla="*/ 9296400 w 9296400"/>
              <a:gd name="connsiteY2" fmla="*/ 0 h 6926263"/>
              <a:gd name="connsiteX3" fmla="*/ 2147863 w 9296400"/>
              <a:gd name="connsiteY3" fmla="*/ 6926263 h 6926263"/>
              <a:gd name="connsiteX4" fmla="*/ 5273740 w 9296400"/>
              <a:gd name="connsiteY4" fmla="*/ 6877050 h 6926263"/>
              <a:gd name="connsiteX5" fmla="*/ 0 w 9296400"/>
              <a:gd name="connsiteY5" fmla="*/ 6888163 h 6926263"/>
              <a:gd name="connsiteX0" fmla="*/ 0 w 9296400"/>
              <a:gd name="connsiteY0" fmla="*/ 6888163 h 6926263"/>
              <a:gd name="connsiteX1" fmla="*/ 6977087 w 9296400"/>
              <a:gd name="connsiteY1" fmla="*/ 19050 h 6926263"/>
              <a:gd name="connsiteX2" fmla="*/ 9296400 w 9296400"/>
              <a:gd name="connsiteY2" fmla="*/ 0 h 6926263"/>
              <a:gd name="connsiteX3" fmla="*/ 2147863 w 9296400"/>
              <a:gd name="connsiteY3" fmla="*/ 6926263 h 6926263"/>
              <a:gd name="connsiteX4" fmla="*/ 5273740 w 9296400"/>
              <a:gd name="connsiteY4" fmla="*/ 6877050 h 6926263"/>
              <a:gd name="connsiteX5" fmla="*/ 5235640 w 9296400"/>
              <a:gd name="connsiteY5" fmla="*/ 6896100 h 6926263"/>
              <a:gd name="connsiteX6" fmla="*/ 0 w 9296400"/>
              <a:gd name="connsiteY6" fmla="*/ 6888163 h 6926263"/>
              <a:gd name="connsiteX0" fmla="*/ 0 w 9296400"/>
              <a:gd name="connsiteY0" fmla="*/ 6888163 h 6896100"/>
              <a:gd name="connsiteX1" fmla="*/ 6977087 w 9296400"/>
              <a:gd name="connsiteY1" fmla="*/ 19050 h 6896100"/>
              <a:gd name="connsiteX2" fmla="*/ 9296400 w 9296400"/>
              <a:gd name="connsiteY2" fmla="*/ 0 h 6896100"/>
              <a:gd name="connsiteX3" fmla="*/ 2166913 w 9296400"/>
              <a:gd name="connsiteY3" fmla="*/ 6888163 h 6896100"/>
              <a:gd name="connsiteX4" fmla="*/ 5273740 w 9296400"/>
              <a:gd name="connsiteY4" fmla="*/ 6877050 h 6896100"/>
              <a:gd name="connsiteX5" fmla="*/ 5235640 w 9296400"/>
              <a:gd name="connsiteY5" fmla="*/ 6896100 h 6896100"/>
              <a:gd name="connsiteX6" fmla="*/ 0 w 9296400"/>
              <a:gd name="connsiteY6" fmla="*/ 6888163 h 6896100"/>
              <a:gd name="connsiteX0" fmla="*/ 5273740 w 9296400"/>
              <a:gd name="connsiteY0" fmla="*/ 6877050 h 6968490"/>
              <a:gd name="connsiteX1" fmla="*/ 5235640 w 9296400"/>
              <a:gd name="connsiteY1" fmla="*/ 6896100 h 6968490"/>
              <a:gd name="connsiteX2" fmla="*/ 0 w 9296400"/>
              <a:gd name="connsiteY2" fmla="*/ 6888163 h 6968490"/>
              <a:gd name="connsiteX3" fmla="*/ 6977087 w 9296400"/>
              <a:gd name="connsiteY3" fmla="*/ 19050 h 6968490"/>
              <a:gd name="connsiteX4" fmla="*/ 9296400 w 9296400"/>
              <a:gd name="connsiteY4" fmla="*/ 0 h 6968490"/>
              <a:gd name="connsiteX5" fmla="*/ 2166913 w 9296400"/>
              <a:gd name="connsiteY5" fmla="*/ 6888163 h 6968490"/>
              <a:gd name="connsiteX6" fmla="*/ 5365180 w 9296400"/>
              <a:gd name="connsiteY6" fmla="*/ 6968490 h 6968490"/>
              <a:gd name="connsiteX0" fmla="*/ 5273740 w 9296400"/>
              <a:gd name="connsiteY0" fmla="*/ 6877050 h 7825740"/>
              <a:gd name="connsiteX1" fmla="*/ 5235640 w 9296400"/>
              <a:gd name="connsiteY1" fmla="*/ 6896100 h 7825740"/>
              <a:gd name="connsiteX2" fmla="*/ 0 w 9296400"/>
              <a:gd name="connsiteY2" fmla="*/ 6888163 h 7825740"/>
              <a:gd name="connsiteX3" fmla="*/ 6977087 w 9296400"/>
              <a:gd name="connsiteY3" fmla="*/ 19050 h 7825740"/>
              <a:gd name="connsiteX4" fmla="*/ 9296400 w 9296400"/>
              <a:gd name="connsiteY4" fmla="*/ 0 h 7825740"/>
              <a:gd name="connsiteX5" fmla="*/ 2166913 w 9296400"/>
              <a:gd name="connsiteY5" fmla="*/ 6888163 h 7825740"/>
              <a:gd name="connsiteX6" fmla="*/ 5365180 w 9296400"/>
              <a:gd name="connsiteY6" fmla="*/ 7825740 h 7825740"/>
              <a:gd name="connsiteX0" fmla="*/ 5273740 w 9296400"/>
              <a:gd name="connsiteY0" fmla="*/ 6877050 h 6896100"/>
              <a:gd name="connsiteX1" fmla="*/ 5235640 w 9296400"/>
              <a:gd name="connsiteY1" fmla="*/ 6896100 h 6896100"/>
              <a:gd name="connsiteX2" fmla="*/ 0 w 9296400"/>
              <a:gd name="connsiteY2" fmla="*/ 6888163 h 6896100"/>
              <a:gd name="connsiteX3" fmla="*/ 6977087 w 9296400"/>
              <a:gd name="connsiteY3" fmla="*/ 19050 h 6896100"/>
              <a:gd name="connsiteX4" fmla="*/ 9296400 w 9296400"/>
              <a:gd name="connsiteY4" fmla="*/ 0 h 6896100"/>
              <a:gd name="connsiteX5" fmla="*/ 2166913 w 9296400"/>
              <a:gd name="connsiteY5" fmla="*/ 6888163 h 6896100"/>
              <a:gd name="connsiteX0" fmla="*/ 5273740 w 9296400"/>
              <a:gd name="connsiteY0" fmla="*/ 6877050 h 6888163"/>
              <a:gd name="connsiteX1" fmla="*/ 0 w 9296400"/>
              <a:gd name="connsiteY1" fmla="*/ 6888163 h 6888163"/>
              <a:gd name="connsiteX2" fmla="*/ 6977087 w 9296400"/>
              <a:gd name="connsiteY2" fmla="*/ 19050 h 6888163"/>
              <a:gd name="connsiteX3" fmla="*/ 9296400 w 9296400"/>
              <a:gd name="connsiteY3" fmla="*/ 0 h 6888163"/>
              <a:gd name="connsiteX4" fmla="*/ 2166913 w 9296400"/>
              <a:gd name="connsiteY4" fmla="*/ 6888163 h 6888163"/>
              <a:gd name="connsiteX0" fmla="*/ 5273740 w 9296400"/>
              <a:gd name="connsiteY0" fmla="*/ 6877050 h 6888163"/>
              <a:gd name="connsiteX1" fmla="*/ 5292790 w 9296400"/>
              <a:gd name="connsiteY1" fmla="*/ 6838951 h 6888163"/>
              <a:gd name="connsiteX2" fmla="*/ 0 w 9296400"/>
              <a:gd name="connsiteY2" fmla="*/ 6888163 h 6888163"/>
              <a:gd name="connsiteX3" fmla="*/ 6977087 w 9296400"/>
              <a:gd name="connsiteY3" fmla="*/ 19050 h 6888163"/>
              <a:gd name="connsiteX4" fmla="*/ 9296400 w 9296400"/>
              <a:gd name="connsiteY4" fmla="*/ 0 h 6888163"/>
              <a:gd name="connsiteX5" fmla="*/ 2166913 w 9296400"/>
              <a:gd name="connsiteY5" fmla="*/ 6888163 h 6888163"/>
              <a:gd name="connsiteX0" fmla="*/ 5273740 w 9296400"/>
              <a:gd name="connsiteY0" fmla="*/ 6877050 h 6888163"/>
              <a:gd name="connsiteX1" fmla="*/ 5292790 w 9296400"/>
              <a:gd name="connsiteY1" fmla="*/ 6838951 h 6888163"/>
              <a:gd name="connsiteX2" fmla="*/ 5311840 w 9296400"/>
              <a:gd name="connsiteY2" fmla="*/ 6858001 h 6888163"/>
              <a:gd name="connsiteX3" fmla="*/ 0 w 9296400"/>
              <a:gd name="connsiteY3" fmla="*/ 6888163 h 6888163"/>
              <a:gd name="connsiteX4" fmla="*/ 6977087 w 9296400"/>
              <a:gd name="connsiteY4" fmla="*/ 19050 h 6888163"/>
              <a:gd name="connsiteX5" fmla="*/ 9296400 w 9296400"/>
              <a:gd name="connsiteY5" fmla="*/ 0 h 6888163"/>
              <a:gd name="connsiteX6" fmla="*/ 2166913 w 9296400"/>
              <a:gd name="connsiteY6" fmla="*/ 6888163 h 6888163"/>
              <a:gd name="connsiteX0" fmla="*/ 5273740 w 9296400"/>
              <a:gd name="connsiteY0" fmla="*/ 6877050 h 6888163"/>
              <a:gd name="connsiteX1" fmla="*/ 5292790 w 9296400"/>
              <a:gd name="connsiteY1" fmla="*/ 6838951 h 6888163"/>
              <a:gd name="connsiteX2" fmla="*/ 5311840 w 9296400"/>
              <a:gd name="connsiteY2" fmla="*/ 6858001 h 6888163"/>
              <a:gd name="connsiteX3" fmla="*/ 5292790 w 9296400"/>
              <a:gd name="connsiteY3" fmla="*/ 6781801 h 6888163"/>
              <a:gd name="connsiteX4" fmla="*/ 0 w 9296400"/>
              <a:gd name="connsiteY4" fmla="*/ 6888163 h 6888163"/>
              <a:gd name="connsiteX5" fmla="*/ 6977087 w 9296400"/>
              <a:gd name="connsiteY5" fmla="*/ 19050 h 6888163"/>
              <a:gd name="connsiteX6" fmla="*/ 9296400 w 9296400"/>
              <a:gd name="connsiteY6" fmla="*/ 0 h 6888163"/>
              <a:gd name="connsiteX7" fmla="*/ 2166913 w 9296400"/>
              <a:gd name="connsiteY7" fmla="*/ 6888163 h 6888163"/>
              <a:gd name="connsiteX0" fmla="*/ 5273740 w 9296400"/>
              <a:gd name="connsiteY0" fmla="*/ 6877050 h 6888163"/>
              <a:gd name="connsiteX1" fmla="*/ 5292790 w 9296400"/>
              <a:gd name="connsiteY1" fmla="*/ 6838951 h 6888163"/>
              <a:gd name="connsiteX2" fmla="*/ 5311840 w 9296400"/>
              <a:gd name="connsiteY2" fmla="*/ 6858001 h 6888163"/>
              <a:gd name="connsiteX3" fmla="*/ 6340540 w 9296400"/>
              <a:gd name="connsiteY3" fmla="*/ 6038851 h 6888163"/>
              <a:gd name="connsiteX4" fmla="*/ 0 w 9296400"/>
              <a:gd name="connsiteY4" fmla="*/ 6888163 h 6888163"/>
              <a:gd name="connsiteX5" fmla="*/ 6977087 w 9296400"/>
              <a:gd name="connsiteY5" fmla="*/ 19050 h 6888163"/>
              <a:gd name="connsiteX6" fmla="*/ 9296400 w 9296400"/>
              <a:gd name="connsiteY6" fmla="*/ 0 h 6888163"/>
              <a:gd name="connsiteX7" fmla="*/ 2166913 w 9296400"/>
              <a:gd name="connsiteY7" fmla="*/ 6888163 h 6888163"/>
              <a:gd name="connsiteX0" fmla="*/ 5273740 w 9296400"/>
              <a:gd name="connsiteY0" fmla="*/ 6877050 h 6896101"/>
              <a:gd name="connsiteX1" fmla="*/ 5292790 w 9296400"/>
              <a:gd name="connsiteY1" fmla="*/ 6838951 h 6896101"/>
              <a:gd name="connsiteX2" fmla="*/ 5311840 w 9296400"/>
              <a:gd name="connsiteY2" fmla="*/ 6858001 h 6896101"/>
              <a:gd name="connsiteX3" fmla="*/ 5426140 w 9296400"/>
              <a:gd name="connsiteY3" fmla="*/ 6896101 h 6896101"/>
              <a:gd name="connsiteX4" fmla="*/ 0 w 9296400"/>
              <a:gd name="connsiteY4" fmla="*/ 6888163 h 6896101"/>
              <a:gd name="connsiteX5" fmla="*/ 6977087 w 9296400"/>
              <a:gd name="connsiteY5" fmla="*/ 19050 h 6896101"/>
              <a:gd name="connsiteX6" fmla="*/ 9296400 w 9296400"/>
              <a:gd name="connsiteY6" fmla="*/ 0 h 6896101"/>
              <a:gd name="connsiteX7" fmla="*/ 2166913 w 9296400"/>
              <a:gd name="connsiteY7" fmla="*/ 6888163 h 6896101"/>
              <a:gd name="connsiteX0" fmla="*/ 5273740 w 9296400"/>
              <a:gd name="connsiteY0" fmla="*/ 6877050 h 6896101"/>
              <a:gd name="connsiteX1" fmla="*/ 5292790 w 9296400"/>
              <a:gd name="connsiteY1" fmla="*/ 6838951 h 6896101"/>
              <a:gd name="connsiteX2" fmla="*/ 5311840 w 9296400"/>
              <a:gd name="connsiteY2" fmla="*/ 6858001 h 6896101"/>
              <a:gd name="connsiteX3" fmla="*/ 5292790 w 9296400"/>
              <a:gd name="connsiteY3" fmla="*/ 6896101 h 6896101"/>
              <a:gd name="connsiteX4" fmla="*/ 0 w 9296400"/>
              <a:gd name="connsiteY4" fmla="*/ 6888163 h 6896101"/>
              <a:gd name="connsiteX5" fmla="*/ 6977087 w 9296400"/>
              <a:gd name="connsiteY5" fmla="*/ 19050 h 6896101"/>
              <a:gd name="connsiteX6" fmla="*/ 9296400 w 9296400"/>
              <a:gd name="connsiteY6" fmla="*/ 0 h 6896101"/>
              <a:gd name="connsiteX7" fmla="*/ 2166913 w 9296400"/>
              <a:gd name="connsiteY7" fmla="*/ 6888163 h 6896101"/>
              <a:gd name="connsiteX0" fmla="*/ 5273740 w 9296400"/>
              <a:gd name="connsiteY0" fmla="*/ 6877050 h 6896101"/>
              <a:gd name="connsiteX1" fmla="*/ 5292790 w 9296400"/>
              <a:gd name="connsiteY1" fmla="*/ 6838951 h 6896101"/>
              <a:gd name="connsiteX2" fmla="*/ 5311840 w 9296400"/>
              <a:gd name="connsiteY2" fmla="*/ 6858001 h 6896101"/>
              <a:gd name="connsiteX3" fmla="*/ 5292790 w 9296400"/>
              <a:gd name="connsiteY3" fmla="*/ 6896101 h 6896101"/>
              <a:gd name="connsiteX4" fmla="*/ 3082990 w 9296400"/>
              <a:gd name="connsiteY4" fmla="*/ 6896101 h 6896101"/>
              <a:gd name="connsiteX5" fmla="*/ 0 w 9296400"/>
              <a:gd name="connsiteY5" fmla="*/ 6888163 h 6896101"/>
              <a:gd name="connsiteX6" fmla="*/ 6977087 w 9296400"/>
              <a:gd name="connsiteY6" fmla="*/ 19050 h 6896101"/>
              <a:gd name="connsiteX7" fmla="*/ 9296400 w 9296400"/>
              <a:gd name="connsiteY7" fmla="*/ 0 h 6896101"/>
              <a:gd name="connsiteX8" fmla="*/ 2166913 w 9296400"/>
              <a:gd name="connsiteY8" fmla="*/ 6888163 h 6896101"/>
              <a:gd name="connsiteX0" fmla="*/ 5273740 w 9296400"/>
              <a:gd name="connsiteY0" fmla="*/ 6877050 h 6896101"/>
              <a:gd name="connsiteX1" fmla="*/ 5292790 w 9296400"/>
              <a:gd name="connsiteY1" fmla="*/ 6838951 h 6896101"/>
              <a:gd name="connsiteX2" fmla="*/ 5311840 w 9296400"/>
              <a:gd name="connsiteY2" fmla="*/ 6858001 h 6896101"/>
              <a:gd name="connsiteX3" fmla="*/ 5292790 w 9296400"/>
              <a:gd name="connsiteY3" fmla="*/ 6896101 h 6896101"/>
              <a:gd name="connsiteX4" fmla="*/ 3082990 w 9296400"/>
              <a:gd name="connsiteY4" fmla="*/ 6896101 h 6896101"/>
              <a:gd name="connsiteX5" fmla="*/ 3082990 w 9296400"/>
              <a:gd name="connsiteY5" fmla="*/ 6838951 h 6896101"/>
              <a:gd name="connsiteX6" fmla="*/ 0 w 9296400"/>
              <a:gd name="connsiteY6" fmla="*/ 6888163 h 6896101"/>
              <a:gd name="connsiteX7" fmla="*/ 6977087 w 9296400"/>
              <a:gd name="connsiteY7" fmla="*/ 19050 h 6896101"/>
              <a:gd name="connsiteX8" fmla="*/ 9296400 w 9296400"/>
              <a:gd name="connsiteY8" fmla="*/ 0 h 6896101"/>
              <a:gd name="connsiteX9" fmla="*/ 2166913 w 9296400"/>
              <a:gd name="connsiteY9" fmla="*/ 6888163 h 6896101"/>
              <a:gd name="connsiteX0" fmla="*/ 5273740 w 9296400"/>
              <a:gd name="connsiteY0" fmla="*/ 6877050 h 6896101"/>
              <a:gd name="connsiteX1" fmla="*/ 5292790 w 9296400"/>
              <a:gd name="connsiteY1" fmla="*/ 6838951 h 6896101"/>
              <a:gd name="connsiteX2" fmla="*/ 5311840 w 9296400"/>
              <a:gd name="connsiteY2" fmla="*/ 6858001 h 6896101"/>
              <a:gd name="connsiteX3" fmla="*/ 5292790 w 9296400"/>
              <a:gd name="connsiteY3" fmla="*/ 6896101 h 6896101"/>
              <a:gd name="connsiteX4" fmla="*/ 3082990 w 9296400"/>
              <a:gd name="connsiteY4" fmla="*/ 6896101 h 6896101"/>
              <a:gd name="connsiteX5" fmla="*/ 3082990 w 9296400"/>
              <a:gd name="connsiteY5" fmla="*/ 6838951 h 6896101"/>
              <a:gd name="connsiteX6" fmla="*/ 0 w 9296400"/>
              <a:gd name="connsiteY6" fmla="*/ 6888163 h 6896101"/>
              <a:gd name="connsiteX7" fmla="*/ 6977087 w 9296400"/>
              <a:gd name="connsiteY7" fmla="*/ 19050 h 6896101"/>
              <a:gd name="connsiteX8" fmla="*/ 9296400 w 9296400"/>
              <a:gd name="connsiteY8" fmla="*/ 0 h 6896101"/>
              <a:gd name="connsiteX9" fmla="*/ 2166913 w 9296400"/>
              <a:gd name="connsiteY9" fmla="*/ 6888163 h 6896101"/>
              <a:gd name="connsiteX10" fmla="*/ 5273740 w 9296400"/>
              <a:gd name="connsiteY10" fmla="*/ 6877050 h 6896101"/>
              <a:gd name="connsiteX0" fmla="*/ 5273740 w 9296400"/>
              <a:gd name="connsiteY0" fmla="*/ 6877050 h 6968490"/>
              <a:gd name="connsiteX1" fmla="*/ 5292790 w 9296400"/>
              <a:gd name="connsiteY1" fmla="*/ 6838951 h 6968490"/>
              <a:gd name="connsiteX2" fmla="*/ 5311840 w 9296400"/>
              <a:gd name="connsiteY2" fmla="*/ 6858001 h 6968490"/>
              <a:gd name="connsiteX3" fmla="*/ 5292790 w 9296400"/>
              <a:gd name="connsiteY3" fmla="*/ 6896101 h 6968490"/>
              <a:gd name="connsiteX4" fmla="*/ 3082990 w 9296400"/>
              <a:gd name="connsiteY4" fmla="*/ 6896101 h 6968490"/>
              <a:gd name="connsiteX5" fmla="*/ 3082990 w 9296400"/>
              <a:gd name="connsiteY5" fmla="*/ 6838951 h 6968490"/>
              <a:gd name="connsiteX6" fmla="*/ 0 w 9296400"/>
              <a:gd name="connsiteY6" fmla="*/ 6888163 h 6968490"/>
              <a:gd name="connsiteX7" fmla="*/ 6977087 w 9296400"/>
              <a:gd name="connsiteY7" fmla="*/ 19050 h 6968490"/>
              <a:gd name="connsiteX8" fmla="*/ 9296400 w 9296400"/>
              <a:gd name="connsiteY8" fmla="*/ 0 h 6968490"/>
              <a:gd name="connsiteX9" fmla="*/ 2166913 w 9296400"/>
              <a:gd name="connsiteY9" fmla="*/ 6888163 h 6968490"/>
              <a:gd name="connsiteX10" fmla="*/ 5365180 w 9296400"/>
              <a:gd name="connsiteY10" fmla="*/ 6968490 h 6968490"/>
              <a:gd name="connsiteX0" fmla="*/ 5273740 w 9296400"/>
              <a:gd name="connsiteY0" fmla="*/ 6877050 h 6896101"/>
              <a:gd name="connsiteX1" fmla="*/ 5292790 w 9296400"/>
              <a:gd name="connsiteY1" fmla="*/ 6838951 h 6896101"/>
              <a:gd name="connsiteX2" fmla="*/ 5311840 w 9296400"/>
              <a:gd name="connsiteY2" fmla="*/ 6858001 h 6896101"/>
              <a:gd name="connsiteX3" fmla="*/ 5292790 w 9296400"/>
              <a:gd name="connsiteY3" fmla="*/ 6896101 h 6896101"/>
              <a:gd name="connsiteX4" fmla="*/ 3082990 w 9296400"/>
              <a:gd name="connsiteY4" fmla="*/ 6896101 h 6896101"/>
              <a:gd name="connsiteX5" fmla="*/ 3082990 w 9296400"/>
              <a:gd name="connsiteY5" fmla="*/ 6838951 h 6896101"/>
              <a:gd name="connsiteX6" fmla="*/ 0 w 9296400"/>
              <a:gd name="connsiteY6" fmla="*/ 6888163 h 6896101"/>
              <a:gd name="connsiteX7" fmla="*/ 6977087 w 9296400"/>
              <a:gd name="connsiteY7" fmla="*/ 19050 h 6896101"/>
              <a:gd name="connsiteX8" fmla="*/ 9296400 w 9296400"/>
              <a:gd name="connsiteY8" fmla="*/ 0 h 6896101"/>
              <a:gd name="connsiteX9" fmla="*/ 2166913 w 9296400"/>
              <a:gd name="connsiteY9" fmla="*/ 6888163 h 6896101"/>
              <a:gd name="connsiteX10" fmla="*/ 9022780 w 9296400"/>
              <a:gd name="connsiteY10" fmla="*/ 1824990 h 6896101"/>
              <a:gd name="connsiteX0" fmla="*/ 5273740 w 9296400"/>
              <a:gd name="connsiteY0" fmla="*/ 6877050 h 6896101"/>
              <a:gd name="connsiteX1" fmla="*/ 5292790 w 9296400"/>
              <a:gd name="connsiteY1" fmla="*/ 6838951 h 6896101"/>
              <a:gd name="connsiteX2" fmla="*/ 5311840 w 9296400"/>
              <a:gd name="connsiteY2" fmla="*/ 6858001 h 6896101"/>
              <a:gd name="connsiteX3" fmla="*/ 5292790 w 9296400"/>
              <a:gd name="connsiteY3" fmla="*/ 6896101 h 6896101"/>
              <a:gd name="connsiteX4" fmla="*/ 3082990 w 9296400"/>
              <a:gd name="connsiteY4" fmla="*/ 6896101 h 6896101"/>
              <a:gd name="connsiteX5" fmla="*/ 3082990 w 9296400"/>
              <a:gd name="connsiteY5" fmla="*/ 6838951 h 6896101"/>
              <a:gd name="connsiteX6" fmla="*/ 0 w 9296400"/>
              <a:gd name="connsiteY6" fmla="*/ 6888163 h 6896101"/>
              <a:gd name="connsiteX7" fmla="*/ 6977087 w 9296400"/>
              <a:gd name="connsiteY7" fmla="*/ 19050 h 6896101"/>
              <a:gd name="connsiteX8" fmla="*/ 9296400 w 9296400"/>
              <a:gd name="connsiteY8" fmla="*/ 0 h 6896101"/>
              <a:gd name="connsiteX9" fmla="*/ 2166913 w 9296400"/>
              <a:gd name="connsiteY9" fmla="*/ 6888163 h 6896101"/>
              <a:gd name="connsiteX10" fmla="*/ 3098230 w 9296400"/>
              <a:gd name="connsiteY10" fmla="*/ 6892290 h 6896101"/>
              <a:gd name="connsiteX0" fmla="*/ 5273740 w 9296400"/>
              <a:gd name="connsiteY0" fmla="*/ 6877050 h 6896101"/>
              <a:gd name="connsiteX1" fmla="*/ 5292790 w 9296400"/>
              <a:gd name="connsiteY1" fmla="*/ 6838951 h 6896101"/>
              <a:gd name="connsiteX2" fmla="*/ 5311840 w 9296400"/>
              <a:gd name="connsiteY2" fmla="*/ 6858001 h 6896101"/>
              <a:gd name="connsiteX3" fmla="*/ 5292790 w 9296400"/>
              <a:gd name="connsiteY3" fmla="*/ 6896101 h 6896101"/>
              <a:gd name="connsiteX4" fmla="*/ 3082990 w 9296400"/>
              <a:gd name="connsiteY4" fmla="*/ 6896101 h 6896101"/>
              <a:gd name="connsiteX5" fmla="*/ 3082990 w 9296400"/>
              <a:gd name="connsiteY5" fmla="*/ 6838951 h 6896101"/>
              <a:gd name="connsiteX6" fmla="*/ 0 w 9296400"/>
              <a:gd name="connsiteY6" fmla="*/ 6888163 h 6896101"/>
              <a:gd name="connsiteX7" fmla="*/ 6977087 w 9296400"/>
              <a:gd name="connsiteY7" fmla="*/ 19050 h 6896101"/>
              <a:gd name="connsiteX8" fmla="*/ 9296400 w 9296400"/>
              <a:gd name="connsiteY8" fmla="*/ 0 h 6896101"/>
              <a:gd name="connsiteX9" fmla="*/ 2166913 w 9296400"/>
              <a:gd name="connsiteY9" fmla="*/ 6888163 h 6896101"/>
              <a:gd name="connsiteX10" fmla="*/ 3098230 w 9296400"/>
              <a:gd name="connsiteY10" fmla="*/ 6892290 h 6896101"/>
              <a:gd name="connsiteX11" fmla="*/ 3082990 w 9296400"/>
              <a:gd name="connsiteY11" fmla="*/ 6877051 h 6896101"/>
              <a:gd name="connsiteX0" fmla="*/ 5273740 w 9296400"/>
              <a:gd name="connsiteY0" fmla="*/ 6877050 h 6896101"/>
              <a:gd name="connsiteX1" fmla="*/ 5292790 w 9296400"/>
              <a:gd name="connsiteY1" fmla="*/ 6838951 h 6896101"/>
              <a:gd name="connsiteX2" fmla="*/ 5311840 w 9296400"/>
              <a:gd name="connsiteY2" fmla="*/ 6858001 h 6896101"/>
              <a:gd name="connsiteX3" fmla="*/ 5292790 w 9296400"/>
              <a:gd name="connsiteY3" fmla="*/ 6896101 h 6896101"/>
              <a:gd name="connsiteX4" fmla="*/ 3082990 w 9296400"/>
              <a:gd name="connsiteY4" fmla="*/ 6896101 h 6896101"/>
              <a:gd name="connsiteX5" fmla="*/ 3082990 w 9296400"/>
              <a:gd name="connsiteY5" fmla="*/ 6838951 h 6896101"/>
              <a:gd name="connsiteX6" fmla="*/ 0 w 9296400"/>
              <a:gd name="connsiteY6" fmla="*/ 6888163 h 6896101"/>
              <a:gd name="connsiteX7" fmla="*/ 6977087 w 9296400"/>
              <a:gd name="connsiteY7" fmla="*/ 19050 h 6896101"/>
              <a:gd name="connsiteX8" fmla="*/ 9296400 w 9296400"/>
              <a:gd name="connsiteY8" fmla="*/ 0 h 6896101"/>
              <a:gd name="connsiteX9" fmla="*/ 2166913 w 9296400"/>
              <a:gd name="connsiteY9" fmla="*/ 6888163 h 6896101"/>
              <a:gd name="connsiteX10" fmla="*/ 3098230 w 9296400"/>
              <a:gd name="connsiteY10" fmla="*/ 6892290 h 6896101"/>
              <a:gd name="connsiteX11" fmla="*/ 3082990 w 9296400"/>
              <a:gd name="connsiteY11" fmla="*/ 6877051 h 6896101"/>
              <a:gd name="connsiteX12" fmla="*/ 3082990 w 9296400"/>
              <a:gd name="connsiteY12" fmla="*/ 6838951 h 6896101"/>
              <a:gd name="connsiteX0" fmla="*/ 5273740 w 9296400"/>
              <a:gd name="connsiteY0" fmla="*/ 6877050 h 6896101"/>
              <a:gd name="connsiteX1" fmla="*/ 5292790 w 9296400"/>
              <a:gd name="connsiteY1" fmla="*/ 6838951 h 6896101"/>
              <a:gd name="connsiteX2" fmla="*/ 5311840 w 9296400"/>
              <a:gd name="connsiteY2" fmla="*/ 6858001 h 6896101"/>
              <a:gd name="connsiteX3" fmla="*/ 5292790 w 9296400"/>
              <a:gd name="connsiteY3" fmla="*/ 6896101 h 6896101"/>
              <a:gd name="connsiteX4" fmla="*/ 3082990 w 9296400"/>
              <a:gd name="connsiteY4" fmla="*/ 6896101 h 6896101"/>
              <a:gd name="connsiteX5" fmla="*/ 3082990 w 9296400"/>
              <a:gd name="connsiteY5" fmla="*/ 6838951 h 6896101"/>
              <a:gd name="connsiteX6" fmla="*/ 0 w 9296400"/>
              <a:gd name="connsiteY6" fmla="*/ 6888163 h 6896101"/>
              <a:gd name="connsiteX7" fmla="*/ 6977087 w 9296400"/>
              <a:gd name="connsiteY7" fmla="*/ 19050 h 6896101"/>
              <a:gd name="connsiteX8" fmla="*/ 9296400 w 9296400"/>
              <a:gd name="connsiteY8" fmla="*/ 0 h 6896101"/>
              <a:gd name="connsiteX9" fmla="*/ 2166913 w 9296400"/>
              <a:gd name="connsiteY9" fmla="*/ 6888163 h 6896101"/>
              <a:gd name="connsiteX10" fmla="*/ 3098230 w 9296400"/>
              <a:gd name="connsiteY10" fmla="*/ 6892290 h 6896101"/>
              <a:gd name="connsiteX11" fmla="*/ 3082990 w 9296400"/>
              <a:gd name="connsiteY11" fmla="*/ 6877051 h 6896101"/>
              <a:gd name="connsiteX12" fmla="*/ 4206940 w 9296400"/>
              <a:gd name="connsiteY12" fmla="*/ 6057901 h 6896101"/>
              <a:gd name="connsiteX0" fmla="*/ 5273740 w 9296400"/>
              <a:gd name="connsiteY0" fmla="*/ 6877050 h 6896101"/>
              <a:gd name="connsiteX1" fmla="*/ 5292790 w 9296400"/>
              <a:gd name="connsiteY1" fmla="*/ 6838951 h 6896101"/>
              <a:gd name="connsiteX2" fmla="*/ 5311840 w 9296400"/>
              <a:gd name="connsiteY2" fmla="*/ 6858001 h 6896101"/>
              <a:gd name="connsiteX3" fmla="*/ 5292790 w 9296400"/>
              <a:gd name="connsiteY3" fmla="*/ 6896101 h 6896101"/>
              <a:gd name="connsiteX4" fmla="*/ 3082990 w 9296400"/>
              <a:gd name="connsiteY4" fmla="*/ 6896101 h 6896101"/>
              <a:gd name="connsiteX5" fmla="*/ 3082990 w 9296400"/>
              <a:gd name="connsiteY5" fmla="*/ 6838951 h 6896101"/>
              <a:gd name="connsiteX6" fmla="*/ 0 w 9296400"/>
              <a:gd name="connsiteY6" fmla="*/ 6888163 h 6896101"/>
              <a:gd name="connsiteX7" fmla="*/ 6977087 w 9296400"/>
              <a:gd name="connsiteY7" fmla="*/ 19050 h 6896101"/>
              <a:gd name="connsiteX8" fmla="*/ 9296400 w 9296400"/>
              <a:gd name="connsiteY8" fmla="*/ 0 h 6896101"/>
              <a:gd name="connsiteX9" fmla="*/ 2166913 w 9296400"/>
              <a:gd name="connsiteY9" fmla="*/ 6888163 h 6896101"/>
              <a:gd name="connsiteX10" fmla="*/ 3098230 w 9296400"/>
              <a:gd name="connsiteY10" fmla="*/ 6892290 h 6896101"/>
              <a:gd name="connsiteX11" fmla="*/ 3082990 w 9296400"/>
              <a:gd name="connsiteY11" fmla="*/ 6877051 h 6896101"/>
              <a:gd name="connsiteX12" fmla="*/ 7978840 w 9296400"/>
              <a:gd name="connsiteY12" fmla="*/ 1962151 h 6896101"/>
              <a:gd name="connsiteX0" fmla="*/ 5273740 w 9540940"/>
              <a:gd name="connsiteY0" fmla="*/ 6877050 h 6896101"/>
              <a:gd name="connsiteX1" fmla="*/ 5292790 w 9540940"/>
              <a:gd name="connsiteY1" fmla="*/ 6838951 h 6896101"/>
              <a:gd name="connsiteX2" fmla="*/ 5311840 w 9540940"/>
              <a:gd name="connsiteY2" fmla="*/ 6858001 h 6896101"/>
              <a:gd name="connsiteX3" fmla="*/ 5292790 w 9540940"/>
              <a:gd name="connsiteY3" fmla="*/ 6896101 h 6896101"/>
              <a:gd name="connsiteX4" fmla="*/ 3082990 w 9540940"/>
              <a:gd name="connsiteY4" fmla="*/ 6896101 h 6896101"/>
              <a:gd name="connsiteX5" fmla="*/ 3082990 w 9540940"/>
              <a:gd name="connsiteY5" fmla="*/ 6838951 h 6896101"/>
              <a:gd name="connsiteX6" fmla="*/ 0 w 9540940"/>
              <a:gd name="connsiteY6" fmla="*/ 6888163 h 6896101"/>
              <a:gd name="connsiteX7" fmla="*/ 6977087 w 9540940"/>
              <a:gd name="connsiteY7" fmla="*/ 19050 h 6896101"/>
              <a:gd name="connsiteX8" fmla="*/ 9296400 w 9540940"/>
              <a:gd name="connsiteY8" fmla="*/ 0 h 6896101"/>
              <a:gd name="connsiteX9" fmla="*/ 2166913 w 9540940"/>
              <a:gd name="connsiteY9" fmla="*/ 6888163 h 6896101"/>
              <a:gd name="connsiteX10" fmla="*/ 3098230 w 9540940"/>
              <a:gd name="connsiteY10" fmla="*/ 6892290 h 6896101"/>
              <a:gd name="connsiteX11" fmla="*/ 3082990 w 9540940"/>
              <a:gd name="connsiteY11" fmla="*/ 6877051 h 6896101"/>
              <a:gd name="connsiteX12" fmla="*/ 9540940 w 9540940"/>
              <a:gd name="connsiteY12" fmla="*/ 514351 h 6896101"/>
              <a:gd name="connsiteX0" fmla="*/ 5273740 w 9540940"/>
              <a:gd name="connsiteY0" fmla="*/ 6877050 h 6896101"/>
              <a:gd name="connsiteX1" fmla="*/ 5292790 w 9540940"/>
              <a:gd name="connsiteY1" fmla="*/ 6838951 h 6896101"/>
              <a:gd name="connsiteX2" fmla="*/ 5311840 w 9540940"/>
              <a:gd name="connsiteY2" fmla="*/ 6858001 h 6896101"/>
              <a:gd name="connsiteX3" fmla="*/ 5292790 w 9540940"/>
              <a:gd name="connsiteY3" fmla="*/ 6896101 h 6896101"/>
              <a:gd name="connsiteX4" fmla="*/ 3082990 w 9540940"/>
              <a:gd name="connsiteY4" fmla="*/ 6896101 h 6896101"/>
              <a:gd name="connsiteX5" fmla="*/ 3082990 w 9540940"/>
              <a:gd name="connsiteY5" fmla="*/ 6838951 h 6896101"/>
              <a:gd name="connsiteX6" fmla="*/ 0 w 9540940"/>
              <a:gd name="connsiteY6" fmla="*/ 6888163 h 6896101"/>
              <a:gd name="connsiteX7" fmla="*/ 6977087 w 9540940"/>
              <a:gd name="connsiteY7" fmla="*/ 19050 h 6896101"/>
              <a:gd name="connsiteX8" fmla="*/ 9296400 w 9540940"/>
              <a:gd name="connsiteY8" fmla="*/ 0 h 6896101"/>
              <a:gd name="connsiteX9" fmla="*/ 2166913 w 9540940"/>
              <a:gd name="connsiteY9" fmla="*/ 6888163 h 6896101"/>
              <a:gd name="connsiteX10" fmla="*/ 3098230 w 9540940"/>
              <a:gd name="connsiteY10" fmla="*/ 6892290 h 6896101"/>
              <a:gd name="connsiteX11" fmla="*/ 3082990 w 9540940"/>
              <a:gd name="connsiteY11" fmla="*/ 6877051 h 6896101"/>
              <a:gd name="connsiteX12" fmla="*/ 9540940 w 9540940"/>
              <a:gd name="connsiteY12" fmla="*/ 514351 h 6896101"/>
              <a:gd name="connsiteX0" fmla="*/ 5273740 w 9540940"/>
              <a:gd name="connsiteY0" fmla="*/ 6877050 h 6896101"/>
              <a:gd name="connsiteX1" fmla="*/ 5292790 w 9540940"/>
              <a:gd name="connsiteY1" fmla="*/ 6838951 h 6896101"/>
              <a:gd name="connsiteX2" fmla="*/ 5311840 w 9540940"/>
              <a:gd name="connsiteY2" fmla="*/ 6858001 h 6896101"/>
              <a:gd name="connsiteX3" fmla="*/ 5292790 w 9540940"/>
              <a:gd name="connsiteY3" fmla="*/ 6896101 h 6896101"/>
              <a:gd name="connsiteX4" fmla="*/ 5330890 w 9540940"/>
              <a:gd name="connsiteY4" fmla="*/ 6858001 h 6896101"/>
              <a:gd name="connsiteX5" fmla="*/ 3082990 w 9540940"/>
              <a:gd name="connsiteY5" fmla="*/ 6896101 h 6896101"/>
              <a:gd name="connsiteX6" fmla="*/ 3082990 w 9540940"/>
              <a:gd name="connsiteY6" fmla="*/ 6838951 h 6896101"/>
              <a:gd name="connsiteX7" fmla="*/ 0 w 9540940"/>
              <a:gd name="connsiteY7" fmla="*/ 6888163 h 6896101"/>
              <a:gd name="connsiteX8" fmla="*/ 6977087 w 9540940"/>
              <a:gd name="connsiteY8" fmla="*/ 19050 h 6896101"/>
              <a:gd name="connsiteX9" fmla="*/ 9296400 w 9540940"/>
              <a:gd name="connsiteY9" fmla="*/ 0 h 6896101"/>
              <a:gd name="connsiteX10" fmla="*/ 2166913 w 9540940"/>
              <a:gd name="connsiteY10" fmla="*/ 6888163 h 6896101"/>
              <a:gd name="connsiteX11" fmla="*/ 3098230 w 9540940"/>
              <a:gd name="connsiteY11" fmla="*/ 6892290 h 6896101"/>
              <a:gd name="connsiteX12" fmla="*/ 3082990 w 9540940"/>
              <a:gd name="connsiteY12" fmla="*/ 6877051 h 6896101"/>
              <a:gd name="connsiteX13" fmla="*/ 9540940 w 9540940"/>
              <a:gd name="connsiteY13" fmla="*/ 514351 h 6896101"/>
              <a:gd name="connsiteX0" fmla="*/ 5273740 w 9540940"/>
              <a:gd name="connsiteY0" fmla="*/ 6877050 h 6896101"/>
              <a:gd name="connsiteX1" fmla="*/ 5292790 w 9540940"/>
              <a:gd name="connsiteY1" fmla="*/ 6838951 h 6896101"/>
              <a:gd name="connsiteX2" fmla="*/ 5311840 w 9540940"/>
              <a:gd name="connsiteY2" fmla="*/ 6858001 h 6896101"/>
              <a:gd name="connsiteX3" fmla="*/ 5292790 w 9540940"/>
              <a:gd name="connsiteY3" fmla="*/ 6896101 h 6896101"/>
              <a:gd name="connsiteX4" fmla="*/ 5330890 w 9540940"/>
              <a:gd name="connsiteY4" fmla="*/ 6858001 h 6896101"/>
              <a:gd name="connsiteX5" fmla="*/ 3082990 w 9540940"/>
              <a:gd name="connsiteY5" fmla="*/ 6896101 h 6896101"/>
              <a:gd name="connsiteX6" fmla="*/ 3082990 w 9540940"/>
              <a:gd name="connsiteY6" fmla="*/ 6838951 h 6896101"/>
              <a:gd name="connsiteX7" fmla="*/ 0 w 9540940"/>
              <a:gd name="connsiteY7" fmla="*/ 6888163 h 6896101"/>
              <a:gd name="connsiteX8" fmla="*/ 6977087 w 9540940"/>
              <a:gd name="connsiteY8" fmla="*/ 19050 h 6896101"/>
              <a:gd name="connsiteX9" fmla="*/ 9296400 w 9540940"/>
              <a:gd name="connsiteY9" fmla="*/ 0 h 6896101"/>
              <a:gd name="connsiteX10" fmla="*/ 2166913 w 9540940"/>
              <a:gd name="connsiteY10" fmla="*/ 6888163 h 6896101"/>
              <a:gd name="connsiteX11" fmla="*/ 3098230 w 9540940"/>
              <a:gd name="connsiteY11" fmla="*/ 6892290 h 6896101"/>
              <a:gd name="connsiteX12" fmla="*/ 3082990 w 9540940"/>
              <a:gd name="connsiteY12" fmla="*/ 6877051 h 6896101"/>
              <a:gd name="connsiteX13" fmla="*/ 9540940 w 9540940"/>
              <a:gd name="connsiteY13" fmla="*/ 514351 h 6896101"/>
              <a:gd name="connsiteX14" fmla="*/ 5273740 w 9540940"/>
              <a:gd name="connsiteY14" fmla="*/ 6877050 h 6896101"/>
              <a:gd name="connsiteX0" fmla="*/ 6473890 w 9540940"/>
              <a:gd name="connsiteY0" fmla="*/ 5657850 h 6896101"/>
              <a:gd name="connsiteX1" fmla="*/ 5292790 w 9540940"/>
              <a:gd name="connsiteY1" fmla="*/ 6838951 h 6896101"/>
              <a:gd name="connsiteX2" fmla="*/ 5311840 w 9540940"/>
              <a:gd name="connsiteY2" fmla="*/ 6858001 h 6896101"/>
              <a:gd name="connsiteX3" fmla="*/ 5292790 w 9540940"/>
              <a:gd name="connsiteY3" fmla="*/ 6896101 h 6896101"/>
              <a:gd name="connsiteX4" fmla="*/ 5330890 w 9540940"/>
              <a:gd name="connsiteY4" fmla="*/ 6858001 h 6896101"/>
              <a:gd name="connsiteX5" fmla="*/ 3082990 w 9540940"/>
              <a:gd name="connsiteY5" fmla="*/ 6896101 h 6896101"/>
              <a:gd name="connsiteX6" fmla="*/ 3082990 w 9540940"/>
              <a:gd name="connsiteY6" fmla="*/ 6838951 h 6896101"/>
              <a:gd name="connsiteX7" fmla="*/ 0 w 9540940"/>
              <a:gd name="connsiteY7" fmla="*/ 6888163 h 6896101"/>
              <a:gd name="connsiteX8" fmla="*/ 6977087 w 9540940"/>
              <a:gd name="connsiteY8" fmla="*/ 19050 h 6896101"/>
              <a:gd name="connsiteX9" fmla="*/ 9296400 w 9540940"/>
              <a:gd name="connsiteY9" fmla="*/ 0 h 6896101"/>
              <a:gd name="connsiteX10" fmla="*/ 2166913 w 9540940"/>
              <a:gd name="connsiteY10" fmla="*/ 6888163 h 6896101"/>
              <a:gd name="connsiteX11" fmla="*/ 3098230 w 9540940"/>
              <a:gd name="connsiteY11" fmla="*/ 6892290 h 6896101"/>
              <a:gd name="connsiteX12" fmla="*/ 3082990 w 9540940"/>
              <a:gd name="connsiteY12" fmla="*/ 6877051 h 6896101"/>
              <a:gd name="connsiteX13" fmla="*/ 9540940 w 9540940"/>
              <a:gd name="connsiteY13" fmla="*/ 514351 h 6896101"/>
              <a:gd name="connsiteX14" fmla="*/ 6473890 w 9540940"/>
              <a:gd name="connsiteY14" fmla="*/ 5657850 h 6896101"/>
              <a:gd name="connsiteX0" fmla="*/ 9217090 w 9540940"/>
              <a:gd name="connsiteY0" fmla="*/ 3067050 h 6896101"/>
              <a:gd name="connsiteX1" fmla="*/ 5292790 w 9540940"/>
              <a:gd name="connsiteY1" fmla="*/ 6838951 h 6896101"/>
              <a:gd name="connsiteX2" fmla="*/ 5311840 w 9540940"/>
              <a:gd name="connsiteY2" fmla="*/ 6858001 h 6896101"/>
              <a:gd name="connsiteX3" fmla="*/ 5292790 w 9540940"/>
              <a:gd name="connsiteY3" fmla="*/ 6896101 h 6896101"/>
              <a:gd name="connsiteX4" fmla="*/ 5330890 w 9540940"/>
              <a:gd name="connsiteY4" fmla="*/ 6858001 h 6896101"/>
              <a:gd name="connsiteX5" fmla="*/ 3082990 w 9540940"/>
              <a:gd name="connsiteY5" fmla="*/ 6896101 h 6896101"/>
              <a:gd name="connsiteX6" fmla="*/ 3082990 w 9540940"/>
              <a:gd name="connsiteY6" fmla="*/ 6838951 h 6896101"/>
              <a:gd name="connsiteX7" fmla="*/ 0 w 9540940"/>
              <a:gd name="connsiteY7" fmla="*/ 6888163 h 6896101"/>
              <a:gd name="connsiteX8" fmla="*/ 6977087 w 9540940"/>
              <a:gd name="connsiteY8" fmla="*/ 19050 h 6896101"/>
              <a:gd name="connsiteX9" fmla="*/ 9296400 w 9540940"/>
              <a:gd name="connsiteY9" fmla="*/ 0 h 6896101"/>
              <a:gd name="connsiteX10" fmla="*/ 2166913 w 9540940"/>
              <a:gd name="connsiteY10" fmla="*/ 6888163 h 6896101"/>
              <a:gd name="connsiteX11" fmla="*/ 3098230 w 9540940"/>
              <a:gd name="connsiteY11" fmla="*/ 6892290 h 6896101"/>
              <a:gd name="connsiteX12" fmla="*/ 3082990 w 9540940"/>
              <a:gd name="connsiteY12" fmla="*/ 6877051 h 6896101"/>
              <a:gd name="connsiteX13" fmla="*/ 9540940 w 9540940"/>
              <a:gd name="connsiteY13" fmla="*/ 514351 h 6896101"/>
              <a:gd name="connsiteX14" fmla="*/ 9217090 w 9540940"/>
              <a:gd name="connsiteY14" fmla="*/ 3067050 h 6896101"/>
              <a:gd name="connsiteX0" fmla="*/ 9540940 w 9540940"/>
              <a:gd name="connsiteY0" fmla="*/ 2724150 h 6896101"/>
              <a:gd name="connsiteX1" fmla="*/ 5292790 w 9540940"/>
              <a:gd name="connsiteY1" fmla="*/ 6838951 h 6896101"/>
              <a:gd name="connsiteX2" fmla="*/ 5311840 w 9540940"/>
              <a:gd name="connsiteY2" fmla="*/ 6858001 h 6896101"/>
              <a:gd name="connsiteX3" fmla="*/ 5292790 w 9540940"/>
              <a:gd name="connsiteY3" fmla="*/ 6896101 h 6896101"/>
              <a:gd name="connsiteX4" fmla="*/ 5330890 w 9540940"/>
              <a:gd name="connsiteY4" fmla="*/ 6858001 h 6896101"/>
              <a:gd name="connsiteX5" fmla="*/ 3082990 w 9540940"/>
              <a:gd name="connsiteY5" fmla="*/ 6896101 h 6896101"/>
              <a:gd name="connsiteX6" fmla="*/ 3082990 w 9540940"/>
              <a:gd name="connsiteY6" fmla="*/ 6838951 h 6896101"/>
              <a:gd name="connsiteX7" fmla="*/ 0 w 9540940"/>
              <a:gd name="connsiteY7" fmla="*/ 6888163 h 6896101"/>
              <a:gd name="connsiteX8" fmla="*/ 6977087 w 9540940"/>
              <a:gd name="connsiteY8" fmla="*/ 19050 h 6896101"/>
              <a:gd name="connsiteX9" fmla="*/ 9296400 w 9540940"/>
              <a:gd name="connsiteY9" fmla="*/ 0 h 6896101"/>
              <a:gd name="connsiteX10" fmla="*/ 2166913 w 9540940"/>
              <a:gd name="connsiteY10" fmla="*/ 6888163 h 6896101"/>
              <a:gd name="connsiteX11" fmla="*/ 3098230 w 9540940"/>
              <a:gd name="connsiteY11" fmla="*/ 6892290 h 6896101"/>
              <a:gd name="connsiteX12" fmla="*/ 3082990 w 9540940"/>
              <a:gd name="connsiteY12" fmla="*/ 6877051 h 6896101"/>
              <a:gd name="connsiteX13" fmla="*/ 9540940 w 9540940"/>
              <a:gd name="connsiteY13" fmla="*/ 514351 h 6896101"/>
              <a:gd name="connsiteX14" fmla="*/ 9540940 w 9540940"/>
              <a:gd name="connsiteY14" fmla="*/ 2724150 h 6896101"/>
              <a:gd name="connsiteX0" fmla="*/ 3098230 w 9540940"/>
              <a:gd name="connsiteY0" fmla="*/ 6892290 h 6979603"/>
              <a:gd name="connsiteX1" fmla="*/ 3082990 w 9540940"/>
              <a:gd name="connsiteY1" fmla="*/ 6877051 h 6979603"/>
              <a:gd name="connsiteX2" fmla="*/ 9540940 w 9540940"/>
              <a:gd name="connsiteY2" fmla="*/ 514351 h 6979603"/>
              <a:gd name="connsiteX3" fmla="*/ 9540940 w 9540940"/>
              <a:gd name="connsiteY3" fmla="*/ 2724150 h 6979603"/>
              <a:gd name="connsiteX4" fmla="*/ 5292790 w 9540940"/>
              <a:gd name="connsiteY4" fmla="*/ 6838951 h 6979603"/>
              <a:gd name="connsiteX5" fmla="*/ 5311840 w 9540940"/>
              <a:gd name="connsiteY5" fmla="*/ 6858001 h 6979603"/>
              <a:gd name="connsiteX6" fmla="*/ 5292790 w 9540940"/>
              <a:gd name="connsiteY6" fmla="*/ 6896101 h 6979603"/>
              <a:gd name="connsiteX7" fmla="*/ 5330890 w 9540940"/>
              <a:gd name="connsiteY7" fmla="*/ 6858001 h 6979603"/>
              <a:gd name="connsiteX8" fmla="*/ 3082990 w 9540940"/>
              <a:gd name="connsiteY8" fmla="*/ 6896101 h 6979603"/>
              <a:gd name="connsiteX9" fmla="*/ 3082990 w 9540940"/>
              <a:gd name="connsiteY9" fmla="*/ 6838951 h 6979603"/>
              <a:gd name="connsiteX10" fmla="*/ 0 w 9540940"/>
              <a:gd name="connsiteY10" fmla="*/ 6888163 h 6979603"/>
              <a:gd name="connsiteX11" fmla="*/ 6977087 w 9540940"/>
              <a:gd name="connsiteY11" fmla="*/ 19050 h 6979603"/>
              <a:gd name="connsiteX12" fmla="*/ 9296400 w 9540940"/>
              <a:gd name="connsiteY12" fmla="*/ 0 h 6979603"/>
              <a:gd name="connsiteX13" fmla="*/ 2258353 w 9540940"/>
              <a:gd name="connsiteY13" fmla="*/ 6979603 h 6979603"/>
              <a:gd name="connsiteX0" fmla="*/ 3098230 w 9540940"/>
              <a:gd name="connsiteY0" fmla="*/ 6892290 h 6896101"/>
              <a:gd name="connsiteX1" fmla="*/ 3082990 w 9540940"/>
              <a:gd name="connsiteY1" fmla="*/ 6877051 h 6896101"/>
              <a:gd name="connsiteX2" fmla="*/ 9540940 w 9540940"/>
              <a:gd name="connsiteY2" fmla="*/ 514351 h 6896101"/>
              <a:gd name="connsiteX3" fmla="*/ 9540940 w 9540940"/>
              <a:gd name="connsiteY3" fmla="*/ 2724150 h 6896101"/>
              <a:gd name="connsiteX4" fmla="*/ 5292790 w 9540940"/>
              <a:gd name="connsiteY4" fmla="*/ 6838951 h 6896101"/>
              <a:gd name="connsiteX5" fmla="*/ 5311840 w 9540940"/>
              <a:gd name="connsiteY5" fmla="*/ 6858001 h 6896101"/>
              <a:gd name="connsiteX6" fmla="*/ 5292790 w 9540940"/>
              <a:gd name="connsiteY6" fmla="*/ 6896101 h 6896101"/>
              <a:gd name="connsiteX7" fmla="*/ 5330890 w 9540940"/>
              <a:gd name="connsiteY7" fmla="*/ 6858001 h 6896101"/>
              <a:gd name="connsiteX8" fmla="*/ 3082990 w 9540940"/>
              <a:gd name="connsiteY8" fmla="*/ 6896101 h 6896101"/>
              <a:gd name="connsiteX9" fmla="*/ 3082990 w 9540940"/>
              <a:gd name="connsiteY9" fmla="*/ 6838951 h 6896101"/>
              <a:gd name="connsiteX10" fmla="*/ 0 w 9540940"/>
              <a:gd name="connsiteY10" fmla="*/ 6888163 h 6896101"/>
              <a:gd name="connsiteX11" fmla="*/ 6977087 w 9540940"/>
              <a:gd name="connsiteY11" fmla="*/ 19050 h 6896101"/>
              <a:gd name="connsiteX12" fmla="*/ 9296400 w 9540940"/>
              <a:gd name="connsiteY12" fmla="*/ 0 h 6896101"/>
              <a:gd name="connsiteX13" fmla="*/ 2258353 w 9540940"/>
              <a:gd name="connsiteY13" fmla="*/ 6884353 h 6896101"/>
              <a:gd name="connsiteX0" fmla="*/ 3098230 w 9540940"/>
              <a:gd name="connsiteY0" fmla="*/ 6892290 h 6922453"/>
              <a:gd name="connsiteX1" fmla="*/ 3082990 w 9540940"/>
              <a:gd name="connsiteY1" fmla="*/ 6877051 h 6922453"/>
              <a:gd name="connsiteX2" fmla="*/ 9540940 w 9540940"/>
              <a:gd name="connsiteY2" fmla="*/ 514351 h 6922453"/>
              <a:gd name="connsiteX3" fmla="*/ 9540940 w 9540940"/>
              <a:gd name="connsiteY3" fmla="*/ 2724150 h 6922453"/>
              <a:gd name="connsiteX4" fmla="*/ 5292790 w 9540940"/>
              <a:gd name="connsiteY4" fmla="*/ 6838951 h 6922453"/>
              <a:gd name="connsiteX5" fmla="*/ 5311840 w 9540940"/>
              <a:gd name="connsiteY5" fmla="*/ 6858001 h 6922453"/>
              <a:gd name="connsiteX6" fmla="*/ 5292790 w 9540940"/>
              <a:gd name="connsiteY6" fmla="*/ 6896101 h 6922453"/>
              <a:gd name="connsiteX7" fmla="*/ 5330890 w 9540940"/>
              <a:gd name="connsiteY7" fmla="*/ 6858001 h 6922453"/>
              <a:gd name="connsiteX8" fmla="*/ 3082990 w 9540940"/>
              <a:gd name="connsiteY8" fmla="*/ 6896101 h 6922453"/>
              <a:gd name="connsiteX9" fmla="*/ 3082990 w 9540940"/>
              <a:gd name="connsiteY9" fmla="*/ 6838951 h 6922453"/>
              <a:gd name="connsiteX10" fmla="*/ 0 w 9540940"/>
              <a:gd name="connsiteY10" fmla="*/ 6888163 h 6922453"/>
              <a:gd name="connsiteX11" fmla="*/ 6977087 w 9540940"/>
              <a:gd name="connsiteY11" fmla="*/ 19050 h 6922453"/>
              <a:gd name="connsiteX12" fmla="*/ 9296400 w 9540940"/>
              <a:gd name="connsiteY12" fmla="*/ 0 h 6922453"/>
              <a:gd name="connsiteX13" fmla="*/ 2258353 w 9540940"/>
              <a:gd name="connsiteY13" fmla="*/ 6922453 h 6922453"/>
              <a:gd name="connsiteX0" fmla="*/ 3098230 w 9540940"/>
              <a:gd name="connsiteY0" fmla="*/ 6892290 h 6896101"/>
              <a:gd name="connsiteX1" fmla="*/ 3082990 w 9540940"/>
              <a:gd name="connsiteY1" fmla="*/ 6877051 h 6896101"/>
              <a:gd name="connsiteX2" fmla="*/ 9540940 w 9540940"/>
              <a:gd name="connsiteY2" fmla="*/ 514351 h 6896101"/>
              <a:gd name="connsiteX3" fmla="*/ 9540940 w 9540940"/>
              <a:gd name="connsiteY3" fmla="*/ 2724150 h 6896101"/>
              <a:gd name="connsiteX4" fmla="*/ 5292790 w 9540940"/>
              <a:gd name="connsiteY4" fmla="*/ 6838951 h 6896101"/>
              <a:gd name="connsiteX5" fmla="*/ 5311840 w 9540940"/>
              <a:gd name="connsiteY5" fmla="*/ 6858001 h 6896101"/>
              <a:gd name="connsiteX6" fmla="*/ 5292790 w 9540940"/>
              <a:gd name="connsiteY6" fmla="*/ 6896101 h 6896101"/>
              <a:gd name="connsiteX7" fmla="*/ 5330890 w 9540940"/>
              <a:gd name="connsiteY7" fmla="*/ 6858001 h 6896101"/>
              <a:gd name="connsiteX8" fmla="*/ 3082990 w 9540940"/>
              <a:gd name="connsiteY8" fmla="*/ 6896101 h 6896101"/>
              <a:gd name="connsiteX9" fmla="*/ 3082990 w 9540940"/>
              <a:gd name="connsiteY9" fmla="*/ 6838951 h 6896101"/>
              <a:gd name="connsiteX10" fmla="*/ 0 w 9540940"/>
              <a:gd name="connsiteY10" fmla="*/ 6888163 h 6896101"/>
              <a:gd name="connsiteX11" fmla="*/ 6977087 w 9540940"/>
              <a:gd name="connsiteY11" fmla="*/ 19050 h 6896101"/>
              <a:gd name="connsiteX12" fmla="*/ 9296400 w 9540940"/>
              <a:gd name="connsiteY12" fmla="*/ 0 h 6896101"/>
              <a:gd name="connsiteX13" fmla="*/ 2286928 w 9540940"/>
              <a:gd name="connsiteY13" fmla="*/ 6884353 h 6896101"/>
              <a:gd name="connsiteX0" fmla="*/ 3098230 w 9540940"/>
              <a:gd name="connsiteY0" fmla="*/ 6892290 h 6896101"/>
              <a:gd name="connsiteX1" fmla="*/ 3082990 w 9540940"/>
              <a:gd name="connsiteY1" fmla="*/ 6877051 h 6896101"/>
              <a:gd name="connsiteX2" fmla="*/ 9540940 w 9540940"/>
              <a:gd name="connsiteY2" fmla="*/ 514351 h 6896101"/>
              <a:gd name="connsiteX3" fmla="*/ 9540940 w 9540940"/>
              <a:gd name="connsiteY3" fmla="*/ 2724150 h 6896101"/>
              <a:gd name="connsiteX4" fmla="*/ 5292790 w 9540940"/>
              <a:gd name="connsiteY4" fmla="*/ 6838951 h 6896101"/>
              <a:gd name="connsiteX5" fmla="*/ 5311840 w 9540940"/>
              <a:gd name="connsiteY5" fmla="*/ 6858001 h 6896101"/>
              <a:gd name="connsiteX6" fmla="*/ 5292790 w 9540940"/>
              <a:gd name="connsiteY6" fmla="*/ 6896101 h 6896101"/>
              <a:gd name="connsiteX7" fmla="*/ 5330890 w 9540940"/>
              <a:gd name="connsiteY7" fmla="*/ 6858001 h 6896101"/>
              <a:gd name="connsiteX8" fmla="*/ 3082990 w 9540940"/>
              <a:gd name="connsiteY8" fmla="*/ 6896101 h 6896101"/>
              <a:gd name="connsiteX9" fmla="*/ 3073465 w 9540940"/>
              <a:gd name="connsiteY9" fmla="*/ 6877051 h 6896101"/>
              <a:gd name="connsiteX10" fmla="*/ 0 w 9540940"/>
              <a:gd name="connsiteY10" fmla="*/ 6888163 h 6896101"/>
              <a:gd name="connsiteX11" fmla="*/ 6977087 w 9540940"/>
              <a:gd name="connsiteY11" fmla="*/ 19050 h 6896101"/>
              <a:gd name="connsiteX12" fmla="*/ 9296400 w 9540940"/>
              <a:gd name="connsiteY12" fmla="*/ 0 h 6896101"/>
              <a:gd name="connsiteX13" fmla="*/ 2286928 w 9540940"/>
              <a:gd name="connsiteY13" fmla="*/ 6884353 h 6896101"/>
              <a:gd name="connsiteX0" fmla="*/ 3088705 w 9531415"/>
              <a:gd name="connsiteY0" fmla="*/ 6892290 h 6896101"/>
              <a:gd name="connsiteX1" fmla="*/ 3073465 w 9531415"/>
              <a:gd name="connsiteY1" fmla="*/ 6877051 h 6896101"/>
              <a:gd name="connsiteX2" fmla="*/ 9531415 w 9531415"/>
              <a:gd name="connsiteY2" fmla="*/ 514351 h 6896101"/>
              <a:gd name="connsiteX3" fmla="*/ 9531415 w 9531415"/>
              <a:gd name="connsiteY3" fmla="*/ 2724150 h 6896101"/>
              <a:gd name="connsiteX4" fmla="*/ 5283265 w 9531415"/>
              <a:gd name="connsiteY4" fmla="*/ 6838951 h 6896101"/>
              <a:gd name="connsiteX5" fmla="*/ 5302315 w 9531415"/>
              <a:gd name="connsiteY5" fmla="*/ 6858001 h 6896101"/>
              <a:gd name="connsiteX6" fmla="*/ 5283265 w 9531415"/>
              <a:gd name="connsiteY6" fmla="*/ 6896101 h 6896101"/>
              <a:gd name="connsiteX7" fmla="*/ 5321365 w 9531415"/>
              <a:gd name="connsiteY7" fmla="*/ 6858001 h 6896101"/>
              <a:gd name="connsiteX8" fmla="*/ 3073465 w 9531415"/>
              <a:gd name="connsiteY8" fmla="*/ 6896101 h 6896101"/>
              <a:gd name="connsiteX9" fmla="*/ 3063940 w 9531415"/>
              <a:gd name="connsiteY9" fmla="*/ 6877051 h 6896101"/>
              <a:gd name="connsiteX10" fmla="*/ 0 w 9531415"/>
              <a:gd name="connsiteY10" fmla="*/ 6878638 h 6896101"/>
              <a:gd name="connsiteX11" fmla="*/ 6967562 w 9531415"/>
              <a:gd name="connsiteY11" fmla="*/ 19050 h 6896101"/>
              <a:gd name="connsiteX12" fmla="*/ 9286875 w 9531415"/>
              <a:gd name="connsiteY12" fmla="*/ 0 h 6896101"/>
              <a:gd name="connsiteX13" fmla="*/ 2277403 w 9531415"/>
              <a:gd name="connsiteY13" fmla="*/ 6884353 h 6896101"/>
              <a:gd name="connsiteX0" fmla="*/ 3088705 w 9531415"/>
              <a:gd name="connsiteY0" fmla="*/ 6892290 h 6896101"/>
              <a:gd name="connsiteX1" fmla="*/ 3073465 w 9531415"/>
              <a:gd name="connsiteY1" fmla="*/ 6877051 h 6896101"/>
              <a:gd name="connsiteX2" fmla="*/ 9531415 w 9531415"/>
              <a:gd name="connsiteY2" fmla="*/ 514351 h 6896101"/>
              <a:gd name="connsiteX3" fmla="*/ 9531415 w 9531415"/>
              <a:gd name="connsiteY3" fmla="*/ 2724150 h 6896101"/>
              <a:gd name="connsiteX4" fmla="*/ 5283265 w 9531415"/>
              <a:gd name="connsiteY4" fmla="*/ 6838951 h 6896101"/>
              <a:gd name="connsiteX5" fmla="*/ 5302315 w 9531415"/>
              <a:gd name="connsiteY5" fmla="*/ 6858001 h 6896101"/>
              <a:gd name="connsiteX6" fmla="*/ 5283265 w 9531415"/>
              <a:gd name="connsiteY6" fmla="*/ 6896101 h 6896101"/>
              <a:gd name="connsiteX7" fmla="*/ 5359465 w 9531415"/>
              <a:gd name="connsiteY7" fmla="*/ 6867526 h 6896101"/>
              <a:gd name="connsiteX8" fmla="*/ 3073465 w 9531415"/>
              <a:gd name="connsiteY8" fmla="*/ 6896101 h 6896101"/>
              <a:gd name="connsiteX9" fmla="*/ 3063940 w 9531415"/>
              <a:gd name="connsiteY9" fmla="*/ 6877051 h 6896101"/>
              <a:gd name="connsiteX10" fmla="*/ 0 w 9531415"/>
              <a:gd name="connsiteY10" fmla="*/ 6878638 h 6896101"/>
              <a:gd name="connsiteX11" fmla="*/ 6967562 w 9531415"/>
              <a:gd name="connsiteY11" fmla="*/ 19050 h 6896101"/>
              <a:gd name="connsiteX12" fmla="*/ 9286875 w 9531415"/>
              <a:gd name="connsiteY12" fmla="*/ 0 h 6896101"/>
              <a:gd name="connsiteX13" fmla="*/ 2277403 w 9531415"/>
              <a:gd name="connsiteY13" fmla="*/ 6884353 h 6896101"/>
              <a:gd name="connsiteX0" fmla="*/ 3088705 w 9531415"/>
              <a:gd name="connsiteY0" fmla="*/ 6892290 h 6896101"/>
              <a:gd name="connsiteX1" fmla="*/ 3073465 w 9531415"/>
              <a:gd name="connsiteY1" fmla="*/ 6877051 h 6896101"/>
              <a:gd name="connsiteX2" fmla="*/ 9531415 w 9531415"/>
              <a:gd name="connsiteY2" fmla="*/ 514351 h 6896101"/>
              <a:gd name="connsiteX3" fmla="*/ 9531415 w 9531415"/>
              <a:gd name="connsiteY3" fmla="*/ 2724150 h 6896101"/>
              <a:gd name="connsiteX4" fmla="*/ 5283265 w 9531415"/>
              <a:gd name="connsiteY4" fmla="*/ 6838951 h 6896101"/>
              <a:gd name="connsiteX5" fmla="*/ 5302315 w 9531415"/>
              <a:gd name="connsiteY5" fmla="*/ 6858001 h 6896101"/>
              <a:gd name="connsiteX6" fmla="*/ 5283265 w 9531415"/>
              <a:gd name="connsiteY6" fmla="*/ 6896101 h 6896101"/>
              <a:gd name="connsiteX7" fmla="*/ 5359465 w 9531415"/>
              <a:gd name="connsiteY7" fmla="*/ 6867526 h 6896101"/>
              <a:gd name="connsiteX8" fmla="*/ 3073465 w 9531415"/>
              <a:gd name="connsiteY8" fmla="*/ 6896101 h 6896101"/>
              <a:gd name="connsiteX9" fmla="*/ 3082990 w 9531415"/>
              <a:gd name="connsiteY9" fmla="*/ 6886576 h 6896101"/>
              <a:gd name="connsiteX10" fmla="*/ 0 w 9531415"/>
              <a:gd name="connsiteY10" fmla="*/ 6878638 h 6896101"/>
              <a:gd name="connsiteX11" fmla="*/ 6967562 w 9531415"/>
              <a:gd name="connsiteY11" fmla="*/ 19050 h 6896101"/>
              <a:gd name="connsiteX12" fmla="*/ 9286875 w 9531415"/>
              <a:gd name="connsiteY12" fmla="*/ 0 h 6896101"/>
              <a:gd name="connsiteX13" fmla="*/ 2277403 w 9531415"/>
              <a:gd name="connsiteY13" fmla="*/ 6884353 h 6896101"/>
              <a:gd name="connsiteX0" fmla="*/ 2540413 w 8983123"/>
              <a:gd name="connsiteY0" fmla="*/ 6892290 h 6896101"/>
              <a:gd name="connsiteX1" fmla="*/ 2525173 w 8983123"/>
              <a:gd name="connsiteY1" fmla="*/ 6877051 h 6896101"/>
              <a:gd name="connsiteX2" fmla="*/ 8983123 w 8983123"/>
              <a:gd name="connsiteY2" fmla="*/ 514351 h 6896101"/>
              <a:gd name="connsiteX3" fmla="*/ 8983123 w 8983123"/>
              <a:gd name="connsiteY3" fmla="*/ 2724150 h 6896101"/>
              <a:gd name="connsiteX4" fmla="*/ 4734973 w 8983123"/>
              <a:gd name="connsiteY4" fmla="*/ 6838951 h 6896101"/>
              <a:gd name="connsiteX5" fmla="*/ 4754023 w 8983123"/>
              <a:gd name="connsiteY5" fmla="*/ 6858001 h 6896101"/>
              <a:gd name="connsiteX6" fmla="*/ 4734973 w 8983123"/>
              <a:gd name="connsiteY6" fmla="*/ 6896101 h 6896101"/>
              <a:gd name="connsiteX7" fmla="*/ 4811173 w 8983123"/>
              <a:gd name="connsiteY7" fmla="*/ 6867526 h 6896101"/>
              <a:gd name="connsiteX8" fmla="*/ 2525173 w 8983123"/>
              <a:gd name="connsiteY8" fmla="*/ 6896101 h 6896101"/>
              <a:gd name="connsiteX9" fmla="*/ 2534698 w 8983123"/>
              <a:gd name="connsiteY9" fmla="*/ 6886576 h 6896101"/>
              <a:gd name="connsiteX10" fmla="*/ 0 w 8983123"/>
              <a:gd name="connsiteY10" fmla="*/ 6878638 h 6896101"/>
              <a:gd name="connsiteX11" fmla="*/ 6419270 w 8983123"/>
              <a:gd name="connsiteY11" fmla="*/ 19050 h 6896101"/>
              <a:gd name="connsiteX12" fmla="*/ 8738583 w 8983123"/>
              <a:gd name="connsiteY12" fmla="*/ 0 h 6896101"/>
              <a:gd name="connsiteX13" fmla="*/ 1729111 w 8983123"/>
              <a:gd name="connsiteY13" fmla="*/ 6884353 h 6896101"/>
              <a:gd name="connsiteX0" fmla="*/ 2540413 w 8983123"/>
              <a:gd name="connsiteY0" fmla="*/ 6898711 h 6902522"/>
              <a:gd name="connsiteX1" fmla="*/ 2525173 w 8983123"/>
              <a:gd name="connsiteY1" fmla="*/ 6883472 h 6902522"/>
              <a:gd name="connsiteX2" fmla="*/ 8983123 w 8983123"/>
              <a:gd name="connsiteY2" fmla="*/ 520772 h 6902522"/>
              <a:gd name="connsiteX3" fmla="*/ 8983123 w 8983123"/>
              <a:gd name="connsiteY3" fmla="*/ 2730571 h 6902522"/>
              <a:gd name="connsiteX4" fmla="*/ 4734973 w 8983123"/>
              <a:gd name="connsiteY4" fmla="*/ 6845372 h 6902522"/>
              <a:gd name="connsiteX5" fmla="*/ 4754023 w 8983123"/>
              <a:gd name="connsiteY5" fmla="*/ 6864422 h 6902522"/>
              <a:gd name="connsiteX6" fmla="*/ 4734973 w 8983123"/>
              <a:gd name="connsiteY6" fmla="*/ 6902522 h 6902522"/>
              <a:gd name="connsiteX7" fmla="*/ 4811173 w 8983123"/>
              <a:gd name="connsiteY7" fmla="*/ 6873947 h 6902522"/>
              <a:gd name="connsiteX8" fmla="*/ 2525173 w 8983123"/>
              <a:gd name="connsiteY8" fmla="*/ 6902522 h 6902522"/>
              <a:gd name="connsiteX9" fmla="*/ 2534698 w 8983123"/>
              <a:gd name="connsiteY9" fmla="*/ 6892997 h 6902522"/>
              <a:gd name="connsiteX10" fmla="*/ 0 w 8983123"/>
              <a:gd name="connsiteY10" fmla="*/ 6885059 h 6902522"/>
              <a:gd name="connsiteX11" fmla="*/ 7031317 w 8983123"/>
              <a:gd name="connsiteY11" fmla="*/ 0 h 6902522"/>
              <a:gd name="connsiteX12" fmla="*/ 8738583 w 8983123"/>
              <a:gd name="connsiteY12" fmla="*/ 6421 h 6902522"/>
              <a:gd name="connsiteX13" fmla="*/ 1729111 w 8983123"/>
              <a:gd name="connsiteY13" fmla="*/ 6890774 h 6902522"/>
              <a:gd name="connsiteX0" fmla="*/ 2540413 w 8995874"/>
              <a:gd name="connsiteY0" fmla="*/ 6898711 h 6902522"/>
              <a:gd name="connsiteX1" fmla="*/ 2525173 w 8995874"/>
              <a:gd name="connsiteY1" fmla="*/ 6883472 h 6902522"/>
              <a:gd name="connsiteX2" fmla="*/ 8995874 w 8995874"/>
              <a:gd name="connsiteY2" fmla="*/ 457096 h 6902522"/>
              <a:gd name="connsiteX3" fmla="*/ 8983123 w 8995874"/>
              <a:gd name="connsiteY3" fmla="*/ 2730571 h 6902522"/>
              <a:gd name="connsiteX4" fmla="*/ 4734973 w 8995874"/>
              <a:gd name="connsiteY4" fmla="*/ 6845372 h 6902522"/>
              <a:gd name="connsiteX5" fmla="*/ 4754023 w 8995874"/>
              <a:gd name="connsiteY5" fmla="*/ 6864422 h 6902522"/>
              <a:gd name="connsiteX6" fmla="*/ 4734973 w 8995874"/>
              <a:gd name="connsiteY6" fmla="*/ 6902522 h 6902522"/>
              <a:gd name="connsiteX7" fmla="*/ 4811173 w 8995874"/>
              <a:gd name="connsiteY7" fmla="*/ 6873947 h 6902522"/>
              <a:gd name="connsiteX8" fmla="*/ 2525173 w 8995874"/>
              <a:gd name="connsiteY8" fmla="*/ 6902522 h 6902522"/>
              <a:gd name="connsiteX9" fmla="*/ 2534698 w 8995874"/>
              <a:gd name="connsiteY9" fmla="*/ 6892997 h 6902522"/>
              <a:gd name="connsiteX10" fmla="*/ 0 w 8995874"/>
              <a:gd name="connsiteY10" fmla="*/ 6885059 h 6902522"/>
              <a:gd name="connsiteX11" fmla="*/ 7031317 w 8995874"/>
              <a:gd name="connsiteY11" fmla="*/ 0 h 6902522"/>
              <a:gd name="connsiteX12" fmla="*/ 8738583 w 8995874"/>
              <a:gd name="connsiteY12" fmla="*/ 6421 h 6902522"/>
              <a:gd name="connsiteX13" fmla="*/ 1729111 w 8995874"/>
              <a:gd name="connsiteY13" fmla="*/ 6890774 h 6902522"/>
              <a:gd name="connsiteX0" fmla="*/ 2540413 w 8984349"/>
              <a:gd name="connsiteY0" fmla="*/ 6898711 h 6902522"/>
              <a:gd name="connsiteX1" fmla="*/ 2525173 w 8984349"/>
              <a:gd name="connsiteY1" fmla="*/ 6883472 h 6902522"/>
              <a:gd name="connsiteX2" fmla="*/ 8983123 w 8984349"/>
              <a:gd name="connsiteY2" fmla="*/ 444361 h 6902522"/>
              <a:gd name="connsiteX3" fmla="*/ 8983123 w 8984349"/>
              <a:gd name="connsiteY3" fmla="*/ 2730571 h 6902522"/>
              <a:gd name="connsiteX4" fmla="*/ 4734973 w 8984349"/>
              <a:gd name="connsiteY4" fmla="*/ 6845372 h 6902522"/>
              <a:gd name="connsiteX5" fmla="*/ 4754023 w 8984349"/>
              <a:gd name="connsiteY5" fmla="*/ 6864422 h 6902522"/>
              <a:gd name="connsiteX6" fmla="*/ 4734973 w 8984349"/>
              <a:gd name="connsiteY6" fmla="*/ 6902522 h 6902522"/>
              <a:gd name="connsiteX7" fmla="*/ 4811173 w 8984349"/>
              <a:gd name="connsiteY7" fmla="*/ 6873947 h 6902522"/>
              <a:gd name="connsiteX8" fmla="*/ 2525173 w 8984349"/>
              <a:gd name="connsiteY8" fmla="*/ 6902522 h 6902522"/>
              <a:gd name="connsiteX9" fmla="*/ 2534698 w 8984349"/>
              <a:gd name="connsiteY9" fmla="*/ 6892997 h 6902522"/>
              <a:gd name="connsiteX10" fmla="*/ 0 w 8984349"/>
              <a:gd name="connsiteY10" fmla="*/ 6885059 h 6902522"/>
              <a:gd name="connsiteX11" fmla="*/ 7031317 w 8984349"/>
              <a:gd name="connsiteY11" fmla="*/ 0 h 6902522"/>
              <a:gd name="connsiteX12" fmla="*/ 8738583 w 8984349"/>
              <a:gd name="connsiteY12" fmla="*/ 6421 h 6902522"/>
              <a:gd name="connsiteX13" fmla="*/ 1729111 w 8984349"/>
              <a:gd name="connsiteY13" fmla="*/ 6890774 h 6902522"/>
              <a:gd name="connsiteX0" fmla="*/ 2540413 w 8984349"/>
              <a:gd name="connsiteY0" fmla="*/ 6898711 h 6918468"/>
              <a:gd name="connsiteX1" fmla="*/ 2525173 w 8984349"/>
              <a:gd name="connsiteY1" fmla="*/ 6883472 h 6918468"/>
              <a:gd name="connsiteX2" fmla="*/ 8983123 w 8984349"/>
              <a:gd name="connsiteY2" fmla="*/ 444361 h 6918468"/>
              <a:gd name="connsiteX3" fmla="*/ 8983123 w 8984349"/>
              <a:gd name="connsiteY3" fmla="*/ 2730571 h 6918468"/>
              <a:gd name="connsiteX4" fmla="*/ 4734973 w 8984349"/>
              <a:gd name="connsiteY4" fmla="*/ 6845372 h 6918468"/>
              <a:gd name="connsiteX5" fmla="*/ 4754023 w 8984349"/>
              <a:gd name="connsiteY5" fmla="*/ 6864422 h 6918468"/>
              <a:gd name="connsiteX6" fmla="*/ 4734973 w 8984349"/>
              <a:gd name="connsiteY6" fmla="*/ 6902522 h 6918468"/>
              <a:gd name="connsiteX7" fmla="*/ 4811173 w 8984349"/>
              <a:gd name="connsiteY7" fmla="*/ 6873947 h 6918468"/>
              <a:gd name="connsiteX8" fmla="*/ 2525173 w 8984349"/>
              <a:gd name="connsiteY8" fmla="*/ 6902522 h 6918468"/>
              <a:gd name="connsiteX9" fmla="*/ 2445441 w 8984349"/>
              <a:gd name="connsiteY9" fmla="*/ 6918468 h 6918468"/>
              <a:gd name="connsiteX10" fmla="*/ 0 w 8984349"/>
              <a:gd name="connsiteY10" fmla="*/ 6885059 h 6918468"/>
              <a:gd name="connsiteX11" fmla="*/ 7031317 w 8984349"/>
              <a:gd name="connsiteY11" fmla="*/ 0 h 6918468"/>
              <a:gd name="connsiteX12" fmla="*/ 8738583 w 8984349"/>
              <a:gd name="connsiteY12" fmla="*/ 6421 h 6918468"/>
              <a:gd name="connsiteX13" fmla="*/ 1729111 w 8984349"/>
              <a:gd name="connsiteY13" fmla="*/ 6890774 h 6918468"/>
              <a:gd name="connsiteX0" fmla="*/ 2540413 w 8984349"/>
              <a:gd name="connsiteY0" fmla="*/ 6898711 h 6902522"/>
              <a:gd name="connsiteX1" fmla="*/ 2525173 w 8984349"/>
              <a:gd name="connsiteY1" fmla="*/ 6883472 h 6902522"/>
              <a:gd name="connsiteX2" fmla="*/ 8983123 w 8984349"/>
              <a:gd name="connsiteY2" fmla="*/ 444361 h 6902522"/>
              <a:gd name="connsiteX3" fmla="*/ 8983123 w 8984349"/>
              <a:gd name="connsiteY3" fmla="*/ 2730571 h 6902522"/>
              <a:gd name="connsiteX4" fmla="*/ 4734973 w 8984349"/>
              <a:gd name="connsiteY4" fmla="*/ 6845372 h 6902522"/>
              <a:gd name="connsiteX5" fmla="*/ 4754023 w 8984349"/>
              <a:gd name="connsiteY5" fmla="*/ 6864422 h 6902522"/>
              <a:gd name="connsiteX6" fmla="*/ 4734973 w 8984349"/>
              <a:gd name="connsiteY6" fmla="*/ 6902522 h 6902522"/>
              <a:gd name="connsiteX7" fmla="*/ 4811173 w 8984349"/>
              <a:gd name="connsiteY7" fmla="*/ 6873947 h 6902522"/>
              <a:gd name="connsiteX8" fmla="*/ 2525173 w 8984349"/>
              <a:gd name="connsiteY8" fmla="*/ 6902522 h 6902522"/>
              <a:gd name="connsiteX9" fmla="*/ 0 w 8984349"/>
              <a:gd name="connsiteY9" fmla="*/ 6885059 h 6902522"/>
              <a:gd name="connsiteX10" fmla="*/ 7031317 w 8984349"/>
              <a:gd name="connsiteY10" fmla="*/ 0 h 6902522"/>
              <a:gd name="connsiteX11" fmla="*/ 8738583 w 8984349"/>
              <a:gd name="connsiteY11" fmla="*/ 6421 h 6902522"/>
              <a:gd name="connsiteX12" fmla="*/ 1729111 w 8984349"/>
              <a:gd name="connsiteY12" fmla="*/ 6890774 h 6902522"/>
              <a:gd name="connsiteX0" fmla="*/ 2540413 w 8984349"/>
              <a:gd name="connsiteY0" fmla="*/ 6898711 h 6902522"/>
              <a:gd name="connsiteX1" fmla="*/ 2525173 w 8984349"/>
              <a:gd name="connsiteY1" fmla="*/ 6883472 h 6902522"/>
              <a:gd name="connsiteX2" fmla="*/ 8983123 w 8984349"/>
              <a:gd name="connsiteY2" fmla="*/ 444361 h 6902522"/>
              <a:gd name="connsiteX3" fmla="*/ 8983123 w 8984349"/>
              <a:gd name="connsiteY3" fmla="*/ 2730571 h 6902522"/>
              <a:gd name="connsiteX4" fmla="*/ 4734973 w 8984349"/>
              <a:gd name="connsiteY4" fmla="*/ 6845372 h 6902522"/>
              <a:gd name="connsiteX5" fmla="*/ 4754023 w 8984349"/>
              <a:gd name="connsiteY5" fmla="*/ 6864422 h 6902522"/>
              <a:gd name="connsiteX6" fmla="*/ 4734973 w 8984349"/>
              <a:gd name="connsiteY6" fmla="*/ 6902522 h 6902522"/>
              <a:gd name="connsiteX7" fmla="*/ 4811173 w 8984349"/>
              <a:gd name="connsiteY7" fmla="*/ 6873947 h 6902522"/>
              <a:gd name="connsiteX8" fmla="*/ 0 w 8984349"/>
              <a:gd name="connsiteY8" fmla="*/ 6885059 h 6902522"/>
              <a:gd name="connsiteX9" fmla="*/ 7031317 w 8984349"/>
              <a:gd name="connsiteY9" fmla="*/ 0 h 6902522"/>
              <a:gd name="connsiteX10" fmla="*/ 8738583 w 8984349"/>
              <a:gd name="connsiteY10" fmla="*/ 6421 h 6902522"/>
              <a:gd name="connsiteX11" fmla="*/ 1729111 w 8984349"/>
              <a:gd name="connsiteY11" fmla="*/ 6890774 h 6902522"/>
              <a:gd name="connsiteX0" fmla="*/ 2540413 w 8984349"/>
              <a:gd name="connsiteY0" fmla="*/ 6898711 h 6909379"/>
              <a:gd name="connsiteX1" fmla="*/ 2372161 w 8984349"/>
              <a:gd name="connsiteY1" fmla="*/ 6908943 h 6909379"/>
              <a:gd name="connsiteX2" fmla="*/ 8983123 w 8984349"/>
              <a:gd name="connsiteY2" fmla="*/ 444361 h 6909379"/>
              <a:gd name="connsiteX3" fmla="*/ 8983123 w 8984349"/>
              <a:gd name="connsiteY3" fmla="*/ 2730571 h 6909379"/>
              <a:gd name="connsiteX4" fmla="*/ 4734973 w 8984349"/>
              <a:gd name="connsiteY4" fmla="*/ 6845372 h 6909379"/>
              <a:gd name="connsiteX5" fmla="*/ 4754023 w 8984349"/>
              <a:gd name="connsiteY5" fmla="*/ 6864422 h 6909379"/>
              <a:gd name="connsiteX6" fmla="*/ 4734973 w 8984349"/>
              <a:gd name="connsiteY6" fmla="*/ 6902522 h 6909379"/>
              <a:gd name="connsiteX7" fmla="*/ 4811173 w 8984349"/>
              <a:gd name="connsiteY7" fmla="*/ 6873947 h 6909379"/>
              <a:gd name="connsiteX8" fmla="*/ 0 w 8984349"/>
              <a:gd name="connsiteY8" fmla="*/ 6885059 h 6909379"/>
              <a:gd name="connsiteX9" fmla="*/ 7031317 w 8984349"/>
              <a:gd name="connsiteY9" fmla="*/ 0 h 6909379"/>
              <a:gd name="connsiteX10" fmla="*/ 8738583 w 8984349"/>
              <a:gd name="connsiteY10" fmla="*/ 6421 h 6909379"/>
              <a:gd name="connsiteX11" fmla="*/ 1729111 w 8984349"/>
              <a:gd name="connsiteY11" fmla="*/ 6890774 h 6909379"/>
              <a:gd name="connsiteX0" fmla="*/ 2540413 w 8984349"/>
              <a:gd name="connsiteY0" fmla="*/ 6898711 h 6909379"/>
              <a:gd name="connsiteX1" fmla="*/ 2372161 w 8984349"/>
              <a:gd name="connsiteY1" fmla="*/ 6908943 h 6909379"/>
              <a:gd name="connsiteX2" fmla="*/ 8983123 w 8984349"/>
              <a:gd name="connsiteY2" fmla="*/ 444361 h 6909379"/>
              <a:gd name="connsiteX3" fmla="*/ 8983123 w 8984349"/>
              <a:gd name="connsiteY3" fmla="*/ 2730571 h 6909379"/>
              <a:gd name="connsiteX4" fmla="*/ 4734973 w 8984349"/>
              <a:gd name="connsiteY4" fmla="*/ 6845372 h 6909379"/>
              <a:gd name="connsiteX5" fmla="*/ 4734973 w 8984349"/>
              <a:gd name="connsiteY5" fmla="*/ 6902522 h 6909379"/>
              <a:gd name="connsiteX6" fmla="*/ 4811173 w 8984349"/>
              <a:gd name="connsiteY6" fmla="*/ 6873947 h 6909379"/>
              <a:gd name="connsiteX7" fmla="*/ 0 w 8984349"/>
              <a:gd name="connsiteY7" fmla="*/ 6885059 h 6909379"/>
              <a:gd name="connsiteX8" fmla="*/ 7031317 w 8984349"/>
              <a:gd name="connsiteY8" fmla="*/ 0 h 6909379"/>
              <a:gd name="connsiteX9" fmla="*/ 8738583 w 8984349"/>
              <a:gd name="connsiteY9" fmla="*/ 6421 h 6909379"/>
              <a:gd name="connsiteX10" fmla="*/ 1729111 w 8984349"/>
              <a:gd name="connsiteY10" fmla="*/ 6890774 h 6909379"/>
              <a:gd name="connsiteX0" fmla="*/ 2540413 w 8984349"/>
              <a:gd name="connsiteY0" fmla="*/ 6898711 h 6909379"/>
              <a:gd name="connsiteX1" fmla="*/ 2372161 w 8984349"/>
              <a:gd name="connsiteY1" fmla="*/ 6908943 h 6909379"/>
              <a:gd name="connsiteX2" fmla="*/ 8983123 w 8984349"/>
              <a:gd name="connsiteY2" fmla="*/ 444361 h 6909379"/>
              <a:gd name="connsiteX3" fmla="*/ 8983123 w 8984349"/>
              <a:gd name="connsiteY3" fmla="*/ 2730571 h 6909379"/>
              <a:gd name="connsiteX4" fmla="*/ 4734973 w 8984349"/>
              <a:gd name="connsiteY4" fmla="*/ 6845372 h 6909379"/>
              <a:gd name="connsiteX5" fmla="*/ 4811173 w 8984349"/>
              <a:gd name="connsiteY5" fmla="*/ 6873947 h 6909379"/>
              <a:gd name="connsiteX6" fmla="*/ 0 w 8984349"/>
              <a:gd name="connsiteY6" fmla="*/ 6885059 h 6909379"/>
              <a:gd name="connsiteX7" fmla="*/ 7031317 w 8984349"/>
              <a:gd name="connsiteY7" fmla="*/ 0 h 6909379"/>
              <a:gd name="connsiteX8" fmla="*/ 8738583 w 8984349"/>
              <a:gd name="connsiteY8" fmla="*/ 6421 h 6909379"/>
              <a:gd name="connsiteX9" fmla="*/ 1729111 w 8984349"/>
              <a:gd name="connsiteY9" fmla="*/ 6890774 h 6909379"/>
              <a:gd name="connsiteX0" fmla="*/ 2540413 w 8984349"/>
              <a:gd name="connsiteY0" fmla="*/ 6898711 h 6909379"/>
              <a:gd name="connsiteX1" fmla="*/ 2372161 w 8984349"/>
              <a:gd name="connsiteY1" fmla="*/ 6908943 h 6909379"/>
              <a:gd name="connsiteX2" fmla="*/ 8983123 w 8984349"/>
              <a:gd name="connsiteY2" fmla="*/ 444361 h 6909379"/>
              <a:gd name="connsiteX3" fmla="*/ 8983123 w 8984349"/>
              <a:gd name="connsiteY3" fmla="*/ 2730571 h 6909379"/>
              <a:gd name="connsiteX4" fmla="*/ 4734973 w 8984349"/>
              <a:gd name="connsiteY4" fmla="*/ 6845372 h 6909379"/>
              <a:gd name="connsiteX5" fmla="*/ 4183826 w 8984349"/>
              <a:gd name="connsiteY5" fmla="*/ 6881588 h 6909379"/>
              <a:gd name="connsiteX6" fmla="*/ 0 w 8984349"/>
              <a:gd name="connsiteY6" fmla="*/ 6885059 h 6909379"/>
              <a:gd name="connsiteX7" fmla="*/ 7031317 w 8984349"/>
              <a:gd name="connsiteY7" fmla="*/ 0 h 6909379"/>
              <a:gd name="connsiteX8" fmla="*/ 8738583 w 8984349"/>
              <a:gd name="connsiteY8" fmla="*/ 6421 h 6909379"/>
              <a:gd name="connsiteX9" fmla="*/ 1729111 w 8984349"/>
              <a:gd name="connsiteY9" fmla="*/ 6890774 h 6909379"/>
              <a:gd name="connsiteX0" fmla="*/ 2540413 w 8984349"/>
              <a:gd name="connsiteY0" fmla="*/ 6898711 h 6909379"/>
              <a:gd name="connsiteX1" fmla="*/ 2372161 w 8984349"/>
              <a:gd name="connsiteY1" fmla="*/ 6908943 h 6909379"/>
              <a:gd name="connsiteX2" fmla="*/ 8983123 w 8984349"/>
              <a:gd name="connsiteY2" fmla="*/ 444361 h 6909379"/>
              <a:gd name="connsiteX3" fmla="*/ 8983123 w 8984349"/>
              <a:gd name="connsiteY3" fmla="*/ 2730571 h 6909379"/>
              <a:gd name="connsiteX4" fmla="*/ 4734973 w 8984349"/>
              <a:gd name="connsiteY4" fmla="*/ 6845372 h 6909379"/>
              <a:gd name="connsiteX5" fmla="*/ 4130272 w 8984349"/>
              <a:gd name="connsiteY5" fmla="*/ 6881588 h 6909379"/>
              <a:gd name="connsiteX6" fmla="*/ 0 w 8984349"/>
              <a:gd name="connsiteY6" fmla="*/ 6885059 h 6909379"/>
              <a:gd name="connsiteX7" fmla="*/ 7031317 w 8984349"/>
              <a:gd name="connsiteY7" fmla="*/ 0 h 6909379"/>
              <a:gd name="connsiteX8" fmla="*/ 8738583 w 8984349"/>
              <a:gd name="connsiteY8" fmla="*/ 6421 h 6909379"/>
              <a:gd name="connsiteX9" fmla="*/ 1729111 w 8984349"/>
              <a:gd name="connsiteY9" fmla="*/ 6890774 h 6909379"/>
              <a:gd name="connsiteX0" fmla="*/ 2540413 w 8984349"/>
              <a:gd name="connsiteY0" fmla="*/ 6898711 h 6909379"/>
              <a:gd name="connsiteX1" fmla="*/ 2372161 w 8984349"/>
              <a:gd name="connsiteY1" fmla="*/ 6908943 h 6909379"/>
              <a:gd name="connsiteX2" fmla="*/ 8983123 w 8984349"/>
              <a:gd name="connsiteY2" fmla="*/ 444361 h 6909379"/>
              <a:gd name="connsiteX3" fmla="*/ 8983123 w 8984349"/>
              <a:gd name="connsiteY3" fmla="*/ 2730571 h 6909379"/>
              <a:gd name="connsiteX4" fmla="*/ 4130272 w 8984349"/>
              <a:gd name="connsiteY4" fmla="*/ 6881588 h 6909379"/>
              <a:gd name="connsiteX5" fmla="*/ 0 w 8984349"/>
              <a:gd name="connsiteY5" fmla="*/ 6885059 h 6909379"/>
              <a:gd name="connsiteX6" fmla="*/ 7031317 w 8984349"/>
              <a:gd name="connsiteY6" fmla="*/ 0 h 6909379"/>
              <a:gd name="connsiteX7" fmla="*/ 8738583 w 8984349"/>
              <a:gd name="connsiteY7" fmla="*/ 6421 h 6909379"/>
              <a:gd name="connsiteX8" fmla="*/ 1729111 w 8984349"/>
              <a:gd name="connsiteY8" fmla="*/ 6890774 h 6909379"/>
              <a:gd name="connsiteX0" fmla="*/ 2540413 w 8991493"/>
              <a:gd name="connsiteY0" fmla="*/ 6898711 h 6909379"/>
              <a:gd name="connsiteX1" fmla="*/ 2372161 w 8991493"/>
              <a:gd name="connsiteY1" fmla="*/ 6908943 h 6909379"/>
              <a:gd name="connsiteX2" fmla="*/ 8983123 w 8991493"/>
              <a:gd name="connsiteY2" fmla="*/ 444361 h 6909379"/>
              <a:gd name="connsiteX3" fmla="*/ 8990774 w 8991493"/>
              <a:gd name="connsiteY3" fmla="*/ 2088718 h 6909379"/>
              <a:gd name="connsiteX4" fmla="*/ 4130272 w 8991493"/>
              <a:gd name="connsiteY4" fmla="*/ 6881588 h 6909379"/>
              <a:gd name="connsiteX5" fmla="*/ 0 w 8991493"/>
              <a:gd name="connsiteY5" fmla="*/ 6885059 h 6909379"/>
              <a:gd name="connsiteX6" fmla="*/ 7031317 w 8991493"/>
              <a:gd name="connsiteY6" fmla="*/ 0 h 6909379"/>
              <a:gd name="connsiteX7" fmla="*/ 8738583 w 8991493"/>
              <a:gd name="connsiteY7" fmla="*/ 6421 h 6909379"/>
              <a:gd name="connsiteX8" fmla="*/ 1729111 w 8991493"/>
              <a:gd name="connsiteY8" fmla="*/ 6890774 h 690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91493" h="6909379">
                <a:moveTo>
                  <a:pt x="2540413" y="6898711"/>
                </a:moveTo>
                <a:cubicBezTo>
                  <a:pt x="2693092" y="6896859"/>
                  <a:pt x="2375336" y="6912118"/>
                  <a:pt x="2372161" y="6908943"/>
                </a:cubicBezTo>
                <a:cubicBezTo>
                  <a:pt x="2369621" y="6900053"/>
                  <a:pt x="8983123" y="452298"/>
                  <a:pt x="8983123" y="444361"/>
                </a:cubicBezTo>
                <a:cubicBezTo>
                  <a:pt x="8978873" y="1202186"/>
                  <a:pt x="8995024" y="1330893"/>
                  <a:pt x="8990774" y="2088718"/>
                </a:cubicBezTo>
                <a:lnTo>
                  <a:pt x="4130272" y="6881588"/>
                </a:lnTo>
                <a:lnTo>
                  <a:pt x="0" y="6885059"/>
                </a:lnTo>
                <a:lnTo>
                  <a:pt x="7031317" y="0"/>
                </a:lnTo>
                <a:lnTo>
                  <a:pt x="8738583" y="6421"/>
                </a:lnTo>
                <a:cubicBezTo>
                  <a:pt x="6362087" y="2302475"/>
                  <a:pt x="1729111" y="6890774"/>
                  <a:pt x="1729111" y="6890774"/>
                </a:cubicBezTo>
              </a:path>
            </a:pathLst>
          </a:custGeom>
          <a:solidFill>
            <a:schemeClr val="bg1">
              <a:lumMod val="85000"/>
              <a:alpha val="72000"/>
            </a:schemeClr>
          </a:solidFill>
        </p:spPr>
        <p:txBody>
          <a:bodyPr anchor="ctr"/>
          <a:lstStyle>
            <a:lvl1pPr algn="ctr">
              <a:defRPr/>
            </a:lvl1pPr>
          </a:lstStyle>
          <a:p>
            <a:r>
              <a:rPr lang="en-US" dirty="0"/>
              <a:t>Click icon to </a:t>
            </a:r>
            <a:br>
              <a:rPr lang="en-US" dirty="0"/>
            </a:br>
            <a:r>
              <a:rPr lang="en-US" dirty="0"/>
              <a:t>add picture</a:t>
            </a:r>
            <a:endParaRPr lang="en-GB" dirty="0"/>
          </a:p>
        </p:txBody>
      </p:sp>
      <p:pic>
        <p:nvPicPr>
          <p:cNvPr id="11" name="Picture 10">
            <a:extLst>
              <a:ext uri="{FF2B5EF4-FFF2-40B4-BE49-F238E27FC236}">
                <a16:creationId xmlns:a16="http://schemas.microsoft.com/office/drawing/2014/main" id="{D61512A5-E502-4ACE-8BC3-8D70C8FE929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601200" y="6087717"/>
            <a:ext cx="2157488" cy="534771"/>
          </a:xfrm>
          <a:prstGeom prst="rect">
            <a:avLst/>
          </a:prstGeom>
        </p:spPr>
      </p:pic>
    </p:spTree>
    <p:extLst>
      <p:ext uri="{BB962C8B-B14F-4D97-AF65-F5344CB8AC3E}">
        <p14:creationId xmlns:p14="http://schemas.microsoft.com/office/powerpoint/2010/main" val="1386022369"/>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colour_4_images_4_summaries">
    <p:spTree>
      <p:nvGrpSpPr>
        <p:cNvPr id="1" name=""/>
        <p:cNvGrpSpPr/>
        <p:nvPr/>
      </p:nvGrpSpPr>
      <p:grpSpPr>
        <a:xfrm>
          <a:off x="0" y="0"/>
          <a:ext cx="0" cy="0"/>
          <a:chOff x="0" y="0"/>
          <a:chExt cx="0" cy="0"/>
        </a:xfrm>
      </p:grpSpPr>
      <p:sp>
        <p:nvSpPr>
          <p:cNvPr id="27" name="Espace réservé pour une image  3">
            <a:extLst>
              <a:ext uri="{FF2B5EF4-FFF2-40B4-BE49-F238E27FC236}">
                <a16:creationId xmlns:a16="http://schemas.microsoft.com/office/drawing/2014/main" id="{DEEBD65F-9282-4B5F-A1DF-2D1CD3CF8043}"/>
              </a:ext>
            </a:extLst>
          </p:cNvPr>
          <p:cNvSpPr>
            <a:spLocks noGrp="1"/>
          </p:cNvSpPr>
          <p:nvPr>
            <p:ph type="pic" sz="quarter" idx="21" hasCustomPrompt="1"/>
          </p:nvPr>
        </p:nvSpPr>
        <p:spPr>
          <a:xfrm>
            <a:off x="450000" y="1800869"/>
            <a:ext cx="2563200" cy="2060179"/>
          </a:xfrm>
          <a:pattFill prst="wdUpDiag">
            <a:fgClr>
              <a:schemeClr val="bg1">
                <a:lumMod val="95000"/>
              </a:schemeClr>
            </a:fgClr>
            <a:bgClr>
              <a:schemeClr val="bg1"/>
            </a:bgClr>
          </a:pattFill>
        </p:spPr>
        <p:txBody>
          <a:bodyPr/>
          <a:lstStyle/>
          <a:p>
            <a:r>
              <a:rPr lang="en-GB" dirty="0"/>
              <a:t> </a:t>
            </a:r>
          </a:p>
        </p:txBody>
      </p:sp>
      <p:sp>
        <p:nvSpPr>
          <p:cNvPr id="13" name="Espace réservé pour une image  3">
            <a:extLst>
              <a:ext uri="{FF2B5EF4-FFF2-40B4-BE49-F238E27FC236}">
                <a16:creationId xmlns:a16="http://schemas.microsoft.com/office/drawing/2014/main" id="{DC242FF5-44F5-4493-B265-B40F2BCB4A20}"/>
              </a:ext>
            </a:extLst>
          </p:cNvPr>
          <p:cNvSpPr>
            <a:spLocks noGrp="1"/>
          </p:cNvSpPr>
          <p:nvPr>
            <p:ph type="pic" sz="quarter" idx="23" hasCustomPrompt="1"/>
          </p:nvPr>
        </p:nvSpPr>
        <p:spPr>
          <a:xfrm>
            <a:off x="3352152" y="1800869"/>
            <a:ext cx="2563200" cy="2060179"/>
          </a:xfrm>
          <a:pattFill prst="wdUpDiag">
            <a:fgClr>
              <a:schemeClr val="bg1">
                <a:lumMod val="95000"/>
              </a:schemeClr>
            </a:fgClr>
            <a:bgClr>
              <a:schemeClr val="bg1"/>
            </a:bgClr>
          </a:pattFill>
        </p:spPr>
        <p:txBody>
          <a:bodyPr/>
          <a:lstStyle/>
          <a:p>
            <a:r>
              <a:rPr lang="en-GB" dirty="0"/>
              <a:t> </a:t>
            </a:r>
          </a:p>
        </p:txBody>
      </p:sp>
      <p:sp>
        <p:nvSpPr>
          <p:cNvPr id="6" name="Espace réservé pour une image  3">
            <a:extLst>
              <a:ext uri="{FF2B5EF4-FFF2-40B4-BE49-F238E27FC236}">
                <a16:creationId xmlns:a16="http://schemas.microsoft.com/office/drawing/2014/main" id="{ED83535D-FA30-4D1D-8248-F6840DA1BBDA}"/>
              </a:ext>
            </a:extLst>
          </p:cNvPr>
          <p:cNvSpPr>
            <a:spLocks noGrp="1"/>
          </p:cNvSpPr>
          <p:nvPr>
            <p:ph type="pic" sz="quarter" idx="24" hasCustomPrompt="1"/>
          </p:nvPr>
        </p:nvSpPr>
        <p:spPr>
          <a:xfrm>
            <a:off x="6261392" y="1800869"/>
            <a:ext cx="2563200" cy="2060179"/>
          </a:xfrm>
          <a:pattFill prst="wdUpDiag">
            <a:fgClr>
              <a:schemeClr val="bg1">
                <a:lumMod val="95000"/>
              </a:schemeClr>
            </a:fgClr>
            <a:bgClr>
              <a:schemeClr val="bg1"/>
            </a:bgClr>
          </a:pattFill>
        </p:spPr>
        <p:txBody>
          <a:bodyPr/>
          <a:lstStyle/>
          <a:p>
            <a:r>
              <a:rPr lang="en-GB" dirty="0"/>
              <a:t> </a:t>
            </a:r>
          </a:p>
        </p:txBody>
      </p:sp>
      <p:sp>
        <p:nvSpPr>
          <p:cNvPr id="7" name="Espace réservé pour une image  3">
            <a:extLst>
              <a:ext uri="{FF2B5EF4-FFF2-40B4-BE49-F238E27FC236}">
                <a16:creationId xmlns:a16="http://schemas.microsoft.com/office/drawing/2014/main" id="{A0687580-F1BA-4A89-BCCE-FFCF1FA2B8FB}"/>
              </a:ext>
            </a:extLst>
          </p:cNvPr>
          <p:cNvSpPr>
            <a:spLocks noGrp="1"/>
          </p:cNvSpPr>
          <p:nvPr>
            <p:ph type="pic" sz="quarter" idx="25" hasCustomPrompt="1"/>
          </p:nvPr>
        </p:nvSpPr>
        <p:spPr>
          <a:xfrm>
            <a:off x="9170632" y="1800869"/>
            <a:ext cx="2563200" cy="2060179"/>
          </a:xfrm>
          <a:pattFill prst="wdUpDiag">
            <a:fgClr>
              <a:schemeClr val="bg1">
                <a:lumMod val="95000"/>
              </a:schemeClr>
            </a:fgClr>
            <a:bgClr>
              <a:schemeClr val="bg1"/>
            </a:bgClr>
          </a:pattFill>
        </p:spPr>
        <p:txBody>
          <a:bodyPr/>
          <a:lstStyle/>
          <a:p>
            <a:r>
              <a:rPr lang="en-GB" dirty="0"/>
              <a:t> </a:t>
            </a:r>
          </a:p>
        </p:txBody>
      </p:sp>
      <p:sp>
        <p:nvSpPr>
          <p:cNvPr id="8" name="Content Placeholder 2">
            <a:extLst>
              <a:ext uri="{FF2B5EF4-FFF2-40B4-BE49-F238E27FC236}">
                <a16:creationId xmlns:a16="http://schemas.microsoft.com/office/drawing/2014/main" id="{1F8BA170-026C-4B90-B5B2-B245369E3B17}"/>
              </a:ext>
            </a:extLst>
          </p:cNvPr>
          <p:cNvSpPr>
            <a:spLocks noGrp="1"/>
          </p:cNvSpPr>
          <p:nvPr>
            <p:ph idx="1" hasCustomPrompt="1"/>
          </p:nvPr>
        </p:nvSpPr>
        <p:spPr>
          <a:xfrm>
            <a:off x="450000" y="4149080"/>
            <a:ext cx="2562696" cy="1511945"/>
          </a:xfrm>
        </p:spPr>
        <p:txBody>
          <a:bodyPr>
            <a:noAutofit/>
          </a:bodyPr>
          <a:lstStyle>
            <a:lvl1pPr>
              <a:spcBef>
                <a:spcPts val="400"/>
              </a:spcBef>
              <a:defRPr sz="1400">
                <a:solidFill>
                  <a:schemeClr val="tx1"/>
                </a:solidFill>
              </a:defRPr>
            </a:lvl1pPr>
            <a:lvl2pPr>
              <a:spcBef>
                <a:spcPts val="400"/>
              </a:spcBef>
              <a:defRPr sz="1200">
                <a:solidFill>
                  <a:schemeClr val="tx1"/>
                </a:solidFill>
              </a:defRPr>
            </a:lvl2pPr>
            <a:lvl3pPr>
              <a:spcBef>
                <a:spcPts val="400"/>
              </a:spcBef>
              <a:defRPr sz="1200">
                <a:solidFill>
                  <a:schemeClr val="tx1"/>
                </a:solidFill>
              </a:defRPr>
            </a:lvl3pPr>
            <a:lvl4pPr>
              <a:defRPr>
                <a:solidFill>
                  <a:schemeClr val="bg2"/>
                </a:solidFill>
              </a:defRPr>
            </a:lvl4pPr>
            <a:lvl5pPr>
              <a:defRPr>
                <a:solidFill>
                  <a:schemeClr val="bg2"/>
                </a:solidFill>
              </a:defRPr>
            </a:lvl5pPr>
          </a:lstStyle>
          <a:p>
            <a:pPr lvl="0"/>
            <a:r>
              <a:rPr lang="en-GB" dirty="0"/>
              <a:t>Caption here</a:t>
            </a:r>
          </a:p>
        </p:txBody>
      </p:sp>
      <p:sp>
        <p:nvSpPr>
          <p:cNvPr id="9" name="Content Placeholder 2">
            <a:extLst>
              <a:ext uri="{FF2B5EF4-FFF2-40B4-BE49-F238E27FC236}">
                <a16:creationId xmlns:a16="http://schemas.microsoft.com/office/drawing/2014/main" id="{3E6D404C-1B2B-4D62-A705-92420C5E0B10}"/>
              </a:ext>
            </a:extLst>
          </p:cNvPr>
          <p:cNvSpPr>
            <a:spLocks noGrp="1"/>
          </p:cNvSpPr>
          <p:nvPr>
            <p:ph idx="20" hasCustomPrompt="1"/>
          </p:nvPr>
        </p:nvSpPr>
        <p:spPr>
          <a:xfrm>
            <a:off x="3353284" y="4149080"/>
            <a:ext cx="2562696" cy="1511945"/>
          </a:xfrm>
        </p:spPr>
        <p:txBody>
          <a:bodyPr>
            <a:noAutofit/>
          </a:bodyPr>
          <a:lstStyle>
            <a:lvl1pPr>
              <a:spcBef>
                <a:spcPts val="400"/>
              </a:spcBef>
              <a:defRPr sz="1400">
                <a:solidFill>
                  <a:schemeClr val="tx1"/>
                </a:solidFill>
              </a:defRPr>
            </a:lvl1pPr>
            <a:lvl2pPr>
              <a:spcBef>
                <a:spcPts val="400"/>
              </a:spcBef>
              <a:defRPr sz="1200">
                <a:solidFill>
                  <a:schemeClr val="tx1"/>
                </a:solidFill>
              </a:defRPr>
            </a:lvl2pPr>
            <a:lvl3pPr>
              <a:spcBef>
                <a:spcPts val="400"/>
              </a:spcBef>
              <a:defRPr sz="1200">
                <a:solidFill>
                  <a:schemeClr val="tx1"/>
                </a:solidFill>
              </a:defRPr>
            </a:lvl3pPr>
            <a:lvl4pPr>
              <a:defRPr>
                <a:solidFill>
                  <a:schemeClr val="bg2"/>
                </a:solidFill>
              </a:defRPr>
            </a:lvl4pPr>
            <a:lvl5pPr>
              <a:defRPr>
                <a:solidFill>
                  <a:schemeClr val="bg2"/>
                </a:solidFill>
              </a:defRPr>
            </a:lvl5pPr>
          </a:lstStyle>
          <a:p>
            <a:pPr lvl="0"/>
            <a:r>
              <a:rPr lang="en-GB" dirty="0"/>
              <a:t>Caption here</a:t>
            </a:r>
          </a:p>
        </p:txBody>
      </p:sp>
      <p:sp>
        <p:nvSpPr>
          <p:cNvPr id="10" name="Content Placeholder 2">
            <a:extLst>
              <a:ext uri="{FF2B5EF4-FFF2-40B4-BE49-F238E27FC236}">
                <a16:creationId xmlns:a16="http://schemas.microsoft.com/office/drawing/2014/main" id="{923258DA-B24D-4726-BEDE-A9FF5A9B32FF}"/>
              </a:ext>
            </a:extLst>
          </p:cNvPr>
          <p:cNvSpPr>
            <a:spLocks noGrp="1"/>
          </p:cNvSpPr>
          <p:nvPr>
            <p:ph idx="26" hasCustomPrompt="1"/>
          </p:nvPr>
        </p:nvSpPr>
        <p:spPr>
          <a:xfrm>
            <a:off x="6276263" y="4149080"/>
            <a:ext cx="2562696" cy="1511945"/>
          </a:xfrm>
        </p:spPr>
        <p:txBody>
          <a:bodyPr>
            <a:noAutofit/>
          </a:bodyPr>
          <a:lstStyle>
            <a:lvl1pPr>
              <a:spcBef>
                <a:spcPts val="400"/>
              </a:spcBef>
              <a:defRPr sz="1400">
                <a:solidFill>
                  <a:schemeClr val="tx1"/>
                </a:solidFill>
              </a:defRPr>
            </a:lvl1pPr>
            <a:lvl2pPr>
              <a:spcBef>
                <a:spcPts val="400"/>
              </a:spcBef>
              <a:defRPr sz="1200">
                <a:solidFill>
                  <a:schemeClr val="tx1"/>
                </a:solidFill>
              </a:defRPr>
            </a:lvl2pPr>
            <a:lvl3pPr>
              <a:spcBef>
                <a:spcPts val="400"/>
              </a:spcBef>
              <a:defRPr sz="1200">
                <a:solidFill>
                  <a:schemeClr val="tx1"/>
                </a:solidFill>
              </a:defRPr>
            </a:lvl3pPr>
            <a:lvl4pPr>
              <a:defRPr>
                <a:solidFill>
                  <a:schemeClr val="bg2"/>
                </a:solidFill>
              </a:defRPr>
            </a:lvl4pPr>
            <a:lvl5pPr>
              <a:defRPr>
                <a:solidFill>
                  <a:schemeClr val="bg2"/>
                </a:solidFill>
              </a:defRPr>
            </a:lvl5pPr>
          </a:lstStyle>
          <a:p>
            <a:pPr lvl="0"/>
            <a:r>
              <a:rPr lang="en-GB" dirty="0"/>
              <a:t>Caption here</a:t>
            </a:r>
          </a:p>
        </p:txBody>
      </p:sp>
      <p:sp>
        <p:nvSpPr>
          <p:cNvPr id="11" name="Content Placeholder 2">
            <a:extLst>
              <a:ext uri="{FF2B5EF4-FFF2-40B4-BE49-F238E27FC236}">
                <a16:creationId xmlns:a16="http://schemas.microsoft.com/office/drawing/2014/main" id="{7729A41C-F3D0-4276-AF16-6EBB4FA68499}"/>
              </a:ext>
            </a:extLst>
          </p:cNvPr>
          <p:cNvSpPr>
            <a:spLocks noGrp="1"/>
          </p:cNvSpPr>
          <p:nvPr>
            <p:ph idx="22" hasCustomPrompt="1"/>
          </p:nvPr>
        </p:nvSpPr>
        <p:spPr>
          <a:xfrm>
            <a:off x="9174577" y="4149080"/>
            <a:ext cx="2562696" cy="1511945"/>
          </a:xfrm>
        </p:spPr>
        <p:txBody>
          <a:bodyPr>
            <a:noAutofit/>
          </a:bodyPr>
          <a:lstStyle>
            <a:lvl1pPr>
              <a:spcBef>
                <a:spcPts val="400"/>
              </a:spcBef>
              <a:defRPr sz="1400">
                <a:solidFill>
                  <a:schemeClr val="tx1"/>
                </a:solidFill>
              </a:defRPr>
            </a:lvl1pPr>
            <a:lvl2pPr>
              <a:spcBef>
                <a:spcPts val="400"/>
              </a:spcBef>
              <a:defRPr sz="1200">
                <a:solidFill>
                  <a:schemeClr val="tx1"/>
                </a:solidFill>
              </a:defRPr>
            </a:lvl2pPr>
            <a:lvl3pPr>
              <a:spcBef>
                <a:spcPts val="400"/>
              </a:spcBef>
              <a:defRPr sz="1200">
                <a:solidFill>
                  <a:schemeClr val="tx1"/>
                </a:solidFill>
              </a:defRPr>
            </a:lvl3pPr>
            <a:lvl4pPr>
              <a:defRPr>
                <a:solidFill>
                  <a:schemeClr val="bg2"/>
                </a:solidFill>
              </a:defRPr>
            </a:lvl4pPr>
            <a:lvl5pPr>
              <a:defRPr>
                <a:solidFill>
                  <a:schemeClr val="bg2"/>
                </a:solidFill>
              </a:defRPr>
            </a:lvl5pPr>
          </a:lstStyle>
          <a:p>
            <a:pPr lvl="0"/>
            <a:r>
              <a:rPr lang="en-GB" dirty="0"/>
              <a:t>Caption here</a:t>
            </a:r>
          </a:p>
        </p:txBody>
      </p:sp>
      <p:sp>
        <p:nvSpPr>
          <p:cNvPr id="14" name="Text Placeholder 5">
            <a:extLst>
              <a:ext uri="{FF2B5EF4-FFF2-40B4-BE49-F238E27FC236}">
                <a16:creationId xmlns:a16="http://schemas.microsoft.com/office/drawing/2014/main" id="{F7D968EA-305C-4683-946E-07A3C4DF490B}"/>
              </a:ext>
            </a:extLst>
          </p:cNvPr>
          <p:cNvSpPr>
            <a:spLocks noGrp="1"/>
          </p:cNvSpPr>
          <p:nvPr>
            <p:ph type="body" sz="quarter" idx="15" hasCustomPrompt="1"/>
          </p:nvPr>
        </p:nvSpPr>
        <p:spPr>
          <a:xfrm>
            <a:off x="450000" y="1241781"/>
            <a:ext cx="9341700" cy="312330"/>
          </a:xfrm>
          <a:noFill/>
        </p:spPr>
        <p:txBody>
          <a:bodyPr vert="horz" wrap="square" lIns="0" tIns="0" rIns="0" bIns="0" rtlCol="0">
            <a:spAutoFit/>
          </a:bodyPr>
          <a:lstStyle>
            <a:lvl1pPr>
              <a:lnSpc>
                <a:spcPct val="100000"/>
              </a:lnSpc>
              <a:defRPr lang="en-GB" sz="2000" b="1" dirty="0">
                <a:solidFill>
                  <a:schemeClr val="tx2"/>
                </a:solidFill>
              </a:defRPr>
            </a:lvl1pPr>
          </a:lstStyle>
          <a:p>
            <a:pPr lvl="0"/>
            <a:r>
              <a:rPr lang="en-GB" dirty="0"/>
              <a:t>Optional subtitle</a:t>
            </a:r>
          </a:p>
        </p:txBody>
      </p:sp>
      <p:sp>
        <p:nvSpPr>
          <p:cNvPr id="2" name="Title 1">
            <a:extLst>
              <a:ext uri="{FF2B5EF4-FFF2-40B4-BE49-F238E27FC236}">
                <a16:creationId xmlns:a16="http://schemas.microsoft.com/office/drawing/2014/main" id="{A87C81DC-5176-4847-8B6F-B68FF50589B8}"/>
              </a:ext>
            </a:extLst>
          </p:cNvPr>
          <p:cNvSpPr>
            <a:spLocks noGrp="1"/>
          </p:cNvSpPr>
          <p:nvPr>
            <p:ph type="title"/>
          </p:nvPr>
        </p:nvSpPr>
        <p:spPr/>
        <p:txBody>
          <a:bodyPr/>
          <a:lstStyle/>
          <a:p>
            <a:r>
              <a:rPr lang="en-US"/>
              <a:t>Click to edit Master title style</a:t>
            </a:r>
            <a:endParaRPr lang="en-GB"/>
          </a:p>
        </p:txBody>
      </p:sp>
      <p:sp>
        <p:nvSpPr>
          <p:cNvPr id="16" name="Slide Number Placeholder 15">
            <a:extLst>
              <a:ext uri="{FF2B5EF4-FFF2-40B4-BE49-F238E27FC236}">
                <a16:creationId xmlns:a16="http://schemas.microsoft.com/office/drawing/2014/main" id="{C7FCA8BC-E18E-4916-9049-F9A3E9A34CDA}"/>
              </a:ext>
            </a:extLst>
          </p:cNvPr>
          <p:cNvSpPr>
            <a:spLocks noGrp="1"/>
          </p:cNvSpPr>
          <p:nvPr>
            <p:ph type="sldNum" sz="quarter" idx="4"/>
          </p:nvPr>
        </p:nvSpPr>
        <p:spPr>
          <a:xfrm>
            <a:off x="437230" y="6279028"/>
            <a:ext cx="304370" cy="365125"/>
          </a:xfrm>
          <a:prstGeom prst="rect">
            <a:avLst/>
          </a:prstGeom>
        </p:spPr>
        <p:txBody>
          <a:bodyPr vert="horz" wrap="none" lIns="0" tIns="0" rIns="0" bIns="0" rtlCol="0" anchor="b"/>
          <a:lstStyle>
            <a:lvl1pPr algn="l">
              <a:defRPr lang="en-GB" sz="900" b="1" smtClean="0">
                <a:solidFill>
                  <a:schemeClr val="tx1"/>
                </a:solidFill>
                <a:latin typeface="+mj-lt"/>
              </a:defRPr>
            </a:lvl1pPr>
          </a:lstStyle>
          <a:p>
            <a:fld id="{D61AABEC-672F-4B68-B914-690DA978312C}" type="slidenum">
              <a:rPr lang="en-GB" smtClean="0"/>
              <a:pPr/>
              <a:t>‹#›</a:t>
            </a:fld>
            <a:r>
              <a:rPr lang="en-GB" dirty="0"/>
              <a:t>  </a:t>
            </a:r>
          </a:p>
        </p:txBody>
      </p:sp>
    </p:spTree>
    <p:extLst>
      <p:ext uri="{BB962C8B-B14F-4D97-AF65-F5344CB8AC3E}">
        <p14:creationId xmlns:p14="http://schemas.microsoft.com/office/powerpoint/2010/main" val="2010510318"/>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Verbatim_layout">
    <p:bg>
      <p:bgPr>
        <a:solidFill>
          <a:schemeClr val="bg1"/>
        </a:solidFill>
        <a:effectLst/>
      </p:bgPr>
    </p:bg>
    <p:spTree>
      <p:nvGrpSpPr>
        <p:cNvPr id="1" name=""/>
        <p:cNvGrpSpPr/>
        <p:nvPr/>
      </p:nvGrpSpPr>
      <p:grpSpPr>
        <a:xfrm>
          <a:off x="0" y="0"/>
          <a:ext cx="0" cy="0"/>
          <a:chOff x="0" y="0"/>
          <a:chExt cx="0" cy="0"/>
        </a:xfrm>
      </p:grpSpPr>
      <p:sp>
        <p:nvSpPr>
          <p:cNvPr id="21" name="Espace réservé du texte 20">
            <a:extLst>
              <a:ext uri="{FF2B5EF4-FFF2-40B4-BE49-F238E27FC236}">
                <a16:creationId xmlns:a16="http://schemas.microsoft.com/office/drawing/2014/main" id="{04EB49EF-74A2-4A31-99CF-80E2BAF35EC6}"/>
              </a:ext>
            </a:extLst>
          </p:cNvPr>
          <p:cNvSpPr>
            <a:spLocks noGrp="1"/>
          </p:cNvSpPr>
          <p:nvPr>
            <p:ph type="body" sz="quarter" idx="15" hasCustomPrompt="1"/>
          </p:nvPr>
        </p:nvSpPr>
        <p:spPr>
          <a:xfrm>
            <a:off x="2367886" y="1788206"/>
            <a:ext cx="9381202" cy="2636591"/>
          </a:xfrm>
        </p:spPr>
        <p:txBody>
          <a:bodyPr anchor="t">
            <a:normAutofit/>
          </a:bodyPr>
          <a:lstStyle>
            <a:lvl1pPr marL="0" indent="0">
              <a:buNone/>
              <a:defRPr sz="2800">
                <a:solidFill>
                  <a:schemeClr val="tx1"/>
                </a:solidFill>
              </a:defRPr>
            </a:lvl1pPr>
          </a:lstStyle>
          <a:p>
            <a:pPr lvl="0"/>
            <a:r>
              <a:rPr lang="en-GB" dirty="0"/>
              <a:t>Insert your quote here</a:t>
            </a:r>
          </a:p>
        </p:txBody>
      </p:sp>
      <p:sp>
        <p:nvSpPr>
          <p:cNvPr id="6" name="Title 5">
            <a:extLst>
              <a:ext uri="{FF2B5EF4-FFF2-40B4-BE49-F238E27FC236}">
                <a16:creationId xmlns:a16="http://schemas.microsoft.com/office/drawing/2014/main" id="{410AED9F-7F2B-47A3-BE62-A5CB841D36DA}"/>
              </a:ext>
            </a:extLst>
          </p:cNvPr>
          <p:cNvSpPr>
            <a:spLocks noGrp="1"/>
          </p:cNvSpPr>
          <p:nvPr>
            <p:ph type="title"/>
          </p:nvPr>
        </p:nvSpPr>
        <p:spPr/>
        <p:txBody>
          <a:bodyPr/>
          <a:lstStyle/>
          <a:p>
            <a:r>
              <a:rPr lang="en-US"/>
              <a:t>Click to edit Master title style</a:t>
            </a:r>
            <a:endParaRPr lang="en-GB"/>
          </a:p>
        </p:txBody>
      </p:sp>
      <p:sp>
        <p:nvSpPr>
          <p:cNvPr id="9" name="Slide Number Placeholder 15">
            <a:extLst>
              <a:ext uri="{FF2B5EF4-FFF2-40B4-BE49-F238E27FC236}">
                <a16:creationId xmlns:a16="http://schemas.microsoft.com/office/drawing/2014/main" id="{C555F450-2DB2-4B44-AC62-1CA75B2685C5}"/>
              </a:ext>
            </a:extLst>
          </p:cNvPr>
          <p:cNvSpPr>
            <a:spLocks noGrp="1"/>
          </p:cNvSpPr>
          <p:nvPr>
            <p:ph type="sldNum" sz="quarter" idx="4"/>
          </p:nvPr>
        </p:nvSpPr>
        <p:spPr>
          <a:xfrm>
            <a:off x="437230" y="6279028"/>
            <a:ext cx="304370" cy="365125"/>
          </a:xfrm>
          <a:prstGeom prst="rect">
            <a:avLst/>
          </a:prstGeom>
        </p:spPr>
        <p:txBody>
          <a:bodyPr vert="horz" wrap="none" lIns="0" tIns="0" rIns="0" bIns="0" rtlCol="0" anchor="b"/>
          <a:lstStyle>
            <a:lvl1pPr algn="l">
              <a:defRPr lang="en-GB" sz="900" b="1" smtClean="0">
                <a:solidFill>
                  <a:schemeClr val="tx1"/>
                </a:solidFill>
                <a:latin typeface="+mj-lt"/>
              </a:defRPr>
            </a:lvl1pPr>
          </a:lstStyle>
          <a:p>
            <a:fld id="{D61AABEC-672F-4B68-B914-690DA978312C}" type="slidenum">
              <a:rPr lang="en-GB" smtClean="0"/>
              <a:pPr/>
              <a:t>‹#›</a:t>
            </a:fld>
            <a:r>
              <a:rPr lang="en-GB" dirty="0"/>
              <a:t>  </a:t>
            </a:r>
          </a:p>
        </p:txBody>
      </p:sp>
    </p:spTree>
    <p:extLst>
      <p:ext uri="{BB962C8B-B14F-4D97-AF65-F5344CB8AC3E}">
        <p14:creationId xmlns:p14="http://schemas.microsoft.com/office/powerpoint/2010/main" val="2036742113"/>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video">
    <p:spTree>
      <p:nvGrpSpPr>
        <p:cNvPr id="1" name=""/>
        <p:cNvGrpSpPr/>
        <p:nvPr/>
      </p:nvGrpSpPr>
      <p:grpSpPr>
        <a:xfrm>
          <a:off x="0" y="0"/>
          <a:ext cx="0" cy="0"/>
          <a:chOff x="0" y="0"/>
          <a:chExt cx="0" cy="0"/>
        </a:xfrm>
      </p:grpSpPr>
      <p:sp>
        <p:nvSpPr>
          <p:cNvPr id="5" name="Media Placeholder 4">
            <a:extLst>
              <a:ext uri="{FF2B5EF4-FFF2-40B4-BE49-F238E27FC236}">
                <a16:creationId xmlns:a16="http://schemas.microsoft.com/office/drawing/2014/main" id="{AE576D4F-2D55-4CDA-9033-543BCC39CA53}"/>
              </a:ext>
            </a:extLst>
          </p:cNvPr>
          <p:cNvSpPr>
            <a:spLocks noGrp="1"/>
          </p:cNvSpPr>
          <p:nvPr>
            <p:ph type="media" sz="quarter" idx="11"/>
          </p:nvPr>
        </p:nvSpPr>
        <p:spPr>
          <a:xfrm>
            <a:off x="0" y="0"/>
            <a:ext cx="12192000" cy="6858000"/>
          </a:xfrm>
          <a:pattFill prst="wdUpDiag">
            <a:fgClr>
              <a:schemeClr val="bg1">
                <a:lumMod val="85000"/>
              </a:schemeClr>
            </a:fgClr>
            <a:bgClr>
              <a:schemeClr val="bg1"/>
            </a:bgClr>
          </a:pattFill>
        </p:spPr>
        <p:txBody>
          <a:bodyPr/>
          <a:lstStyle>
            <a:lvl1pPr algn="ctr">
              <a:defRPr sz="1800" b="1"/>
            </a:lvl1pPr>
          </a:lstStyle>
          <a:p>
            <a:r>
              <a:rPr lang="en-US" dirty="0"/>
              <a:t>Click icon to add media</a:t>
            </a:r>
            <a:endParaRPr lang="en-GB" dirty="0"/>
          </a:p>
        </p:txBody>
      </p:sp>
    </p:spTree>
    <p:extLst>
      <p:ext uri="{BB962C8B-B14F-4D97-AF65-F5344CB8AC3E}">
        <p14:creationId xmlns:p14="http://schemas.microsoft.com/office/powerpoint/2010/main" val="38335872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coloured_content_no box">
    <p:bg>
      <p:bgPr>
        <a:solidFill>
          <a:schemeClr val="accent1"/>
        </a:solidFill>
        <a:effectLst/>
      </p:bgPr>
    </p:bg>
    <p:spTree>
      <p:nvGrpSpPr>
        <p:cNvPr id="1" name=""/>
        <p:cNvGrpSpPr/>
        <p:nvPr/>
      </p:nvGrpSpPr>
      <p:grpSpPr>
        <a:xfrm>
          <a:off x="0" y="0"/>
          <a:ext cx="0" cy="0"/>
          <a:chOff x="0" y="0"/>
          <a:chExt cx="0" cy="0"/>
        </a:xfrm>
      </p:grpSpPr>
      <p:sp>
        <p:nvSpPr>
          <p:cNvPr id="10" name="Text Placeholder 8">
            <a:extLst>
              <a:ext uri="{FF2B5EF4-FFF2-40B4-BE49-F238E27FC236}">
                <a16:creationId xmlns:a16="http://schemas.microsoft.com/office/drawing/2014/main" id="{1C5B7D9D-98FE-46F9-8538-605AD31EFD2B}"/>
              </a:ext>
            </a:extLst>
          </p:cNvPr>
          <p:cNvSpPr>
            <a:spLocks noGrp="1"/>
          </p:cNvSpPr>
          <p:nvPr>
            <p:ph type="body" sz="quarter" idx="18" hasCustomPrompt="1"/>
          </p:nvPr>
        </p:nvSpPr>
        <p:spPr>
          <a:xfrm>
            <a:off x="452897" y="5823783"/>
            <a:ext cx="11277975" cy="124906"/>
          </a:xfrm>
        </p:spPr>
        <p:txBody>
          <a:bodyPr wrap="square" lIns="0" anchor="b">
            <a:spAutoFit/>
          </a:bodyPr>
          <a:lstStyle>
            <a:lvl1pPr marL="0" indent="0" algn="r">
              <a:buNone/>
              <a:defRPr sz="800" b="0" i="1">
                <a:solidFill>
                  <a:schemeClr val="bg1"/>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dirty="0"/>
              <a:t>Base and source info (delete if not necessary)</a:t>
            </a:r>
          </a:p>
        </p:txBody>
      </p:sp>
      <p:sp>
        <p:nvSpPr>
          <p:cNvPr id="6" name="Title 5">
            <a:extLst>
              <a:ext uri="{FF2B5EF4-FFF2-40B4-BE49-F238E27FC236}">
                <a16:creationId xmlns:a16="http://schemas.microsoft.com/office/drawing/2014/main" id="{820744D4-4F37-4496-8C6E-073984E812BE}"/>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9" name="Slide Number Placeholder 15">
            <a:extLst>
              <a:ext uri="{FF2B5EF4-FFF2-40B4-BE49-F238E27FC236}">
                <a16:creationId xmlns:a16="http://schemas.microsoft.com/office/drawing/2014/main" id="{08840428-B260-4958-A149-63C86CC793AD}"/>
              </a:ext>
            </a:extLst>
          </p:cNvPr>
          <p:cNvSpPr>
            <a:spLocks noGrp="1"/>
          </p:cNvSpPr>
          <p:nvPr>
            <p:ph type="sldNum" sz="quarter" idx="4"/>
          </p:nvPr>
        </p:nvSpPr>
        <p:spPr>
          <a:xfrm>
            <a:off x="437230" y="6279028"/>
            <a:ext cx="304370" cy="365125"/>
          </a:xfrm>
          <a:prstGeom prst="rect">
            <a:avLst/>
          </a:prstGeom>
        </p:spPr>
        <p:txBody>
          <a:bodyPr vert="horz" wrap="none" lIns="0" tIns="0" rIns="0" bIns="0" rtlCol="0" anchor="b"/>
          <a:lstStyle>
            <a:lvl1pPr algn="l">
              <a:defRPr lang="en-GB" sz="900" b="1" smtClean="0">
                <a:solidFill>
                  <a:schemeClr val="bg1"/>
                </a:solidFill>
                <a:latin typeface="+mj-lt"/>
              </a:defRPr>
            </a:lvl1pPr>
          </a:lstStyle>
          <a:p>
            <a:fld id="{D61AABEC-672F-4B68-B914-690DA978312C}" type="slidenum">
              <a:rPr lang="en-GB" smtClean="0"/>
              <a:pPr/>
              <a:t>‹#›</a:t>
            </a:fld>
            <a:r>
              <a:rPr lang="en-GB" dirty="0"/>
              <a:t>  </a:t>
            </a:r>
          </a:p>
        </p:txBody>
      </p:sp>
      <p:pic>
        <p:nvPicPr>
          <p:cNvPr id="12" name="Picture 11">
            <a:extLst>
              <a:ext uri="{FF2B5EF4-FFF2-40B4-BE49-F238E27FC236}">
                <a16:creationId xmlns:a16="http://schemas.microsoft.com/office/drawing/2014/main" id="{87BB07CD-2CDE-4607-8552-35BEFAEB845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943200" y="6172489"/>
            <a:ext cx="1815488" cy="450000"/>
          </a:xfrm>
          <a:prstGeom prst="rect">
            <a:avLst/>
          </a:prstGeom>
        </p:spPr>
      </p:pic>
    </p:spTree>
    <p:extLst>
      <p:ext uri="{BB962C8B-B14F-4D97-AF65-F5344CB8AC3E}">
        <p14:creationId xmlns:p14="http://schemas.microsoft.com/office/powerpoint/2010/main" val="2726800623"/>
      </p:ext>
    </p:extLst>
  </p:cSld>
  <p:clrMapOvr>
    <a:masterClrMapping/>
  </p:clrMapOvr>
  <p:extLst mod="1">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lour_3_images">
    <p:bg>
      <p:bgPr>
        <a:solidFill>
          <a:schemeClr val="accent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36FF85C-83F4-47BF-A4A2-762CD4C5C84B}"/>
              </a:ext>
            </a:extLst>
          </p:cNvPr>
          <p:cNvSpPr/>
          <p:nvPr userDrawn="1"/>
        </p:nvSpPr>
        <p:spPr>
          <a:xfrm>
            <a:off x="8215085" y="0"/>
            <a:ext cx="3976915" cy="6858000"/>
          </a:xfrm>
          <a:prstGeom prst="rect">
            <a:avLst/>
          </a:prstGeom>
          <a:gradFill flip="none" rotWithShape="1">
            <a:gsLst>
              <a:gs pos="63000">
                <a:schemeClr val="tx1">
                  <a:alpha val="0"/>
                </a:schemeClr>
              </a:gs>
              <a:gs pos="100000">
                <a:schemeClr val="tx1">
                  <a:alpha val="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lnSpc>
                <a:spcPct val="110000"/>
              </a:lnSpc>
            </a:pPr>
            <a:endParaRPr lang="en-GB" sz="2400" dirty="0">
              <a:solidFill>
                <a:schemeClr val="tx1"/>
              </a:solidFill>
            </a:endParaRPr>
          </a:p>
        </p:txBody>
      </p:sp>
      <p:sp>
        <p:nvSpPr>
          <p:cNvPr id="27" name="Espace réservé pour une image  3">
            <a:extLst>
              <a:ext uri="{FF2B5EF4-FFF2-40B4-BE49-F238E27FC236}">
                <a16:creationId xmlns:a16="http://schemas.microsoft.com/office/drawing/2014/main" id="{DEEBD65F-9282-4B5F-A1DF-2D1CD3CF8043}"/>
              </a:ext>
            </a:extLst>
          </p:cNvPr>
          <p:cNvSpPr>
            <a:spLocks noGrp="1"/>
          </p:cNvSpPr>
          <p:nvPr>
            <p:ph type="pic" sz="quarter" idx="21" hasCustomPrompt="1"/>
          </p:nvPr>
        </p:nvSpPr>
        <p:spPr>
          <a:xfrm>
            <a:off x="450000" y="1799270"/>
            <a:ext cx="3533776" cy="3249910"/>
          </a:xfrm>
          <a:pattFill prst="wdUpDiag">
            <a:fgClr>
              <a:schemeClr val="bg1">
                <a:lumMod val="95000"/>
              </a:schemeClr>
            </a:fgClr>
            <a:bgClr>
              <a:schemeClr val="bg1"/>
            </a:bgClr>
          </a:pattFill>
        </p:spPr>
        <p:txBody>
          <a:bodyPr/>
          <a:lstStyle/>
          <a:p>
            <a:r>
              <a:rPr lang="en-GB" dirty="0"/>
              <a:t> </a:t>
            </a:r>
          </a:p>
        </p:txBody>
      </p:sp>
      <p:sp>
        <p:nvSpPr>
          <p:cNvPr id="12" name="Espace réservé pour une image  3">
            <a:extLst>
              <a:ext uri="{FF2B5EF4-FFF2-40B4-BE49-F238E27FC236}">
                <a16:creationId xmlns:a16="http://schemas.microsoft.com/office/drawing/2014/main" id="{E1043954-97B2-4040-A670-AE271AC08FC7}"/>
              </a:ext>
            </a:extLst>
          </p:cNvPr>
          <p:cNvSpPr>
            <a:spLocks noGrp="1"/>
          </p:cNvSpPr>
          <p:nvPr>
            <p:ph type="pic" sz="quarter" idx="22" hasCustomPrompt="1"/>
          </p:nvPr>
        </p:nvSpPr>
        <p:spPr>
          <a:xfrm>
            <a:off x="4332524" y="1799270"/>
            <a:ext cx="3533776" cy="3249910"/>
          </a:xfrm>
          <a:pattFill prst="wdUpDiag">
            <a:fgClr>
              <a:schemeClr val="bg1">
                <a:lumMod val="95000"/>
              </a:schemeClr>
            </a:fgClr>
            <a:bgClr>
              <a:schemeClr val="bg1"/>
            </a:bgClr>
          </a:pattFill>
        </p:spPr>
        <p:txBody>
          <a:bodyPr/>
          <a:lstStyle/>
          <a:p>
            <a:r>
              <a:rPr lang="en-GB" dirty="0"/>
              <a:t> </a:t>
            </a:r>
          </a:p>
        </p:txBody>
      </p:sp>
      <p:sp>
        <p:nvSpPr>
          <p:cNvPr id="13" name="Espace réservé pour une image  3">
            <a:extLst>
              <a:ext uri="{FF2B5EF4-FFF2-40B4-BE49-F238E27FC236}">
                <a16:creationId xmlns:a16="http://schemas.microsoft.com/office/drawing/2014/main" id="{DC242FF5-44F5-4493-B265-B40F2BCB4A20}"/>
              </a:ext>
            </a:extLst>
          </p:cNvPr>
          <p:cNvSpPr>
            <a:spLocks noGrp="1"/>
          </p:cNvSpPr>
          <p:nvPr>
            <p:ph type="pic" sz="quarter" idx="23" hasCustomPrompt="1"/>
          </p:nvPr>
        </p:nvSpPr>
        <p:spPr>
          <a:xfrm>
            <a:off x="8222136" y="1799270"/>
            <a:ext cx="3533776" cy="3249910"/>
          </a:xfrm>
          <a:pattFill prst="wdUpDiag">
            <a:fgClr>
              <a:schemeClr val="bg1">
                <a:lumMod val="95000"/>
              </a:schemeClr>
            </a:fgClr>
            <a:bgClr>
              <a:schemeClr val="bg1"/>
            </a:bgClr>
          </a:pattFill>
        </p:spPr>
        <p:txBody>
          <a:bodyPr/>
          <a:lstStyle/>
          <a:p>
            <a:r>
              <a:rPr lang="en-GB" dirty="0"/>
              <a:t> </a:t>
            </a:r>
          </a:p>
        </p:txBody>
      </p:sp>
      <p:sp>
        <p:nvSpPr>
          <p:cNvPr id="10" name="Text Placeholder 5">
            <a:extLst>
              <a:ext uri="{FF2B5EF4-FFF2-40B4-BE49-F238E27FC236}">
                <a16:creationId xmlns:a16="http://schemas.microsoft.com/office/drawing/2014/main" id="{FF3CEF6F-A2CD-465C-985F-0611581EE7AE}"/>
              </a:ext>
            </a:extLst>
          </p:cNvPr>
          <p:cNvSpPr>
            <a:spLocks noGrp="1"/>
          </p:cNvSpPr>
          <p:nvPr>
            <p:ph type="body" sz="quarter" idx="15" hasCustomPrompt="1"/>
          </p:nvPr>
        </p:nvSpPr>
        <p:spPr>
          <a:xfrm>
            <a:off x="450000" y="1241781"/>
            <a:ext cx="2019784" cy="312330"/>
          </a:xfrm>
          <a:noFill/>
        </p:spPr>
        <p:txBody>
          <a:bodyPr vert="horz" wrap="none" lIns="0" tIns="0" rIns="0" bIns="0" rtlCol="0">
            <a:spAutoFit/>
          </a:bodyPr>
          <a:lstStyle>
            <a:lvl1pPr>
              <a:lnSpc>
                <a:spcPct val="100000"/>
              </a:lnSpc>
              <a:defRPr lang="en-GB" sz="2000" b="1" dirty="0">
                <a:solidFill>
                  <a:schemeClr val="tx2"/>
                </a:solidFill>
              </a:defRPr>
            </a:lvl1pPr>
          </a:lstStyle>
          <a:p>
            <a:pPr lvl="0"/>
            <a:r>
              <a:rPr lang="en-GB" dirty="0"/>
              <a:t>Optional subtitle</a:t>
            </a:r>
          </a:p>
        </p:txBody>
      </p:sp>
      <p:sp>
        <p:nvSpPr>
          <p:cNvPr id="2" name="Title 1">
            <a:extLst>
              <a:ext uri="{FF2B5EF4-FFF2-40B4-BE49-F238E27FC236}">
                <a16:creationId xmlns:a16="http://schemas.microsoft.com/office/drawing/2014/main" id="{BB74796B-52E3-413E-A3C3-9C372F3B6C74}"/>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16" name="Slide Number Placeholder 15">
            <a:extLst>
              <a:ext uri="{FF2B5EF4-FFF2-40B4-BE49-F238E27FC236}">
                <a16:creationId xmlns:a16="http://schemas.microsoft.com/office/drawing/2014/main" id="{A4133BC2-693B-4A35-8701-508C00137D0A}"/>
              </a:ext>
            </a:extLst>
          </p:cNvPr>
          <p:cNvSpPr>
            <a:spLocks noGrp="1"/>
          </p:cNvSpPr>
          <p:nvPr>
            <p:ph type="sldNum" sz="quarter" idx="4"/>
          </p:nvPr>
        </p:nvSpPr>
        <p:spPr>
          <a:xfrm>
            <a:off x="437230" y="6279028"/>
            <a:ext cx="304370" cy="365125"/>
          </a:xfrm>
          <a:prstGeom prst="rect">
            <a:avLst/>
          </a:prstGeom>
        </p:spPr>
        <p:txBody>
          <a:bodyPr vert="horz" wrap="none" lIns="0" tIns="0" rIns="0" bIns="0" rtlCol="0" anchor="b"/>
          <a:lstStyle>
            <a:lvl1pPr algn="l">
              <a:defRPr lang="en-GB" sz="900" b="1" smtClean="0">
                <a:solidFill>
                  <a:schemeClr val="bg1"/>
                </a:solidFill>
                <a:latin typeface="+mj-lt"/>
              </a:defRPr>
            </a:lvl1pPr>
          </a:lstStyle>
          <a:p>
            <a:fld id="{D61AABEC-672F-4B68-B914-690DA978312C}" type="slidenum">
              <a:rPr lang="en-GB" smtClean="0"/>
              <a:pPr/>
              <a:t>‹#›</a:t>
            </a:fld>
            <a:r>
              <a:rPr lang="en-GB" dirty="0"/>
              <a:t>  </a:t>
            </a:r>
          </a:p>
        </p:txBody>
      </p:sp>
      <p:pic>
        <p:nvPicPr>
          <p:cNvPr id="15" name="Picture 14">
            <a:extLst>
              <a:ext uri="{FF2B5EF4-FFF2-40B4-BE49-F238E27FC236}">
                <a16:creationId xmlns:a16="http://schemas.microsoft.com/office/drawing/2014/main" id="{9C79F12F-A3D5-462E-BFBE-4ECD822E4BA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943200" y="6172489"/>
            <a:ext cx="1815488" cy="450000"/>
          </a:xfrm>
          <a:prstGeom prst="rect">
            <a:avLst/>
          </a:prstGeom>
        </p:spPr>
      </p:pic>
    </p:spTree>
    <p:extLst>
      <p:ext uri="{BB962C8B-B14F-4D97-AF65-F5344CB8AC3E}">
        <p14:creationId xmlns:p14="http://schemas.microsoft.com/office/powerpoint/2010/main" val="1870509180"/>
      </p:ext>
    </p:extLst>
  </p:cSld>
  <p:clrMapOvr>
    <a:masterClrMapping/>
  </p:clrMapOvr>
  <p:extLst mod="1">
    <p:ext uri="{DCECCB84-F9BA-43D5-87BE-67443E8EF086}">
      <p15:sldGuideLst xmlns:p15="http://schemas.microsoft.com/office/powerpoint/2012/main">
        <p15:guide id="4" orient="horz" pos="600">
          <p15:clr>
            <a:srgbClr val="F26B43"/>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lour_Verbatim_layout">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3D43839-8D9A-40CA-A439-63E1FCB21719}"/>
              </a:ext>
            </a:extLst>
          </p:cNvPr>
          <p:cNvSpPr/>
          <p:nvPr userDrawn="1"/>
        </p:nvSpPr>
        <p:spPr>
          <a:xfrm>
            <a:off x="8215085" y="0"/>
            <a:ext cx="3976915" cy="6858000"/>
          </a:xfrm>
          <a:prstGeom prst="rect">
            <a:avLst/>
          </a:prstGeom>
          <a:gradFill flip="none" rotWithShape="1">
            <a:gsLst>
              <a:gs pos="63000">
                <a:schemeClr val="tx1">
                  <a:alpha val="0"/>
                </a:schemeClr>
              </a:gs>
              <a:gs pos="100000">
                <a:schemeClr val="tx1">
                  <a:alpha val="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lnSpc>
                <a:spcPct val="110000"/>
              </a:lnSpc>
            </a:pPr>
            <a:endParaRPr lang="en-GB" sz="2400" dirty="0">
              <a:solidFill>
                <a:schemeClr val="tx1"/>
              </a:solidFill>
            </a:endParaRPr>
          </a:p>
        </p:txBody>
      </p:sp>
      <p:sp>
        <p:nvSpPr>
          <p:cNvPr id="21" name="Espace réservé du texte 20">
            <a:extLst>
              <a:ext uri="{FF2B5EF4-FFF2-40B4-BE49-F238E27FC236}">
                <a16:creationId xmlns:a16="http://schemas.microsoft.com/office/drawing/2014/main" id="{04EB49EF-74A2-4A31-99CF-80E2BAF35EC6}"/>
              </a:ext>
            </a:extLst>
          </p:cNvPr>
          <p:cNvSpPr>
            <a:spLocks noGrp="1"/>
          </p:cNvSpPr>
          <p:nvPr>
            <p:ph type="body" sz="quarter" idx="15" hasCustomPrompt="1"/>
          </p:nvPr>
        </p:nvSpPr>
        <p:spPr>
          <a:xfrm>
            <a:off x="450000" y="2594753"/>
            <a:ext cx="7524198" cy="2636591"/>
          </a:xfrm>
        </p:spPr>
        <p:txBody>
          <a:bodyPr anchor="t">
            <a:normAutofit/>
          </a:bodyPr>
          <a:lstStyle>
            <a:lvl1pPr marL="0" indent="0">
              <a:buNone/>
              <a:defRPr sz="2800">
                <a:solidFill>
                  <a:schemeClr val="bg1"/>
                </a:solidFill>
              </a:defRPr>
            </a:lvl1pPr>
          </a:lstStyle>
          <a:p>
            <a:pPr lvl="0"/>
            <a:r>
              <a:rPr lang="en-GB" dirty="0"/>
              <a:t>Insert your quote here</a:t>
            </a:r>
          </a:p>
        </p:txBody>
      </p:sp>
      <p:sp>
        <p:nvSpPr>
          <p:cNvPr id="4" name="Title 3">
            <a:extLst>
              <a:ext uri="{FF2B5EF4-FFF2-40B4-BE49-F238E27FC236}">
                <a16:creationId xmlns:a16="http://schemas.microsoft.com/office/drawing/2014/main" id="{6953A8D2-20EB-4DFB-893E-8DCA6475DEE1}"/>
              </a:ext>
            </a:extLst>
          </p:cNvPr>
          <p:cNvSpPr>
            <a:spLocks noGrp="1"/>
          </p:cNvSpPr>
          <p:nvPr>
            <p:ph type="title"/>
          </p:nvPr>
        </p:nvSpPr>
        <p:spPr>
          <a:xfrm>
            <a:off x="450000" y="397170"/>
            <a:ext cx="9341700" cy="775597"/>
          </a:xfrm>
        </p:spPr>
        <p:txBody>
          <a:bodyPr/>
          <a:lstStyle>
            <a:lvl1pPr>
              <a:defRPr>
                <a:solidFill>
                  <a:schemeClr val="bg1"/>
                </a:solidFill>
              </a:defRPr>
            </a:lvl1pPr>
          </a:lstStyle>
          <a:p>
            <a:r>
              <a:rPr lang="en-US"/>
              <a:t>Click to edit Master title style</a:t>
            </a:r>
            <a:endParaRPr lang="en-GB"/>
          </a:p>
        </p:txBody>
      </p:sp>
      <p:sp>
        <p:nvSpPr>
          <p:cNvPr id="10" name="Espace réservé du pied de page 4">
            <a:extLst>
              <a:ext uri="{FF2B5EF4-FFF2-40B4-BE49-F238E27FC236}">
                <a16:creationId xmlns:a16="http://schemas.microsoft.com/office/drawing/2014/main" id="{3E26572D-12C7-403B-B402-F5696EC178EB}"/>
              </a:ext>
            </a:extLst>
          </p:cNvPr>
          <p:cNvSpPr txBox="1">
            <a:spLocks/>
          </p:cNvSpPr>
          <p:nvPr userDrawn="1"/>
        </p:nvSpPr>
        <p:spPr>
          <a:xfrm>
            <a:off x="817200" y="6515735"/>
            <a:ext cx="4393832" cy="123111"/>
          </a:xfrm>
          <a:prstGeom prst="rect">
            <a:avLst/>
          </a:prstGeom>
        </p:spPr>
        <p:txBody>
          <a:bodyPr vert="horz" wrap="none" lIns="0" tIns="0" rIns="0" bIns="0" rtlCol="0" anchor="ctr">
            <a:spAutoFit/>
          </a:bodyPr>
          <a:lstStyle>
            <a:defPPr>
              <a:defRPr lang="fr-FR"/>
            </a:defPPr>
            <a:lvl1pPr marL="0" algn="l" defTabSz="914400" rtl="0" eaLnBrk="1" latinLnBrk="0" hangingPunct="1">
              <a:defRPr sz="900" b="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800" dirty="0">
                <a:solidFill>
                  <a:schemeClr val="bg1"/>
                </a:solidFill>
              </a:rPr>
              <a:t>© Ipsos | ECNI opinion survey 2020 | Jan 2021 | Version 3 SUMMARY | Internal/Client Use Only</a:t>
            </a:r>
            <a:endParaRPr lang="en-US" sz="800" dirty="0">
              <a:solidFill>
                <a:schemeClr val="bg1"/>
              </a:solidFill>
            </a:endParaRPr>
          </a:p>
        </p:txBody>
      </p:sp>
      <p:sp>
        <p:nvSpPr>
          <p:cNvPr id="11" name="Slide Number Placeholder 15">
            <a:extLst>
              <a:ext uri="{FF2B5EF4-FFF2-40B4-BE49-F238E27FC236}">
                <a16:creationId xmlns:a16="http://schemas.microsoft.com/office/drawing/2014/main" id="{6663AFFB-0329-45CD-AF49-17FFCA2411DA}"/>
              </a:ext>
            </a:extLst>
          </p:cNvPr>
          <p:cNvSpPr>
            <a:spLocks noGrp="1"/>
          </p:cNvSpPr>
          <p:nvPr>
            <p:ph type="sldNum" sz="quarter" idx="4"/>
          </p:nvPr>
        </p:nvSpPr>
        <p:spPr>
          <a:xfrm>
            <a:off x="437230" y="6279028"/>
            <a:ext cx="304370" cy="365125"/>
          </a:xfrm>
          <a:prstGeom prst="rect">
            <a:avLst/>
          </a:prstGeom>
        </p:spPr>
        <p:txBody>
          <a:bodyPr vert="horz" wrap="none" lIns="0" tIns="0" rIns="0" bIns="0" rtlCol="0" anchor="b"/>
          <a:lstStyle>
            <a:lvl1pPr algn="l">
              <a:defRPr lang="en-GB" sz="900" b="1" smtClean="0">
                <a:solidFill>
                  <a:schemeClr val="bg1"/>
                </a:solidFill>
                <a:latin typeface="+mj-lt"/>
              </a:defRPr>
            </a:lvl1pPr>
          </a:lstStyle>
          <a:p>
            <a:fld id="{D61AABEC-672F-4B68-B914-690DA978312C}" type="slidenum">
              <a:rPr lang="en-GB" smtClean="0"/>
              <a:pPr/>
              <a:t>‹#›</a:t>
            </a:fld>
            <a:r>
              <a:rPr lang="en-GB" dirty="0"/>
              <a:t>  </a:t>
            </a:r>
          </a:p>
        </p:txBody>
      </p:sp>
      <p:pic>
        <p:nvPicPr>
          <p:cNvPr id="7" name="Picture 6">
            <a:extLst>
              <a:ext uri="{FF2B5EF4-FFF2-40B4-BE49-F238E27FC236}">
                <a16:creationId xmlns:a16="http://schemas.microsoft.com/office/drawing/2014/main" id="{101C6AA4-6E0F-47AE-A33A-9DDF8179455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943200" y="6172489"/>
            <a:ext cx="1815488" cy="450000"/>
          </a:xfrm>
          <a:prstGeom prst="rect">
            <a:avLst/>
          </a:prstGeom>
        </p:spPr>
      </p:pic>
    </p:spTree>
    <p:extLst>
      <p:ext uri="{BB962C8B-B14F-4D97-AF65-F5344CB8AC3E}">
        <p14:creationId xmlns:p14="http://schemas.microsoft.com/office/powerpoint/2010/main" val="729815281"/>
      </p:ext>
    </p:extLst>
  </p:cSld>
  <p:clrMapOvr>
    <a:masterClrMapping/>
  </p:clrMapOvr>
  <p:extLst>
    <p:ext uri="{DCECCB84-F9BA-43D5-87BE-67443E8EF086}">
      <p15:sldGuideLst xmlns:p15="http://schemas.microsoft.com/office/powerpoint/2012/main">
        <p15:guide id="4" orient="horz" pos="600">
          <p15:clr>
            <a:srgbClr val="F26B43"/>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am - white backgroun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29AB0E7-CA31-4A74-99A1-D377A0137CBB}"/>
              </a:ext>
            </a:extLst>
          </p:cNvPr>
          <p:cNvSpPr>
            <a:spLocks noGrp="1"/>
          </p:cNvSpPr>
          <p:nvPr>
            <p:ph type="pic" sz="quarter" idx="19"/>
          </p:nvPr>
        </p:nvSpPr>
        <p:spPr>
          <a:xfrm>
            <a:off x="442913" y="2323852"/>
            <a:ext cx="1573660" cy="1573200"/>
          </a:xfrm>
          <a:pattFill prst="wdUpDiag">
            <a:fgClr>
              <a:schemeClr val="bg1">
                <a:lumMod val="85000"/>
              </a:schemeClr>
            </a:fgClr>
            <a:bgClr>
              <a:schemeClr val="bg1"/>
            </a:bgClr>
          </a:pattFill>
        </p:spPr>
        <p:txBody>
          <a:bodyPr/>
          <a:lstStyle>
            <a:lvl1pPr>
              <a:defRPr>
                <a:solidFill>
                  <a:schemeClr val="tx1"/>
                </a:solidFill>
              </a:defRPr>
            </a:lvl1pPr>
          </a:lstStyle>
          <a:p>
            <a:r>
              <a:rPr lang="en-US" dirty="0"/>
              <a:t>Click icon to add picture</a:t>
            </a:r>
            <a:endParaRPr lang="en-GB" dirty="0"/>
          </a:p>
        </p:txBody>
      </p:sp>
      <p:sp>
        <p:nvSpPr>
          <p:cNvPr id="16" name="Text Placeholder 15">
            <a:extLst>
              <a:ext uri="{FF2B5EF4-FFF2-40B4-BE49-F238E27FC236}">
                <a16:creationId xmlns:a16="http://schemas.microsoft.com/office/drawing/2014/main" id="{41154020-330A-4307-8B18-1E1750724F82}"/>
              </a:ext>
            </a:extLst>
          </p:cNvPr>
          <p:cNvSpPr>
            <a:spLocks noGrp="1"/>
          </p:cNvSpPr>
          <p:nvPr>
            <p:ph type="body" sz="quarter" idx="22" hasCustomPrompt="1"/>
          </p:nvPr>
        </p:nvSpPr>
        <p:spPr>
          <a:xfrm>
            <a:off x="442913" y="1784350"/>
            <a:ext cx="1573660" cy="390556"/>
          </a:xfrm>
        </p:spPr>
        <p:txBody>
          <a:bodyPr wrap="square" anchor="t">
            <a:spAutoFit/>
          </a:bodyPr>
          <a:lstStyle>
            <a:lvl1pPr>
              <a:spcBef>
                <a:spcPts val="0"/>
              </a:spcBef>
              <a:spcAft>
                <a:spcPts val="0"/>
              </a:spcAft>
              <a:defRPr cap="all" baseline="0">
                <a:solidFill>
                  <a:schemeClr val="tx1"/>
                </a:solidFill>
              </a:defRPr>
            </a:lvl1pPr>
            <a:lvl2pPr marL="0" indent="0">
              <a:spcBef>
                <a:spcPts val="0"/>
              </a:spcBef>
              <a:spcAft>
                <a:spcPts val="0"/>
              </a:spcAft>
              <a:buFont typeface="Arial" panose="020B0604020202020204" pitchFamily="34" charset="0"/>
              <a:buNone/>
              <a:defRPr cap="all" baseline="0">
                <a:solidFill>
                  <a:schemeClr val="tx1"/>
                </a:solidFill>
              </a:defRPr>
            </a:lvl2pPr>
          </a:lstStyle>
          <a:p>
            <a:pPr lvl="0"/>
            <a:r>
              <a:rPr lang="en-GB" dirty="0"/>
              <a:t>First Name</a:t>
            </a:r>
          </a:p>
          <a:p>
            <a:pPr lvl="1"/>
            <a:r>
              <a:rPr lang="en-GB" dirty="0"/>
              <a:t>Last Name</a:t>
            </a:r>
          </a:p>
        </p:txBody>
      </p:sp>
      <p:sp>
        <p:nvSpPr>
          <p:cNvPr id="15" name="Text Placeholder 15">
            <a:extLst>
              <a:ext uri="{FF2B5EF4-FFF2-40B4-BE49-F238E27FC236}">
                <a16:creationId xmlns:a16="http://schemas.microsoft.com/office/drawing/2014/main" id="{A81DA3D4-EF88-48E1-A722-44D4D0FA10B6}"/>
              </a:ext>
            </a:extLst>
          </p:cNvPr>
          <p:cNvSpPr>
            <a:spLocks noGrp="1"/>
          </p:cNvSpPr>
          <p:nvPr>
            <p:ph type="body" sz="quarter" idx="23" hasCustomPrompt="1"/>
          </p:nvPr>
        </p:nvSpPr>
        <p:spPr>
          <a:xfrm>
            <a:off x="442913" y="4045998"/>
            <a:ext cx="1573660" cy="1903877"/>
          </a:xfrm>
        </p:spPr>
        <p:txBody>
          <a:bodyPr wrap="square" anchor="t">
            <a:noAutofit/>
          </a:bodyPr>
          <a:lstStyle>
            <a:lvl1pPr>
              <a:spcBef>
                <a:spcPts val="0"/>
              </a:spcBef>
              <a:spcAft>
                <a:spcPts val="0"/>
              </a:spcAft>
              <a:defRPr>
                <a:solidFill>
                  <a:schemeClr val="tx1"/>
                </a:solidFill>
              </a:defRPr>
            </a:lvl1pPr>
            <a:lvl2pPr marL="0" indent="0">
              <a:spcBef>
                <a:spcPts val="0"/>
              </a:spcBef>
              <a:spcAft>
                <a:spcPts val="0"/>
              </a:spcAft>
              <a:buFont typeface="Arial" panose="020B0604020202020204" pitchFamily="34" charset="0"/>
              <a:buNone/>
              <a:defRPr>
                <a:solidFill>
                  <a:schemeClr val="bg1"/>
                </a:solidFill>
              </a:defRPr>
            </a:lvl2pPr>
          </a:lstStyle>
          <a:p>
            <a:pPr lvl="0"/>
            <a:r>
              <a:rPr lang="en-GB" dirty="0"/>
              <a:t>Title and brief role description here</a:t>
            </a:r>
          </a:p>
        </p:txBody>
      </p:sp>
      <p:sp>
        <p:nvSpPr>
          <p:cNvPr id="19" name="Picture Placeholder 2">
            <a:extLst>
              <a:ext uri="{FF2B5EF4-FFF2-40B4-BE49-F238E27FC236}">
                <a16:creationId xmlns:a16="http://schemas.microsoft.com/office/drawing/2014/main" id="{AB50A41D-7303-4EC5-A88F-0DEBCCAAC491}"/>
              </a:ext>
            </a:extLst>
          </p:cNvPr>
          <p:cNvSpPr>
            <a:spLocks noGrp="1"/>
          </p:cNvSpPr>
          <p:nvPr>
            <p:ph type="pic" sz="quarter" idx="24"/>
          </p:nvPr>
        </p:nvSpPr>
        <p:spPr>
          <a:xfrm>
            <a:off x="2389282" y="2323852"/>
            <a:ext cx="1573660" cy="1573200"/>
          </a:xfrm>
          <a:pattFill prst="wdUpDiag">
            <a:fgClr>
              <a:schemeClr val="bg1">
                <a:lumMod val="85000"/>
              </a:schemeClr>
            </a:fgClr>
            <a:bgClr>
              <a:schemeClr val="bg1"/>
            </a:bgClr>
          </a:pattFill>
        </p:spPr>
        <p:txBody>
          <a:bodyPr/>
          <a:lstStyle>
            <a:lvl1pPr>
              <a:defRPr>
                <a:solidFill>
                  <a:schemeClr val="tx1"/>
                </a:solidFill>
              </a:defRPr>
            </a:lvl1pPr>
          </a:lstStyle>
          <a:p>
            <a:r>
              <a:rPr lang="en-US" dirty="0"/>
              <a:t>Click icon to add picture</a:t>
            </a:r>
            <a:endParaRPr lang="en-GB" dirty="0"/>
          </a:p>
        </p:txBody>
      </p:sp>
      <p:sp>
        <p:nvSpPr>
          <p:cNvPr id="20" name="Text Placeholder 15">
            <a:extLst>
              <a:ext uri="{FF2B5EF4-FFF2-40B4-BE49-F238E27FC236}">
                <a16:creationId xmlns:a16="http://schemas.microsoft.com/office/drawing/2014/main" id="{71613F17-97E2-4491-9EF3-F01FFDE6E863}"/>
              </a:ext>
            </a:extLst>
          </p:cNvPr>
          <p:cNvSpPr>
            <a:spLocks noGrp="1"/>
          </p:cNvSpPr>
          <p:nvPr>
            <p:ph type="body" sz="quarter" idx="25" hasCustomPrompt="1"/>
          </p:nvPr>
        </p:nvSpPr>
        <p:spPr>
          <a:xfrm>
            <a:off x="2389282" y="1784350"/>
            <a:ext cx="1573660" cy="390556"/>
          </a:xfrm>
        </p:spPr>
        <p:txBody>
          <a:bodyPr wrap="square" anchor="t">
            <a:spAutoFit/>
          </a:bodyPr>
          <a:lstStyle>
            <a:lvl1pPr>
              <a:spcBef>
                <a:spcPts val="0"/>
              </a:spcBef>
              <a:spcAft>
                <a:spcPts val="0"/>
              </a:spcAft>
              <a:defRPr cap="all" baseline="0">
                <a:solidFill>
                  <a:schemeClr val="tx1"/>
                </a:solidFill>
              </a:defRPr>
            </a:lvl1pPr>
            <a:lvl2pPr marL="0" indent="0">
              <a:spcBef>
                <a:spcPts val="0"/>
              </a:spcBef>
              <a:spcAft>
                <a:spcPts val="0"/>
              </a:spcAft>
              <a:buFont typeface="Arial" panose="020B0604020202020204" pitchFamily="34" charset="0"/>
              <a:buNone/>
              <a:defRPr cap="all" baseline="0">
                <a:solidFill>
                  <a:schemeClr val="tx1"/>
                </a:solidFill>
              </a:defRPr>
            </a:lvl2pPr>
          </a:lstStyle>
          <a:p>
            <a:pPr lvl="0"/>
            <a:r>
              <a:rPr lang="en-GB" dirty="0"/>
              <a:t>First Name</a:t>
            </a:r>
          </a:p>
          <a:p>
            <a:pPr lvl="1"/>
            <a:r>
              <a:rPr lang="en-GB" dirty="0"/>
              <a:t>Last Name</a:t>
            </a:r>
          </a:p>
        </p:txBody>
      </p:sp>
      <p:sp>
        <p:nvSpPr>
          <p:cNvPr id="21" name="Text Placeholder 15">
            <a:extLst>
              <a:ext uri="{FF2B5EF4-FFF2-40B4-BE49-F238E27FC236}">
                <a16:creationId xmlns:a16="http://schemas.microsoft.com/office/drawing/2014/main" id="{6F22912B-7D36-4077-8BFB-FDA6B7BA0EA9}"/>
              </a:ext>
            </a:extLst>
          </p:cNvPr>
          <p:cNvSpPr>
            <a:spLocks noGrp="1"/>
          </p:cNvSpPr>
          <p:nvPr>
            <p:ph type="body" sz="quarter" idx="26" hasCustomPrompt="1"/>
          </p:nvPr>
        </p:nvSpPr>
        <p:spPr>
          <a:xfrm>
            <a:off x="2389282" y="4045998"/>
            <a:ext cx="1573660" cy="1903877"/>
          </a:xfrm>
        </p:spPr>
        <p:txBody>
          <a:bodyPr wrap="square" anchor="t">
            <a:noAutofit/>
          </a:bodyPr>
          <a:lstStyle>
            <a:lvl1pPr>
              <a:spcBef>
                <a:spcPts val="0"/>
              </a:spcBef>
              <a:spcAft>
                <a:spcPts val="0"/>
              </a:spcAft>
              <a:defRPr>
                <a:solidFill>
                  <a:schemeClr val="tx1"/>
                </a:solidFill>
              </a:defRPr>
            </a:lvl1pPr>
            <a:lvl2pPr marL="0" indent="0">
              <a:spcBef>
                <a:spcPts val="0"/>
              </a:spcBef>
              <a:spcAft>
                <a:spcPts val="0"/>
              </a:spcAft>
              <a:buFont typeface="Arial" panose="020B0604020202020204" pitchFamily="34" charset="0"/>
              <a:buNone/>
              <a:defRPr>
                <a:solidFill>
                  <a:schemeClr val="bg1"/>
                </a:solidFill>
              </a:defRPr>
            </a:lvl2pPr>
          </a:lstStyle>
          <a:p>
            <a:pPr lvl="0"/>
            <a:r>
              <a:rPr lang="en-GB" dirty="0"/>
              <a:t>Title and brief role description here</a:t>
            </a:r>
          </a:p>
        </p:txBody>
      </p:sp>
      <p:sp>
        <p:nvSpPr>
          <p:cNvPr id="23" name="Picture Placeholder 2">
            <a:extLst>
              <a:ext uri="{FF2B5EF4-FFF2-40B4-BE49-F238E27FC236}">
                <a16:creationId xmlns:a16="http://schemas.microsoft.com/office/drawing/2014/main" id="{9E21ED7F-5AD8-40F3-BB14-A9A4F3348D3F}"/>
              </a:ext>
            </a:extLst>
          </p:cNvPr>
          <p:cNvSpPr>
            <a:spLocks noGrp="1"/>
          </p:cNvSpPr>
          <p:nvPr>
            <p:ph type="pic" sz="quarter" idx="27"/>
          </p:nvPr>
        </p:nvSpPr>
        <p:spPr>
          <a:xfrm>
            <a:off x="4335651" y="2323852"/>
            <a:ext cx="1573660" cy="1573200"/>
          </a:xfrm>
          <a:pattFill prst="wdUpDiag">
            <a:fgClr>
              <a:schemeClr val="bg1">
                <a:lumMod val="85000"/>
              </a:schemeClr>
            </a:fgClr>
            <a:bgClr>
              <a:schemeClr val="bg1"/>
            </a:bgClr>
          </a:pattFill>
        </p:spPr>
        <p:txBody>
          <a:bodyPr/>
          <a:lstStyle>
            <a:lvl1pPr>
              <a:defRPr>
                <a:solidFill>
                  <a:schemeClr val="tx1"/>
                </a:solidFill>
              </a:defRPr>
            </a:lvl1pPr>
          </a:lstStyle>
          <a:p>
            <a:r>
              <a:rPr lang="en-US" dirty="0"/>
              <a:t>Click icon to add picture</a:t>
            </a:r>
            <a:endParaRPr lang="en-GB" dirty="0"/>
          </a:p>
        </p:txBody>
      </p:sp>
      <p:sp>
        <p:nvSpPr>
          <p:cNvPr id="24" name="Text Placeholder 15">
            <a:extLst>
              <a:ext uri="{FF2B5EF4-FFF2-40B4-BE49-F238E27FC236}">
                <a16:creationId xmlns:a16="http://schemas.microsoft.com/office/drawing/2014/main" id="{4ACD92D7-D8E5-4F1B-8FF3-A92BC817BD5B}"/>
              </a:ext>
            </a:extLst>
          </p:cNvPr>
          <p:cNvSpPr>
            <a:spLocks noGrp="1"/>
          </p:cNvSpPr>
          <p:nvPr>
            <p:ph type="body" sz="quarter" idx="28" hasCustomPrompt="1"/>
          </p:nvPr>
        </p:nvSpPr>
        <p:spPr>
          <a:xfrm>
            <a:off x="4335651" y="1784350"/>
            <a:ext cx="1573660" cy="390556"/>
          </a:xfrm>
        </p:spPr>
        <p:txBody>
          <a:bodyPr wrap="square" anchor="t">
            <a:spAutoFit/>
          </a:bodyPr>
          <a:lstStyle>
            <a:lvl1pPr>
              <a:spcBef>
                <a:spcPts val="0"/>
              </a:spcBef>
              <a:spcAft>
                <a:spcPts val="0"/>
              </a:spcAft>
              <a:defRPr cap="all" baseline="0">
                <a:solidFill>
                  <a:schemeClr val="tx1"/>
                </a:solidFill>
              </a:defRPr>
            </a:lvl1pPr>
            <a:lvl2pPr marL="0" indent="0">
              <a:spcBef>
                <a:spcPts val="0"/>
              </a:spcBef>
              <a:spcAft>
                <a:spcPts val="0"/>
              </a:spcAft>
              <a:buFont typeface="Arial" panose="020B0604020202020204" pitchFamily="34" charset="0"/>
              <a:buNone/>
              <a:defRPr cap="all" baseline="0">
                <a:solidFill>
                  <a:schemeClr val="tx1"/>
                </a:solidFill>
              </a:defRPr>
            </a:lvl2pPr>
          </a:lstStyle>
          <a:p>
            <a:pPr lvl="0"/>
            <a:r>
              <a:rPr lang="en-GB" dirty="0"/>
              <a:t>First Name</a:t>
            </a:r>
          </a:p>
          <a:p>
            <a:pPr lvl="1"/>
            <a:r>
              <a:rPr lang="en-GB" dirty="0"/>
              <a:t>Last Name</a:t>
            </a:r>
          </a:p>
        </p:txBody>
      </p:sp>
      <p:sp>
        <p:nvSpPr>
          <p:cNvPr id="25" name="Text Placeholder 15">
            <a:extLst>
              <a:ext uri="{FF2B5EF4-FFF2-40B4-BE49-F238E27FC236}">
                <a16:creationId xmlns:a16="http://schemas.microsoft.com/office/drawing/2014/main" id="{459EAA34-4CBD-4836-8FB9-E4972A4D4702}"/>
              </a:ext>
            </a:extLst>
          </p:cNvPr>
          <p:cNvSpPr>
            <a:spLocks noGrp="1"/>
          </p:cNvSpPr>
          <p:nvPr>
            <p:ph type="body" sz="quarter" idx="29" hasCustomPrompt="1"/>
          </p:nvPr>
        </p:nvSpPr>
        <p:spPr>
          <a:xfrm>
            <a:off x="4335651" y="4045998"/>
            <a:ext cx="1573660" cy="1903877"/>
          </a:xfrm>
        </p:spPr>
        <p:txBody>
          <a:bodyPr wrap="square" anchor="t">
            <a:noAutofit/>
          </a:bodyPr>
          <a:lstStyle>
            <a:lvl1pPr>
              <a:spcBef>
                <a:spcPts val="0"/>
              </a:spcBef>
              <a:spcAft>
                <a:spcPts val="0"/>
              </a:spcAft>
              <a:defRPr>
                <a:solidFill>
                  <a:schemeClr val="tx1"/>
                </a:solidFill>
              </a:defRPr>
            </a:lvl1pPr>
            <a:lvl2pPr marL="0" indent="0">
              <a:spcBef>
                <a:spcPts val="0"/>
              </a:spcBef>
              <a:spcAft>
                <a:spcPts val="0"/>
              </a:spcAft>
              <a:buFont typeface="Arial" panose="020B0604020202020204" pitchFamily="34" charset="0"/>
              <a:buNone/>
              <a:defRPr>
                <a:solidFill>
                  <a:schemeClr val="bg1"/>
                </a:solidFill>
              </a:defRPr>
            </a:lvl2pPr>
          </a:lstStyle>
          <a:p>
            <a:pPr lvl="0"/>
            <a:r>
              <a:rPr lang="en-GB" dirty="0"/>
              <a:t>Title and brief role description here</a:t>
            </a:r>
          </a:p>
        </p:txBody>
      </p:sp>
      <p:sp>
        <p:nvSpPr>
          <p:cNvPr id="26" name="Picture Placeholder 2">
            <a:extLst>
              <a:ext uri="{FF2B5EF4-FFF2-40B4-BE49-F238E27FC236}">
                <a16:creationId xmlns:a16="http://schemas.microsoft.com/office/drawing/2014/main" id="{83AB40FE-E4CF-4BDA-ABA9-D8845CD02FCC}"/>
              </a:ext>
            </a:extLst>
          </p:cNvPr>
          <p:cNvSpPr>
            <a:spLocks noGrp="1"/>
          </p:cNvSpPr>
          <p:nvPr>
            <p:ph type="pic" sz="quarter" idx="30"/>
          </p:nvPr>
        </p:nvSpPr>
        <p:spPr>
          <a:xfrm>
            <a:off x="6282020" y="2335854"/>
            <a:ext cx="1573660" cy="1573200"/>
          </a:xfrm>
          <a:pattFill prst="wdUpDiag">
            <a:fgClr>
              <a:schemeClr val="bg1">
                <a:lumMod val="85000"/>
              </a:schemeClr>
            </a:fgClr>
            <a:bgClr>
              <a:schemeClr val="bg1"/>
            </a:bgClr>
          </a:pattFill>
        </p:spPr>
        <p:txBody>
          <a:bodyPr/>
          <a:lstStyle>
            <a:lvl1pPr>
              <a:defRPr>
                <a:solidFill>
                  <a:schemeClr val="tx1"/>
                </a:solidFill>
              </a:defRPr>
            </a:lvl1pPr>
          </a:lstStyle>
          <a:p>
            <a:r>
              <a:rPr lang="en-US" dirty="0"/>
              <a:t>Click icon to add picture</a:t>
            </a:r>
            <a:endParaRPr lang="en-GB" dirty="0"/>
          </a:p>
        </p:txBody>
      </p:sp>
      <p:sp>
        <p:nvSpPr>
          <p:cNvPr id="27" name="Text Placeholder 15">
            <a:extLst>
              <a:ext uri="{FF2B5EF4-FFF2-40B4-BE49-F238E27FC236}">
                <a16:creationId xmlns:a16="http://schemas.microsoft.com/office/drawing/2014/main" id="{95119930-DF3D-4F95-9821-DD803BEC06B8}"/>
              </a:ext>
            </a:extLst>
          </p:cNvPr>
          <p:cNvSpPr>
            <a:spLocks noGrp="1"/>
          </p:cNvSpPr>
          <p:nvPr>
            <p:ph type="body" sz="quarter" idx="31" hasCustomPrompt="1"/>
          </p:nvPr>
        </p:nvSpPr>
        <p:spPr>
          <a:xfrm>
            <a:off x="6282020" y="1796352"/>
            <a:ext cx="1573660" cy="390556"/>
          </a:xfrm>
        </p:spPr>
        <p:txBody>
          <a:bodyPr wrap="square" anchor="t">
            <a:spAutoFit/>
          </a:bodyPr>
          <a:lstStyle>
            <a:lvl1pPr>
              <a:spcBef>
                <a:spcPts val="0"/>
              </a:spcBef>
              <a:spcAft>
                <a:spcPts val="0"/>
              </a:spcAft>
              <a:defRPr cap="all" baseline="0">
                <a:solidFill>
                  <a:schemeClr val="tx1"/>
                </a:solidFill>
              </a:defRPr>
            </a:lvl1pPr>
            <a:lvl2pPr marL="0" indent="0">
              <a:spcBef>
                <a:spcPts val="0"/>
              </a:spcBef>
              <a:spcAft>
                <a:spcPts val="0"/>
              </a:spcAft>
              <a:buFont typeface="Arial" panose="020B0604020202020204" pitchFamily="34" charset="0"/>
              <a:buNone/>
              <a:defRPr cap="all" baseline="0">
                <a:solidFill>
                  <a:schemeClr val="tx1"/>
                </a:solidFill>
              </a:defRPr>
            </a:lvl2pPr>
          </a:lstStyle>
          <a:p>
            <a:pPr lvl="0"/>
            <a:r>
              <a:rPr lang="en-GB" dirty="0"/>
              <a:t>First Name</a:t>
            </a:r>
          </a:p>
          <a:p>
            <a:pPr lvl="1"/>
            <a:r>
              <a:rPr lang="en-GB" dirty="0"/>
              <a:t>Last Name</a:t>
            </a:r>
          </a:p>
        </p:txBody>
      </p:sp>
      <p:sp>
        <p:nvSpPr>
          <p:cNvPr id="28" name="Text Placeholder 15">
            <a:extLst>
              <a:ext uri="{FF2B5EF4-FFF2-40B4-BE49-F238E27FC236}">
                <a16:creationId xmlns:a16="http://schemas.microsoft.com/office/drawing/2014/main" id="{F1EC47F3-3364-4097-9549-A48AAC2F5219}"/>
              </a:ext>
            </a:extLst>
          </p:cNvPr>
          <p:cNvSpPr>
            <a:spLocks noGrp="1"/>
          </p:cNvSpPr>
          <p:nvPr>
            <p:ph type="body" sz="quarter" idx="32" hasCustomPrompt="1"/>
          </p:nvPr>
        </p:nvSpPr>
        <p:spPr>
          <a:xfrm>
            <a:off x="6282020" y="4058000"/>
            <a:ext cx="1573660" cy="1903877"/>
          </a:xfrm>
        </p:spPr>
        <p:txBody>
          <a:bodyPr wrap="square" anchor="t">
            <a:noAutofit/>
          </a:bodyPr>
          <a:lstStyle>
            <a:lvl1pPr>
              <a:spcBef>
                <a:spcPts val="0"/>
              </a:spcBef>
              <a:spcAft>
                <a:spcPts val="0"/>
              </a:spcAft>
              <a:defRPr>
                <a:solidFill>
                  <a:schemeClr val="tx1"/>
                </a:solidFill>
              </a:defRPr>
            </a:lvl1pPr>
            <a:lvl2pPr marL="0" indent="0">
              <a:spcBef>
                <a:spcPts val="0"/>
              </a:spcBef>
              <a:spcAft>
                <a:spcPts val="0"/>
              </a:spcAft>
              <a:buFont typeface="Arial" panose="020B0604020202020204" pitchFamily="34" charset="0"/>
              <a:buNone/>
              <a:defRPr>
                <a:solidFill>
                  <a:schemeClr val="bg1"/>
                </a:solidFill>
              </a:defRPr>
            </a:lvl2pPr>
          </a:lstStyle>
          <a:p>
            <a:pPr lvl="0"/>
            <a:r>
              <a:rPr lang="en-GB" dirty="0"/>
              <a:t>Title and brief role description here</a:t>
            </a:r>
          </a:p>
        </p:txBody>
      </p:sp>
      <p:sp>
        <p:nvSpPr>
          <p:cNvPr id="29" name="Picture Placeholder 2">
            <a:extLst>
              <a:ext uri="{FF2B5EF4-FFF2-40B4-BE49-F238E27FC236}">
                <a16:creationId xmlns:a16="http://schemas.microsoft.com/office/drawing/2014/main" id="{EAF94D1A-98C5-4874-9015-B7AF58D2BA46}"/>
              </a:ext>
            </a:extLst>
          </p:cNvPr>
          <p:cNvSpPr>
            <a:spLocks noGrp="1"/>
          </p:cNvSpPr>
          <p:nvPr>
            <p:ph type="pic" sz="quarter" idx="33"/>
          </p:nvPr>
        </p:nvSpPr>
        <p:spPr>
          <a:xfrm>
            <a:off x="8228389" y="2335854"/>
            <a:ext cx="1573660" cy="1573200"/>
          </a:xfrm>
          <a:pattFill prst="wdUpDiag">
            <a:fgClr>
              <a:schemeClr val="bg1">
                <a:lumMod val="85000"/>
              </a:schemeClr>
            </a:fgClr>
            <a:bgClr>
              <a:schemeClr val="bg1"/>
            </a:bgClr>
          </a:pattFill>
        </p:spPr>
        <p:txBody>
          <a:bodyPr/>
          <a:lstStyle>
            <a:lvl1pPr>
              <a:defRPr>
                <a:solidFill>
                  <a:schemeClr val="tx1"/>
                </a:solidFill>
              </a:defRPr>
            </a:lvl1pPr>
          </a:lstStyle>
          <a:p>
            <a:r>
              <a:rPr lang="en-US" dirty="0"/>
              <a:t>Click icon to add picture</a:t>
            </a:r>
            <a:endParaRPr lang="en-GB" dirty="0"/>
          </a:p>
        </p:txBody>
      </p:sp>
      <p:sp>
        <p:nvSpPr>
          <p:cNvPr id="30" name="Text Placeholder 15">
            <a:extLst>
              <a:ext uri="{FF2B5EF4-FFF2-40B4-BE49-F238E27FC236}">
                <a16:creationId xmlns:a16="http://schemas.microsoft.com/office/drawing/2014/main" id="{8BC3BB59-8297-4139-8EEB-7AA6A362059C}"/>
              </a:ext>
            </a:extLst>
          </p:cNvPr>
          <p:cNvSpPr>
            <a:spLocks noGrp="1"/>
          </p:cNvSpPr>
          <p:nvPr>
            <p:ph type="body" sz="quarter" idx="34" hasCustomPrompt="1"/>
          </p:nvPr>
        </p:nvSpPr>
        <p:spPr>
          <a:xfrm>
            <a:off x="8228389" y="1796352"/>
            <a:ext cx="1573660" cy="390556"/>
          </a:xfrm>
        </p:spPr>
        <p:txBody>
          <a:bodyPr wrap="square" anchor="t">
            <a:spAutoFit/>
          </a:bodyPr>
          <a:lstStyle>
            <a:lvl1pPr>
              <a:spcBef>
                <a:spcPts val="0"/>
              </a:spcBef>
              <a:spcAft>
                <a:spcPts val="0"/>
              </a:spcAft>
              <a:defRPr cap="all" baseline="0">
                <a:solidFill>
                  <a:schemeClr val="tx1"/>
                </a:solidFill>
              </a:defRPr>
            </a:lvl1pPr>
            <a:lvl2pPr marL="0" indent="0">
              <a:spcBef>
                <a:spcPts val="0"/>
              </a:spcBef>
              <a:spcAft>
                <a:spcPts val="0"/>
              </a:spcAft>
              <a:buFont typeface="Arial" panose="020B0604020202020204" pitchFamily="34" charset="0"/>
              <a:buNone/>
              <a:defRPr cap="all" baseline="0">
                <a:solidFill>
                  <a:schemeClr val="tx1"/>
                </a:solidFill>
              </a:defRPr>
            </a:lvl2pPr>
          </a:lstStyle>
          <a:p>
            <a:pPr lvl="0"/>
            <a:r>
              <a:rPr lang="en-GB" dirty="0"/>
              <a:t>First Name</a:t>
            </a:r>
          </a:p>
          <a:p>
            <a:pPr lvl="1"/>
            <a:r>
              <a:rPr lang="en-GB" dirty="0"/>
              <a:t>Last Name</a:t>
            </a:r>
          </a:p>
        </p:txBody>
      </p:sp>
      <p:sp>
        <p:nvSpPr>
          <p:cNvPr id="31" name="Text Placeholder 15">
            <a:extLst>
              <a:ext uri="{FF2B5EF4-FFF2-40B4-BE49-F238E27FC236}">
                <a16:creationId xmlns:a16="http://schemas.microsoft.com/office/drawing/2014/main" id="{3539E75B-AA24-4E49-B21A-8AAB8E62C410}"/>
              </a:ext>
            </a:extLst>
          </p:cNvPr>
          <p:cNvSpPr>
            <a:spLocks noGrp="1"/>
          </p:cNvSpPr>
          <p:nvPr>
            <p:ph type="body" sz="quarter" idx="35" hasCustomPrompt="1"/>
          </p:nvPr>
        </p:nvSpPr>
        <p:spPr>
          <a:xfrm>
            <a:off x="8228389" y="4058000"/>
            <a:ext cx="1573660" cy="1903877"/>
          </a:xfrm>
        </p:spPr>
        <p:txBody>
          <a:bodyPr wrap="square" anchor="t">
            <a:noAutofit/>
          </a:bodyPr>
          <a:lstStyle>
            <a:lvl1pPr>
              <a:spcBef>
                <a:spcPts val="0"/>
              </a:spcBef>
              <a:spcAft>
                <a:spcPts val="0"/>
              </a:spcAft>
              <a:defRPr>
                <a:solidFill>
                  <a:schemeClr val="tx1"/>
                </a:solidFill>
              </a:defRPr>
            </a:lvl1pPr>
            <a:lvl2pPr marL="0" indent="0">
              <a:spcBef>
                <a:spcPts val="0"/>
              </a:spcBef>
              <a:spcAft>
                <a:spcPts val="0"/>
              </a:spcAft>
              <a:buFont typeface="Arial" panose="020B0604020202020204" pitchFamily="34" charset="0"/>
              <a:buNone/>
              <a:defRPr>
                <a:solidFill>
                  <a:schemeClr val="bg1"/>
                </a:solidFill>
              </a:defRPr>
            </a:lvl2pPr>
          </a:lstStyle>
          <a:p>
            <a:pPr lvl="0"/>
            <a:r>
              <a:rPr lang="en-GB" dirty="0"/>
              <a:t>Title and brief role description here</a:t>
            </a:r>
          </a:p>
        </p:txBody>
      </p:sp>
      <p:sp>
        <p:nvSpPr>
          <p:cNvPr id="32" name="Picture Placeholder 2">
            <a:extLst>
              <a:ext uri="{FF2B5EF4-FFF2-40B4-BE49-F238E27FC236}">
                <a16:creationId xmlns:a16="http://schemas.microsoft.com/office/drawing/2014/main" id="{4464911A-104B-4D7E-A613-A2D8C8B9252E}"/>
              </a:ext>
            </a:extLst>
          </p:cNvPr>
          <p:cNvSpPr>
            <a:spLocks noGrp="1"/>
          </p:cNvSpPr>
          <p:nvPr>
            <p:ph type="pic" sz="quarter" idx="36"/>
          </p:nvPr>
        </p:nvSpPr>
        <p:spPr>
          <a:xfrm>
            <a:off x="10174757" y="2322339"/>
            <a:ext cx="1573660" cy="1573200"/>
          </a:xfrm>
          <a:pattFill prst="wdUpDiag">
            <a:fgClr>
              <a:schemeClr val="bg1">
                <a:lumMod val="85000"/>
              </a:schemeClr>
            </a:fgClr>
            <a:bgClr>
              <a:schemeClr val="bg1"/>
            </a:bgClr>
          </a:pattFill>
        </p:spPr>
        <p:txBody>
          <a:bodyPr/>
          <a:lstStyle>
            <a:lvl1pPr>
              <a:defRPr>
                <a:solidFill>
                  <a:schemeClr val="tx1"/>
                </a:solidFill>
              </a:defRPr>
            </a:lvl1pPr>
          </a:lstStyle>
          <a:p>
            <a:r>
              <a:rPr lang="en-US" dirty="0"/>
              <a:t>Click icon to add picture</a:t>
            </a:r>
            <a:endParaRPr lang="en-GB" dirty="0"/>
          </a:p>
        </p:txBody>
      </p:sp>
      <p:sp>
        <p:nvSpPr>
          <p:cNvPr id="33" name="Text Placeholder 15">
            <a:extLst>
              <a:ext uri="{FF2B5EF4-FFF2-40B4-BE49-F238E27FC236}">
                <a16:creationId xmlns:a16="http://schemas.microsoft.com/office/drawing/2014/main" id="{3F21806D-0731-464D-A660-3F50C5CAF670}"/>
              </a:ext>
            </a:extLst>
          </p:cNvPr>
          <p:cNvSpPr>
            <a:spLocks noGrp="1"/>
          </p:cNvSpPr>
          <p:nvPr>
            <p:ph type="body" sz="quarter" idx="37" hasCustomPrompt="1"/>
          </p:nvPr>
        </p:nvSpPr>
        <p:spPr>
          <a:xfrm>
            <a:off x="10174757" y="1782837"/>
            <a:ext cx="1573660" cy="390556"/>
          </a:xfrm>
        </p:spPr>
        <p:txBody>
          <a:bodyPr wrap="square" anchor="t">
            <a:spAutoFit/>
          </a:bodyPr>
          <a:lstStyle>
            <a:lvl1pPr>
              <a:spcBef>
                <a:spcPts val="0"/>
              </a:spcBef>
              <a:spcAft>
                <a:spcPts val="0"/>
              </a:spcAft>
              <a:defRPr cap="all" baseline="0">
                <a:solidFill>
                  <a:schemeClr val="tx1"/>
                </a:solidFill>
              </a:defRPr>
            </a:lvl1pPr>
            <a:lvl2pPr marL="0" indent="0">
              <a:spcBef>
                <a:spcPts val="0"/>
              </a:spcBef>
              <a:spcAft>
                <a:spcPts val="0"/>
              </a:spcAft>
              <a:buFont typeface="Arial" panose="020B0604020202020204" pitchFamily="34" charset="0"/>
              <a:buNone/>
              <a:defRPr cap="all" baseline="0">
                <a:solidFill>
                  <a:schemeClr val="tx1"/>
                </a:solidFill>
              </a:defRPr>
            </a:lvl2pPr>
          </a:lstStyle>
          <a:p>
            <a:pPr lvl="0"/>
            <a:r>
              <a:rPr lang="en-GB" dirty="0"/>
              <a:t>First Name</a:t>
            </a:r>
          </a:p>
          <a:p>
            <a:pPr lvl="1"/>
            <a:r>
              <a:rPr lang="en-GB" dirty="0"/>
              <a:t>Last Name</a:t>
            </a:r>
          </a:p>
        </p:txBody>
      </p:sp>
      <p:sp>
        <p:nvSpPr>
          <p:cNvPr id="34" name="Text Placeholder 15">
            <a:extLst>
              <a:ext uri="{FF2B5EF4-FFF2-40B4-BE49-F238E27FC236}">
                <a16:creationId xmlns:a16="http://schemas.microsoft.com/office/drawing/2014/main" id="{E534BACD-3BA5-4149-ABE3-6C66E16EC23C}"/>
              </a:ext>
            </a:extLst>
          </p:cNvPr>
          <p:cNvSpPr>
            <a:spLocks noGrp="1"/>
          </p:cNvSpPr>
          <p:nvPr>
            <p:ph type="body" sz="quarter" idx="38" hasCustomPrompt="1"/>
          </p:nvPr>
        </p:nvSpPr>
        <p:spPr>
          <a:xfrm>
            <a:off x="10174757" y="4044485"/>
            <a:ext cx="1573660" cy="1903877"/>
          </a:xfrm>
        </p:spPr>
        <p:txBody>
          <a:bodyPr wrap="square" anchor="t">
            <a:noAutofit/>
          </a:bodyPr>
          <a:lstStyle>
            <a:lvl1pPr>
              <a:spcBef>
                <a:spcPts val="0"/>
              </a:spcBef>
              <a:spcAft>
                <a:spcPts val="0"/>
              </a:spcAft>
              <a:defRPr>
                <a:solidFill>
                  <a:schemeClr val="tx1"/>
                </a:solidFill>
              </a:defRPr>
            </a:lvl1pPr>
            <a:lvl2pPr marL="0" indent="0">
              <a:spcBef>
                <a:spcPts val="0"/>
              </a:spcBef>
              <a:spcAft>
                <a:spcPts val="0"/>
              </a:spcAft>
              <a:buFont typeface="Arial" panose="020B0604020202020204" pitchFamily="34" charset="0"/>
              <a:buNone/>
              <a:defRPr>
                <a:solidFill>
                  <a:schemeClr val="bg1"/>
                </a:solidFill>
              </a:defRPr>
            </a:lvl2pPr>
          </a:lstStyle>
          <a:p>
            <a:pPr lvl="0"/>
            <a:r>
              <a:rPr lang="en-GB" dirty="0"/>
              <a:t>Title and brief role description here</a:t>
            </a:r>
          </a:p>
        </p:txBody>
      </p:sp>
      <p:sp>
        <p:nvSpPr>
          <p:cNvPr id="5" name="Title 4">
            <a:extLst>
              <a:ext uri="{FF2B5EF4-FFF2-40B4-BE49-F238E27FC236}">
                <a16:creationId xmlns:a16="http://schemas.microsoft.com/office/drawing/2014/main" id="{EFDD40B2-D082-42DF-92D6-EC693ACDE859}"/>
              </a:ext>
            </a:extLst>
          </p:cNvPr>
          <p:cNvSpPr>
            <a:spLocks noGrp="1"/>
          </p:cNvSpPr>
          <p:nvPr>
            <p:ph type="title"/>
          </p:nvPr>
        </p:nvSpPr>
        <p:spPr/>
        <p:txBody>
          <a:bodyPr/>
          <a:lstStyle/>
          <a:p>
            <a:r>
              <a:rPr lang="en-US"/>
              <a:t>Click to edit Master title style</a:t>
            </a:r>
            <a:endParaRPr lang="en-GB"/>
          </a:p>
        </p:txBody>
      </p:sp>
      <p:sp>
        <p:nvSpPr>
          <p:cNvPr id="36" name="Slide Number Placeholder 15">
            <a:extLst>
              <a:ext uri="{FF2B5EF4-FFF2-40B4-BE49-F238E27FC236}">
                <a16:creationId xmlns:a16="http://schemas.microsoft.com/office/drawing/2014/main" id="{DFFBBC18-CDF1-406F-A4A7-B89B333F2BF6}"/>
              </a:ext>
            </a:extLst>
          </p:cNvPr>
          <p:cNvSpPr>
            <a:spLocks noGrp="1"/>
          </p:cNvSpPr>
          <p:nvPr>
            <p:ph type="sldNum" sz="quarter" idx="4"/>
          </p:nvPr>
        </p:nvSpPr>
        <p:spPr>
          <a:xfrm>
            <a:off x="437230" y="6279028"/>
            <a:ext cx="304370" cy="365125"/>
          </a:xfrm>
          <a:prstGeom prst="rect">
            <a:avLst/>
          </a:prstGeom>
        </p:spPr>
        <p:txBody>
          <a:bodyPr vert="horz" wrap="none" lIns="0" tIns="0" rIns="0" bIns="0" rtlCol="0" anchor="b"/>
          <a:lstStyle>
            <a:lvl1pPr algn="l">
              <a:defRPr lang="en-GB" sz="900" b="1" smtClean="0">
                <a:solidFill>
                  <a:schemeClr val="tx1"/>
                </a:solidFill>
                <a:latin typeface="+mj-lt"/>
              </a:defRPr>
            </a:lvl1pPr>
          </a:lstStyle>
          <a:p>
            <a:fld id="{D61AABEC-672F-4B68-B914-690DA978312C}" type="slidenum">
              <a:rPr lang="en-GB" smtClean="0"/>
              <a:pPr/>
              <a:t>‹#›</a:t>
            </a:fld>
            <a:r>
              <a:rPr lang="en-GB" dirty="0"/>
              <a:t>  </a:t>
            </a:r>
          </a:p>
        </p:txBody>
      </p:sp>
    </p:spTree>
    <p:extLst>
      <p:ext uri="{BB962C8B-B14F-4D97-AF65-F5344CB8AC3E}">
        <p14:creationId xmlns:p14="http://schemas.microsoft.com/office/powerpoint/2010/main" val="739270954"/>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1_Empty">
    <p:bg>
      <p:bgPr>
        <a:solidFill>
          <a:schemeClr val="accent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06595BE-8670-4A5F-B6E3-C00B54377605}"/>
              </a:ext>
            </a:extLst>
          </p:cNvPr>
          <p:cNvSpPr/>
          <p:nvPr userDrawn="1"/>
        </p:nvSpPr>
        <p:spPr>
          <a:xfrm>
            <a:off x="6096000" y="0"/>
            <a:ext cx="61063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Slide Number Placeholder 2">
            <a:extLst>
              <a:ext uri="{FF2B5EF4-FFF2-40B4-BE49-F238E27FC236}">
                <a16:creationId xmlns:a16="http://schemas.microsoft.com/office/drawing/2014/main" id="{EF19123C-FC8B-4C07-A0FB-50916C915FB9}"/>
              </a:ext>
            </a:extLst>
          </p:cNvPr>
          <p:cNvSpPr>
            <a:spLocks noGrp="1"/>
          </p:cNvSpPr>
          <p:nvPr>
            <p:ph type="sldNum" sz="quarter" idx="10"/>
          </p:nvPr>
        </p:nvSpPr>
        <p:spPr/>
        <p:txBody>
          <a:bodyPr/>
          <a:lstStyle>
            <a:lvl1pPr>
              <a:defRPr>
                <a:solidFill>
                  <a:schemeClr val="bg1"/>
                </a:solidFill>
              </a:defRPr>
            </a:lvl1pPr>
          </a:lstStyle>
          <a:p>
            <a:fld id="{D61AABEC-672F-4B68-B914-690DA978312C}" type="slidenum">
              <a:rPr lang="en-GB" smtClean="0"/>
              <a:pPr/>
              <a:t>‹#›</a:t>
            </a:fld>
            <a:r>
              <a:rPr lang="en-GB" dirty="0"/>
              <a:t>  </a:t>
            </a:r>
          </a:p>
        </p:txBody>
      </p:sp>
      <p:pic>
        <p:nvPicPr>
          <p:cNvPr id="5" name="Picture 4">
            <a:extLst>
              <a:ext uri="{FF2B5EF4-FFF2-40B4-BE49-F238E27FC236}">
                <a16:creationId xmlns:a16="http://schemas.microsoft.com/office/drawing/2014/main" id="{8A8A858F-DF5E-4A29-AA7D-956375E2B5F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945505" y="6172489"/>
            <a:ext cx="1815488" cy="450000"/>
          </a:xfrm>
          <a:prstGeom prst="rect">
            <a:avLst/>
          </a:prstGeom>
        </p:spPr>
      </p:pic>
    </p:spTree>
    <p:extLst>
      <p:ext uri="{BB962C8B-B14F-4D97-AF65-F5344CB8AC3E}">
        <p14:creationId xmlns:p14="http://schemas.microsoft.com/office/powerpoint/2010/main" val="153389461"/>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End">
    <p:bg>
      <p:bgPr>
        <a:solidFill>
          <a:schemeClr val="accent1"/>
        </a:solidFill>
        <a:effectLst/>
      </p:bgPr>
    </p:bg>
    <p:spTree>
      <p:nvGrpSpPr>
        <p:cNvPr id="1" name=""/>
        <p:cNvGrpSpPr/>
        <p:nvPr/>
      </p:nvGrpSpPr>
      <p:grpSpPr>
        <a:xfrm>
          <a:off x="0" y="0"/>
          <a:ext cx="0" cy="0"/>
          <a:chOff x="0" y="0"/>
          <a:chExt cx="0" cy="0"/>
        </a:xfrm>
      </p:grpSpPr>
      <p:sp>
        <p:nvSpPr>
          <p:cNvPr id="29" name="Forme libre : forme 28">
            <a:extLst>
              <a:ext uri="{FF2B5EF4-FFF2-40B4-BE49-F238E27FC236}">
                <a16:creationId xmlns:a16="http://schemas.microsoft.com/office/drawing/2014/main" id="{7F299C1D-1251-47CF-8DC0-0B896E12FCE0}"/>
              </a:ext>
            </a:extLst>
          </p:cNvPr>
          <p:cNvSpPr/>
          <p:nvPr userDrawn="1"/>
        </p:nvSpPr>
        <p:spPr bwMode="ltGray">
          <a:xfrm rot="18932423">
            <a:off x="2101012" y="2821242"/>
            <a:ext cx="11030122" cy="1215516"/>
          </a:xfrm>
          <a:custGeom>
            <a:avLst/>
            <a:gdLst>
              <a:gd name="connsiteX0" fmla="*/ 9791459 w 11030122"/>
              <a:gd name="connsiteY0" fmla="*/ 0 h 1215516"/>
              <a:gd name="connsiteX1" fmla="*/ 11030122 w 11030122"/>
              <a:gd name="connsiteY1" fmla="*/ 1215516 h 1215516"/>
              <a:gd name="connsiteX2" fmla="*/ 1238664 w 11030122"/>
              <a:gd name="connsiteY2" fmla="*/ 1215516 h 1215516"/>
              <a:gd name="connsiteX3" fmla="*/ 0 w 11030122"/>
              <a:gd name="connsiteY3" fmla="*/ 0 h 1215516"/>
            </a:gdLst>
            <a:ahLst/>
            <a:cxnLst>
              <a:cxn ang="0">
                <a:pos x="connsiteX0" y="connsiteY0"/>
              </a:cxn>
              <a:cxn ang="0">
                <a:pos x="connsiteX1" y="connsiteY1"/>
              </a:cxn>
              <a:cxn ang="0">
                <a:pos x="connsiteX2" y="connsiteY2"/>
              </a:cxn>
              <a:cxn ang="0">
                <a:pos x="connsiteX3" y="connsiteY3"/>
              </a:cxn>
            </a:cxnLst>
            <a:rect l="l" t="t" r="r" b="b"/>
            <a:pathLst>
              <a:path w="11030122" h="1215516">
                <a:moveTo>
                  <a:pt x="9791459" y="0"/>
                </a:moveTo>
                <a:lnTo>
                  <a:pt x="11030122" y="1215516"/>
                </a:lnTo>
                <a:lnTo>
                  <a:pt x="1238664" y="121551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Forme libre : forme 30">
            <a:extLst>
              <a:ext uri="{FF2B5EF4-FFF2-40B4-BE49-F238E27FC236}">
                <a16:creationId xmlns:a16="http://schemas.microsoft.com/office/drawing/2014/main" id="{C687F725-9BAA-4FDE-BF5B-B39EF6EA033C}"/>
              </a:ext>
            </a:extLst>
          </p:cNvPr>
          <p:cNvSpPr/>
          <p:nvPr userDrawn="1"/>
        </p:nvSpPr>
        <p:spPr bwMode="ltGray">
          <a:xfrm rot="18932423">
            <a:off x="4731456" y="3460932"/>
            <a:ext cx="9203499" cy="1215516"/>
          </a:xfrm>
          <a:custGeom>
            <a:avLst/>
            <a:gdLst>
              <a:gd name="connsiteX0" fmla="*/ 9203499 w 9203499"/>
              <a:gd name="connsiteY0" fmla="*/ 0 h 1215516"/>
              <a:gd name="connsiteX1" fmla="*/ 8010698 w 9203499"/>
              <a:gd name="connsiteY1" fmla="*/ 1215516 h 1215516"/>
              <a:gd name="connsiteX2" fmla="*/ 1238664 w 9203499"/>
              <a:gd name="connsiteY2" fmla="*/ 1215516 h 1215516"/>
              <a:gd name="connsiteX3" fmla="*/ 0 w 9203499"/>
              <a:gd name="connsiteY3" fmla="*/ 0 h 1215516"/>
            </a:gdLst>
            <a:ahLst/>
            <a:cxnLst>
              <a:cxn ang="0">
                <a:pos x="connsiteX0" y="connsiteY0"/>
              </a:cxn>
              <a:cxn ang="0">
                <a:pos x="connsiteX1" y="connsiteY1"/>
              </a:cxn>
              <a:cxn ang="0">
                <a:pos x="connsiteX2" y="connsiteY2"/>
              </a:cxn>
              <a:cxn ang="0">
                <a:pos x="connsiteX3" y="connsiteY3"/>
              </a:cxn>
            </a:cxnLst>
            <a:rect l="l" t="t" r="r" b="b"/>
            <a:pathLst>
              <a:path w="9203499" h="1215516">
                <a:moveTo>
                  <a:pt x="9203499" y="0"/>
                </a:moveTo>
                <a:lnTo>
                  <a:pt x="8010698" y="1215516"/>
                </a:lnTo>
                <a:lnTo>
                  <a:pt x="1238664" y="121551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 Placeholder 3">
            <a:extLst>
              <a:ext uri="{FF2B5EF4-FFF2-40B4-BE49-F238E27FC236}">
                <a16:creationId xmlns:a16="http://schemas.microsoft.com/office/drawing/2014/main" id="{74E5328E-3F59-46C3-A9D9-969660D8A2F2}"/>
              </a:ext>
            </a:extLst>
          </p:cNvPr>
          <p:cNvSpPr>
            <a:spLocks noGrp="1"/>
          </p:cNvSpPr>
          <p:nvPr>
            <p:ph type="body" sz="quarter" idx="10" hasCustomPrompt="1"/>
          </p:nvPr>
        </p:nvSpPr>
        <p:spPr>
          <a:xfrm>
            <a:off x="602567" y="3079898"/>
            <a:ext cx="2358707" cy="1511300"/>
          </a:xfrm>
        </p:spPr>
        <p:txBody>
          <a:bodyPr/>
          <a:lstStyle>
            <a:lvl1pPr>
              <a:spcBef>
                <a:spcPts val="0"/>
              </a:spcBef>
              <a:spcAft>
                <a:spcPts val="0"/>
              </a:spcAft>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en-US" dirty="0"/>
              <a:t>Name:</a:t>
            </a:r>
          </a:p>
          <a:p>
            <a:pPr lvl="0"/>
            <a:r>
              <a:rPr lang="en-US" dirty="0"/>
              <a:t>Details:</a:t>
            </a:r>
          </a:p>
        </p:txBody>
      </p:sp>
      <p:sp>
        <p:nvSpPr>
          <p:cNvPr id="10" name="Text Placeholder 3">
            <a:extLst>
              <a:ext uri="{FF2B5EF4-FFF2-40B4-BE49-F238E27FC236}">
                <a16:creationId xmlns:a16="http://schemas.microsoft.com/office/drawing/2014/main" id="{B707187B-EFC0-4BB3-900B-74EA1AA558B5}"/>
              </a:ext>
            </a:extLst>
          </p:cNvPr>
          <p:cNvSpPr>
            <a:spLocks noGrp="1"/>
          </p:cNvSpPr>
          <p:nvPr>
            <p:ph type="body" sz="quarter" idx="11" hasCustomPrompt="1"/>
          </p:nvPr>
        </p:nvSpPr>
        <p:spPr>
          <a:xfrm>
            <a:off x="3368627" y="3079898"/>
            <a:ext cx="2358707" cy="1511300"/>
          </a:xfrm>
        </p:spPr>
        <p:txBody>
          <a:bodyPr/>
          <a:lstStyle>
            <a:lvl1pPr>
              <a:spcBef>
                <a:spcPts val="0"/>
              </a:spcBef>
              <a:spcAft>
                <a:spcPts val="0"/>
              </a:spcAft>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en-US" dirty="0"/>
              <a:t>Name:</a:t>
            </a:r>
          </a:p>
          <a:p>
            <a:pPr lvl="0"/>
            <a:r>
              <a:rPr lang="en-US" dirty="0"/>
              <a:t>Details:</a:t>
            </a:r>
          </a:p>
        </p:txBody>
      </p:sp>
      <p:pic>
        <p:nvPicPr>
          <p:cNvPr id="8" name="Picture 7">
            <a:extLst>
              <a:ext uri="{FF2B5EF4-FFF2-40B4-BE49-F238E27FC236}">
                <a16:creationId xmlns:a16="http://schemas.microsoft.com/office/drawing/2014/main" id="{671621F4-FE9A-4C91-A28D-2090A86E257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601200" y="6087717"/>
            <a:ext cx="2157488" cy="534771"/>
          </a:xfrm>
          <a:prstGeom prst="rect">
            <a:avLst/>
          </a:prstGeom>
        </p:spPr>
      </p:pic>
    </p:spTree>
    <p:extLst>
      <p:ext uri="{BB962C8B-B14F-4D97-AF65-F5344CB8AC3E}">
        <p14:creationId xmlns:p14="http://schemas.microsoft.com/office/powerpoint/2010/main" val="24892694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divider_image_stripes">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4D8FB18-8AAF-464C-B80E-A3DA75BEC8DD}"/>
              </a:ext>
            </a:extLst>
          </p:cNvPr>
          <p:cNvSpPr/>
          <p:nvPr userDrawn="1"/>
        </p:nvSpPr>
        <p:spPr>
          <a:xfrm>
            <a:off x="8215085" y="0"/>
            <a:ext cx="3976915" cy="6858000"/>
          </a:xfrm>
          <a:prstGeom prst="rect">
            <a:avLst/>
          </a:prstGeom>
          <a:gradFill flip="none" rotWithShape="1">
            <a:gsLst>
              <a:gs pos="63000">
                <a:schemeClr val="tx1">
                  <a:alpha val="0"/>
                </a:schemeClr>
              </a:gs>
              <a:gs pos="100000">
                <a:schemeClr val="tx1">
                  <a:alpha val="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lnSpc>
                <a:spcPct val="110000"/>
              </a:lnSpc>
            </a:pPr>
            <a:endParaRPr lang="en-GB" sz="2400" dirty="0">
              <a:solidFill>
                <a:schemeClr val="tx1"/>
              </a:solidFill>
            </a:endParaRPr>
          </a:p>
        </p:txBody>
      </p:sp>
      <p:pic>
        <p:nvPicPr>
          <p:cNvPr id="9" name="Picture 8">
            <a:extLst>
              <a:ext uri="{FF2B5EF4-FFF2-40B4-BE49-F238E27FC236}">
                <a16:creationId xmlns:a16="http://schemas.microsoft.com/office/drawing/2014/main" id="{EC45DFCB-C751-4F49-841B-E0CB1E5BBAD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943200" y="6172489"/>
            <a:ext cx="1815488" cy="450000"/>
          </a:xfrm>
          <a:prstGeom prst="rect">
            <a:avLst/>
          </a:prstGeom>
        </p:spPr>
      </p:pic>
      <p:sp>
        <p:nvSpPr>
          <p:cNvPr id="11" name="Picture Placeholder 2">
            <a:extLst>
              <a:ext uri="{FF2B5EF4-FFF2-40B4-BE49-F238E27FC236}">
                <a16:creationId xmlns:a16="http://schemas.microsoft.com/office/drawing/2014/main" id="{AC35BDBF-F08F-408B-84CF-02FE05B4240F}"/>
              </a:ext>
            </a:extLst>
          </p:cNvPr>
          <p:cNvSpPr>
            <a:spLocks noGrp="1"/>
          </p:cNvSpPr>
          <p:nvPr>
            <p:ph type="pic" sz="quarter" idx="19" hasCustomPrompt="1"/>
          </p:nvPr>
        </p:nvSpPr>
        <p:spPr>
          <a:xfrm>
            <a:off x="3244785" y="-6404"/>
            <a:ext cx="8955551" cy="6890291"/>
          </a:xfrm>
          <a:custGeom>
            <a:avLst/>
            <a:gdLst>
              <a:gd name="connsiteX0" fmla="*/ 0 w 5353050"/>
              <a:gd name="connsiteY0" fmla="*/ 7459663 h 7459663"/>
              <a:gd name="connsiteX1" fmla="*/ 3338537 w 5353050"/>
              <a:gd name="connsiteY1" fmla="*/ 0 h 7459663"/>
              <a:gd name="connsiteX2" fmla="*/ 5353050 w 5353050"/>
              <a:gd name="connsiteY2" fmla="*/ 0 h 7459663"/>
              <a:gd name="connsiteX3" fmla="*/ 2014513 w 5353050"/>
              <a:gd name="connsiteY3" fmla="*/ 7459663 h 7459663"/>
              <a:gd name="connsiteX4" fmla="*/ 0 w 5353050"/>
              <a:gd name="connsiteY4" fmla="*/ 7459663 h 7459663"/>
              <a:gd name="connsiteX0" fmla="*/ 0 w 9277350"/>
              <a:gd name="connsiteY0" fmla="*/ 7459663 h 7459663"/>
              <a:gd name="connsiteX1" fmla="*/ 3338537 w 9277350"/>
              <a:gd name="connsiteY1" fmla="*/ 0 h 7459663"/>
              <a:gd name="connsiteX2" fmla="*/ 9277350 w 9277350"/>
              <a:gd name="connsiteY2" fmla="*/ 533400 h 7459663"/>
              <a:gd name="connsiteX3" fmla="*/ 2014513 w 9277350"/>
              <a:gd name="connsiteY3" fmla="*/ 7459663 h 7459663"/>
              <a:gd name="connsiteX4" fmla="*/ 0 w 9277350"/>
              <a:gd name="connsiteY4" fmla="*/ 7459663 h 7459663"/>
              <a:gd name="connsiteX0" fmla="*/ 0 w 9277350"/>
              <a:gd name="connsiteY0" fmla="*/ 6926263 h 6926263"/>
              <a:gd name="connsiteX1" fmla="*/ 6977087 w 9277350"/>
              <a:gd name="connsiteY1" fmla="*/ 57150 h 6926263"/>
              <a:gd name="connsiteX2" fmla="*/ 9277350 w 9277350"/>
              <a:gd name="connsiteY2" fmla="*/ 0 h 6926263"/>
              <a:gd name="connsiteX3" fmla="*/ 2014513 w 9277350"/>
              <a:gd name="connsiteY3" fmla="*/ 6926263 h 6926263"/>
              <a:gd name="connsiteX4" fmla="*/ 0 w 9277350"/>
              <a:gd name="connsiteY4" fmla="*/ 6926263 h 6926263"/>
              <a:gd name="connsiteX0" fmla="*/ 0 w 9296400"/>
              <a:gd name="connsiteY0" fmla="*/ 6888163 h 6888163"/>
              <a:gd name="connsiteX1" fmla="*/ 6977087 w 9296400"/>
              <a:gd name="connsiteY1" fmla="*/ 19050 h 6888163"/>
              <a:gd name="connsiteX2" fmla="*/ 9296400 w 9296400"/>
              <a:gd name="connsiteY2" fmla="*/ 0 h 6888163"/>
              <a:gd name="connsiteX3" fmla="*/ 2014513 w 9296400"/>
              <a:gd name="connsiteY3" fmla="*/ 6888163 h 6888163"/>
              <a:gd name="connsiteX4" fmla="*/ 0 w 9296400"/>
              <a:gd name="connsiteY4" fmla="*/ 6888163 h 6888163"/>
              <a:gd name="connsiteX0" fmla="*/ 0 w 9296400"/>
              <a:gd name="connsiteY0" fmla="*/ 6888163 h 6926263"/>
              <a:gd name="connsiteX1" fmla="*/ 6977087 w 9296400"/>
              <a:gd name="connsiteY1" fmla="*/ 19050 h 6926263"/>
              <a:gd name="connsiteX2" fmla="*/ 9296400 w 9296400"/>
              <a:gd name="connsiteY2" fmla="*/ 0 h 6926263"/>
              <a:gd name="connsiteX3" fmla="*/ 2147863 w 9296400"/>
              <a:gd name="connsiteY3" fmla="*/ 6926263 h 6926263"/>
              <a:gd name="connsiteX4" fmla="*/ 0 w 9296400"/>
              <a:gd name="connsiteY4" fmla="*/ 6888163 h 6926263"/>
              <a:gd name="connsiteX0" fmla="*/ 0 w 9296400"/>
              <a:gd name="connsiteY0" fmla="*/ 6888163 h 6953250"/>
              <a:gd name="connsiteX1" fmla="*/ 6977087 w 9296400"/>
              <a:gd name="connsiteY1" fmla="*/ 19050 h 6953250"/>
              <a:gd name="connsiteX2" fmla="*/ 9296400 w 9296400"/>
              <a:gd name="connsiteY2" fmla="*/ 0 h 6953250"/>
              <a:gd name="connsiteX3" fmla="*/ 2147863 w 9296400"/>
              <a:gd name="connsiteY3" fmla="*/ 6926263 h 6953250"/>
              <a:gd name="connsiteX4" fmla="*/ 2149540 w 9296400"/>
              <a:gd name="connsiteY4" fmla="*/ 6953250 h 6953250"/>
              <a:gd name="connsiteX5" fmla="*/ 0 w 9296400"/>
              <a:gd name="connsiteY5" fmla="*/ 6888163 h 6953250"/>
              <a:gd name="connsiteX0" fmla="*/ 0 w 9296400"/>
              <a:gd name="connsiteY0" fmla="*/ 6888163 h 7639050"/>
              <a:gd name="connsiteX1" fmla="*/ 6977087 w 9296400"/>
              <a:gd name="connsiteY1" fmla="*/ 19050 h 7639050"/>
              <a:gd name="connsiteX2" fmla="*/ 9296400 w 9296400"/>
              <a:gd name="connsiteY2" fmla="*/ 0 h 7639050"/>
              <a:gd name="connsiteX3" fmla="*/ 2147863 w 9296400"/>
              <a:gd name="connsiteY3" fmla="*/ 6926263 h 7639050"/>
              <a:gd name="connsiteX4" fmla="*/ 3368740 w 9296400"/>
              <a:gd name="connsiteY4" fmla="*/ 7639050 h 7639050"/>
              <a:gd name="connsiteX5" fmla="*/ 0 w 9296400"/>
              <a:gd name="connsiteY5" fmla="*/ 6888163 h 7639050"/>
              <a:gd name="connsiteX0" fmla="*/ 0 w 9296400"/>
              <a:gd name="connsiteY0" fmla="*/ 6888163 h 6926263"/>
              <a:gd name="connsiteX1" fmla="*/ 6977087 w 9296400"/>
              <a:gd name="connsiteY1" fmla="*/ 19050 h 6926263"/>
              <a:gd name="connsiteX2" fmla="*/ 9296400 w 9296400"/>
              <a:gd name="connsiteY2" fmla="*/ 0 h 6926263"/>
              <a:gd name="connsiteX3" fmla="*/ 2147863 w 9296400"/>
              <a:gd name="connsiteY3" fmla="*/ 6926263 h 6926263"/>
              <a:gd name="connsiteX4" fmla="*/ 5273740 w 9296400"/>
              <a:gd name="connsiteY4" fmla="*/ 6877050 h 6926263"/>
              <a:gd name="connsiteX5" fmla="*/ 0 w 9296400"/>
              <a:gd name="connsiteY5" fmla="*/ 6888163 h 6926263"/>
              <a:gd name="connsiteX0" fmla="*/ 0 w 9296400"/>
              <a:gd name="connsiteY0" fmla="*/ 6888163 h 6926263"/>
              <a:gd name="connsiteX1" fmla="*/ 6977087 w 9296400"/>
              <a:gd name="connsiteY1" fmla="*/ 19050 h 6926263"/>
              <a:gd name="connsiteX2" fmla="*/ 9296400 w 9296400"/>
              <a:gd name="connsiteY2" fmla="*/ 0 h 6926263"/>
              <a:gd name="connsiteX3" fmla="*/ 2147863 w 9296400"/>
              <a:gd name="connsiteY3" fmla="*/ 6926263 h 6926263"/>
              <a:gd name="connsiteX4" fmla="*/ 5273740 w 9296400"/>
              <a:gd name="connsiteY4" fmla="*/ 6877050 h 6926263"/>
              <a:gd name="connsiteX5" fmla="*/ 5235640 w 9296400"/>
              <a:gd name="connsiteY5" fmla="*/ 6896100 h 6926263"/>
              <a:gd name="connsiteX6" fmla="*/ 0 w 9296400"/>
              <a:gd name="connsiteY6" fmla="*/ 6888163 h 6926263"/>
              <a:gd name="connsiteX0" fmla="*/ 0 w 9296400"/>
              <a:gd name="connsiteY0" fmla="*/ 6888163 h 6896100"/>
              <a:gd name="connsiteX1" fmla="*/ 6977087 w 9296400"/>
              <a:gd name="connsiteY1" fmla="*/ 19050 h 6896100"/>
              <a:gd name="connsiteX2" fmla="*/ 9296400 w 9296400"/>
              <a:gd name="connsiteY2" fmla="*/ 0 h 6896100"/>
              <a:gd name="connsiteX3" fmla="*/ 2166913 w 9296400"/>
              <a:gd name="connsiteY3" fmla="*/ 6888163 h 6896100"/>
              <a:gd name="connsiteX4" fmla="*/ 5273740 w 9296400"/>
              <a:gd name="connsiteY4" fmla="*/ 6877050 h 6896100"/>
              <a:gd name="connsiteX5" fmla="*/ 5235640 w 9296400"/>
              <a:gd name="connsiteY5" fmla="*/ 6896100 h 6896100"/>
              <a:gd name="connsiteX6" fmla="*/ 0 w 9296400"/>
              <a:gd name="connsiteY6" fmla="*/ 6888163 h 6896100"/>
              <a:gd name="connsiteX0" fmla="*/ 5273740 w 9296400"/>
              <a:gd name="connsiteY0" fmla="*/ 6877050 h 6968490"/>
              <a:gd name="connsiteX1" fmla="*/ 5235640 w 9296400"/>
              <a:gd name="connsiteY1" fmla="*/ 6896100 h 6968490"/>
              <a:gd name="connsiteX2" fmla="*/ 0 w 9296400"/>
              <a:gd name="connsiteY2" fmla="*/ 6888163 h 6968490"/>
              <a:gd name="connsiteX3" fmla="*/ 6977087 w 9296400"/>
              <a:gd name="connsiteY3" fmla="*/ 19050 h 6968490"/>
              <a:gd name="connsiteX4" fmla="*/ 9296400 w 9296400"/>
              <a:gd name="connsiteY4" fmla="*/ 0 h 6968490"/>
              <a:gd name="connsiteX5" fmla="*/ 2166913 w 9296400"/>
              <a:gd name="connsiteY5" fmla="*/ 6888163 h 6968490"/>
              <a:gd name="connsiteX6" fmla="*/ 5365180 w 9296400"/>
              <a:gd name="connsiteY6" fmla="*/ 6968490 h 6968490"/>
              <a:gd name="connsiteX0" fmla="*/ 5273740 w 9296400"/>
              <a:gd name="connsiteY0" fmla="*/ 6877050 h 7825740"/>
              <a:gd name="connsiteX1" fmla="*/ 5235640 w 9296400"/>
              <a:gd name="connsiteY1" fmla="*/ 6896100 h 7825740"/>
              <a:gd name="connsiteX2" fmla="*/ 0 w 9296400"/>
              <a:gd name="connsiteY2" fmla="*/ 6888163 h 7825740"/>
              <a:gd name="connsiteX3" fmla="*/ 6977087 w 9296400"/>
              <a:gd name="connsiteY3" fmla="*/ 19050 h 7825740"/>
              <a:gd name="connsiteX4" fmla="*/ 9296400 w 9296400"/>
              <a:gd name="connsiteY4" fmla="*/ 0 h 7825740"/>
              <a:gd name="connsiteX5" fmla="*/ 2166913 w 9296400"/>
              <a:gd name="connsiteY5" fmla="*/ 6888163 h 7825740"/>
              <a:gd name="connsiteX6" fmla="*/ 5365180 w 9296400"/>
              <a:gd name="connsiteY6" fmla="*/ 7825740 h 7825740"/>
              <a:gd name="connsiteX0" fmla="*/ 5273740 w 9296400"/>
              <a:gd name="connsiteY0" fmla="*/ 6877050 h 6896100"/>
              <a:gd name="connsiteX1" fmla="*/ 5235640 w 9296400"/>
              <a:gd name="connsiteY1" fmla="*/ 6896100 h 6896100"/>
              <a:gd name="connsiteX2" fmla="*/ 0 w 9296400"/>
              <a:gd name="connsiteY2" fmla="*/ 6888163 h 6896100"/>
              <a:gd name="connsiteX3" fmla="*/ 6977087 w 9296400"/>
              <a:gd name="connsiteY3" fmla="*/ 19050 h 6896100"/>
              <a:gd name="connsiteX4" fmla="*/ 9296400 w 9296400"/>
              <a:gd name="connsiteY4" fmla="*/ 0 h 6896100"/>
              <a:gd name="connsiteX5" fmla="*/ 2166913 w 9296400"/>
              <a:gd name="connsiteY5" fmla="*/ 6888163 h 6896100"/>
              <a:gd name="connsiteX0" fmla="*/ 5273740 w 9296400"/>
              <a:gd name="connsiteY0" fmla="*/ 6877050 h 6888163"/>
              <a:gd name="connsiteX1" fmla="*/ 0 w 9296400"/>
              <a:gd name="connsiteY1" fmla="*/ 6888163 h 6888163"/>
              <a:gd name="connsiteX2" fmla="*/ 6977087 w 9296400"/>
              <a:gd name="connsiteY2" fmla="*/ 19050 h 6888163"/>
              <a:gd name="connsiteX3" fmla="*/ 9296400 w 9296400"/>
              <a:gd name="connsiteY3" fmla="*/ 0 h 6888163"/>
              <a:gd name="connsiteX4" fmla="*/ 2166913 w 9296400"/>
              <a:gd name="connsiteY4" fmla="*/ 6888163 h 6888163"/>
              <a:gd name="connsiteX0" fmla="*/ 5273740 w 9296400"/>
              <a:gd name="connsiteY0" fmla="*/ 6877050 h 6888163"/>
              <a:gd name="connsiteX1" fmla="*/ 5292790 w 9296400"/>
              <a:gd name="connsiteY1" fmla="*/ 6838951 h 6888163"/>
              <a:gd name="connsiteX2" fmla="*/ 0 w 9296400"/>
              <a:gd name="connsiteY2" fmla="*/ 6888163 h 6888163"/>
              <a:gd name="connsiteX3" fmla="*/ 6977087 w 9296400"/>
              <a:gd name="connsiteY3" fmla="*/ 19050 h 6888163"/>
              <a:gd name="connsiteX4" fmla="*/ 9296400 w 9296400"/>
              <a:gd name="connsiteY4" fmla="*/ 0 h 6888163"/>
              <a:gd name="connsiteX5" fmla="*/ 2166913 w 9296400"/>
              <a:gd name="connsiteY5" fmla="*/ 6888163 h 6888163"/>
              <a:gd name="connsiteX0" fmla="*/ 5273740 w 9296400"/>
              <a:gd name="connsiteY0" fmla="*/ 6877050 h 6888163"/>
              <a:gd name="connsiteX1" fmla="*/ 5292790 w 9296400"/>
              <a:gd name="connsiteY1" fmla="*/ 6838951 h 6888163"/>
              <a:gd name="connsiteX2" fmla="*/ 5311840 w 9296400"/>
              <a:gd name="connsiteY2" fmla="*/ 6858001 h 6888163"/>
              <a:gd name="connsiteX3" fmla="*/ 0 w 9296400"/>
              <a:gd name="connsiteY3" fmla="*/ 6888163 h 6888163"/>
              <a:gd name="connsiteX4" fmla="*/ 6977087 w 9296400"/>
              <a:gd name="connsiteY4" fmla="*/ 19050 h 6888163"/>
              <a:gd name="connsiteX5" fmla="*/ 9296400 w 9296400"/>
              <a:gd name="connsiteY5" fmla="*/ 0 h 6888163"/>
              <a:gd name="connsiteX6" fmla="*/ 2166913 w 9296400"/>
              <a:gd name="connsiteY6" fmla="*/ 6888163 h 6888163"/>
              <a:gd name="connsiteX0" fmla="*/ 5273740 w 9296400"/>
              <a:gd name="connsiteY0" fmla="*/ 6877050 h 6888163"/>
              <a:gd name="connsiteX1" fmla="*/ 5292790 w 9296400"/>
              <a:gd name="connsiteY1" fmla="*/ 6838951 h 6888163"/>
              <a:gd name="connsiteX2" fmla="*/ 5311840 w 9296400"/>
              <a:gd name="connsiteY2" fmla="*/ 6858001 h 6888163"/>
              <a:gd name="connsiteX3" fmla="*/ 5292790 w 9296400"/>
              <a:gd name="connsiteY3" fmla="*/ 6781801 h 6888163"/>
              <a:gd name="connsiteX4" fmla="*/ 0 w 9296400"/>
              <a:gd name="connsiteY4" fmla="*/ 6888163 h 6888163"/>
              <a:gd name="connsiteX5" fmla="*/ 6977087 w 9296400"/>
              <a:gd name="connsiteY5" fmla="*/ 19050 h 6888163"/>
              <a:gd name="connsiteX6" fmla="*/ 9296400 w 9296400"/>
              <a:gd name="connsiteY6" fmla="*/ 0 h 6888163"/>
              <a:gd name="connsiteX7" fmla="*/ 2166913 w 9296400"/>
              <a:gd name="connsiteY7" fmla="*/ 6888163 h 6888163"/>
              <a:gd name="connsiteX0" fmla="*/ 5273740 w 9296400"/>
              <a:gd name="connsiteY0" fmla="*/ 6877050 h 6888163"/>
              <a:gd name="connsiteX1" fmla="*/ 5292790 w 9296400"/>
              <a:gd name="connsiteY1" fmla="*/ 6838951 h 6888163"/>
              <a:gd name="connsiteX2" fmla="*/ 5311840 w 9296400"/>
              <a:gd name="connsiteY2" fmla="*/ 6858001 h 6888163"/>
              <a:gd name="connsiteX3" fmla="*/ 6340540 w 9296400"/>
              <a:gd name="connsiteY3" fmla="*/ 6038851 h 6888163"/>
              <a:gd name="connsiteX4" fmla="*/ 0 w 9296400"/>
              <a:gd name="connsiteY4" fmla="*/ 6888163 h 6888163"/>
              <a:gd name="connsiteX5" fmla="*/ 6977087 w 9296400"/>
              <a:gd name="connsiteY5" fmla="*/ 19050 h 6888163"/>
              <a:gd name="connsiteX6" fmla="*/ 9296400 w 9296400"/>
              <a:gd name="connsiteY6" fmla="*/ 0 h 6888163"/>
              <a:gd name="connsiteX7" fmla="*/ 2166913 w 9296400"/>
              <a:gd name="connsiteY7" fmla="*/ 6888163 h 6888163"/>
              <a:gd name="connsiteX0" fmla="*/ 5273740 w 9296400"/>
              <a:gd name="connsiteY0" fmla="*/ 6877050 h 6896101"/>
              <a:gd name="connsiteX1" fmla="*/ 5292790 w 9296400"/>
              <a:gd name="connsiteY1" fmla="*/ 6838951 h 6896101"/>
              <a:gd name="connsiteX2" fmla="*/ 5311840 w 9296400"/>
              <a:gd name="connsiteY2" fmla="*/ 6858001 h 6896101"/>
              <a:gd name="connsiteX3" fmla="*/ 5426140 w 9296400"/>
              <a:gd name="connsiteY3" fmla="*/ 6896101 h 6896101"/>
              <a:gd name="connsiteX4" fmla="*/ 0 w 9296400"/>
              <a:gd name="connsiteY4" fmla="*/ 6888163 h 6896101"/>
              <a:gd name="connsiteX5" fmla="*/ 6977087 w 9296400"/>
              <a:gd name="connsiteY5" fmla="*/ 19050 h 6896101"/>
              <a:gd name="connsiteX6" fmla="*/ 9296400 w 9296400"/>
              <a:gd name="connsiteY6" fmla="*/ 0 h 6896101"/>
              <a:gd name="connsiteX7" fmla="*/ 2166913 w 9296400"/>
              <a:gd name="connsiteY7" fmla="*/ 6888163 h 6896101"/>
              <a:gd name="connsiteX0" fmla="*/ 5273740 w 9296400"/>
              <a:gd name="connsiteY0" fmla="*/ 6877050 h 6896101"/>
              <a:gd name="connsiteX1" fmla="*/ 5292790 w 9296400"/>
              <a:gd name="connsiteY1" fmla="*/ 6838951 h 6896101"/>
              <a:gd name="connsiteX2" fmla="*/ 5311840 w 9296400"/>
              <a:gd name="connsiteY2" fmla="*/ 6858001 h 6896101"/>
              <a:gd name="connsiteX3" fmla="*/ 5292790 w 9296400"/>
              <a:gd name="connsiteY3" fmla="*/ 6896101 h 6896101"/>
              <a:gd name="connsiteX4" fmla="*/ 0 w 9296400"/>
              <a:gd name="connsiteY4" fmla="*/ 6888163 h 6896101"/>
              <a:gd name="connsiteX5" fmla="*/ 6977087 w 9296400"/>
              <a:gd name="connsiteY5" fmla="*/ 19050 h 6896101"/>
              <a:gd name="connsiteX6" fmla="*/ 9296400 w 9296400"/>
              <a:gd name="connsiteY6" fmla="*/ 0 h 6896101"/>
              <a:gd name="connsiteX7" fmla="*/ 2166913 w 9296400"/>
              <a:gd name="connsiteY7" fmla="*/ 6888163 h 6896101"/>
              <a:gd name="connsiteX0" fmla="*/ 5273740 w 9296400"/>
              <a:gd name="connsiteY0" fmla="*/ 6877050 h 6896101"/>
              <a:gd name="connsiteX1" fmla="*/ 5292790 w 9296400"/>
              <a:gd name="connsiteY1" fmla="*/ 6838951 h 6896101"/>
              <a:gd name="connsiteX2" fmla="*/ 5311840 w 9296400"/>
              <a:gd name="connsiteY2" fmla="*/ 6858001 h 6896101"/>
              <a:gd name="connsiteX3" fmla="*/ 5292790 w 9296400"/>
              <a:gd name="connsiteY3" fmla="*/ 6896101 h 6896101"/>
              <a:gd name="connsiteX4" fmla="*/ 3082990 w 9296400"/>
              <a:gd name="connsiteY4" fmla="*/ 6896101 h 6896101"/>
              <a:gd name="connsiteX5" fmla="*/ 0 w 9296400"/>
              <a:gd name="connsiteY5" fmla="*/ 6888163 h 6896101"/>
              <a:gd name="connsiteX6" fmla="*/ 6977087 w 9296400"/>
              <a:gd name="connsiteY6" fmla="*/ 19050 h 6896101"/>
              <a:gd name="connsiteX7" fmla="*/ 9296400 w 9296400"/>
              <a:gd name="connsiteY7" fmla="*/ 0 h 6896101"/>
              <a:gd name="connsiteX8" fmla="*/ 2166913 w 9296400"/>
              <a:gd name="connsiteY8" fmla="*/ 6888163 h 6896101"/>
              <a:gd name="connsiteX0" fmla="*/ 5273740 w 9296400"/>
              <a:gd name="connsiteY0" fmla="*/ 6877050 h 6896101"/>
              <a:gd name="connsiteX1" fmla="*/ 5292790 w 9296400"/>
              <a:gd name="connsiteY1" fmla="*/ 6838951 h 6896101"/>
              <a:gd name="connsiteX2" fmla="*/ 5311840 w 9296400"/>
              <a:gd name="connsiteY2" fmla="*/ 6858001 h 6896101"/>
              <a:gd name="connsiteX3" fmla="*/ 5292790 w 9296400"/>
              <a:gd name="connsiteY3" fmla="*/ 6896101 h 6896101"/>
              <a:gd name="connsiteX4" fmla="*/ 3082990 w 9296400"/>
              <a:gd name="connsiteY4" fmla="*/ 6896101 h 6896101"/>
              <a:gd name="connsiteX5" fmla="*/ 3082990 w 9296400"/>
              <a:gd name="connsiteY5" fmla="*/ 6838951 h 6896101"/>
              <a:gd name="connsiteX6" fmla="*/ 0 w 9296400"/>
              <a:gd name="connsiteY6" fmla="*/ 6888163 h 6896101"/>
              <a:gd name="connsiteX7" fmla="*/ 6977087 w 9296400"/>
              <a:gd name="connsiteY7" fmla="*/ 19050 h 6896101"/>
              <a:gd name="connsiteX8" fmla="*/ 9296400 w 9296400"/>
              <a:gd name="connsiteY8" fmla="*/ 0 h 6896101"/>
              <a:gd name="connsiteX9" fmla="*/ 2166913 w 9296400"/>
              <a:gd name="connsiteY9" fmla="*/ 6888163 h 6896101"/>
              <a:gd name="connsiteX0" fmla="*/ 5273740 w 9296400"/>
              <a:gd name="connsiteY0" fmla="*/ 6877050 h 6896101"/>
              <a:gd name="connsiteX1" fmla="*/ 5292790 w 9296400"/>
              <a:gd name="connsiteY1" fmla="*/ 6838951 h 6896101"/>
              <a:gd name="connsiteX2" fmla="*/ 5311840 w 9296400"/>
              <a:gd name="connsiteY2" fmla="*/ 6858001 h 6896101"/>
              <a:gd name="connsiteX3" fmla="*/ 5292790 w 9296400"/>
              <a:gd name="connsiteY3" fmla="*/ 6896101 h 6896101"/>
              <a:gd name="connsiteX4" fmla="*/ 3082990 w 9296400"/>
              <a:gd name="connsiteY4" fmla="*/ 6896101 h 6896101"/>
              <a:gd name="connsiteX5" fmla="*/ 3082990 w 9296400"/>
              <a:gd name="connsiteY5" fmla="*/ 6838951 h 6896101"/>
              <a:gd name="connsiteX6" fmla="*/ 0 w 9296400"/>
              <a:gd name="connsiteY6" fmla="*/ 6888163 h 6896101"/>
              <a:gd name="connsiteX7" fmla="*/ 6977087 w 9296400"/>
              <a:gd name="connsiteY7" fmla="*/ 19050 h 6896101"/>
              <a:gd name="connsiteX8" fmla="*/ 9296400 w 9296400"/>
              <a:gd name="connsiteY8" fmla="*/ 0 h 6896101"/>
              <a:gd name="connsiteX9" fmla="*/ 2166913 w 9296400"/>
              <a:gd name="connsiteY9" fmla="*/ 6888163 h 6896101"/>
              <a:gd name="connsiteX10" fmla="*/ 5273740 w 9296400"/>
              <a:gd name="connsiteY10" fmla="*/ 6877050 h 6896101"/>
              <a:gd name="connsiteX0" fmla="*/ 5273740 w 9296400"/>
              <a:gd name="connsiteY0" fmla="*/ 6877050 h 6968490"/>
              <a:gd name="connsiteX1" fmla="*/ 5292790 w 9296400"/>
              <a:gd name="connsiteY1" fmla="*/ 6838951 h 6968490"/>
              <a:gd name="connsiteX2" fmla="*/ 5311840 w 9296400"/>
              <a:gd name="connsiteY2" fmla="*/ 6858001 h 6968490"/>
              <a:gd name="connsiteX3" fmla="*/ 5292790 w 9296400"/>
              <a:gd name="connsiteY3" fmla="*/ 6896101 h 6968490"/>
              <a:gd name="connsiteX4" fmla="*/ 3082990 w 9296400"/>
              <a:gd name="connsiteY4" fmla="*/ 6896101 h 6968490"/>
              <a:gd name="connsiteX5" fmla="*/ 3082990 w 9296400"/>
              <a:gd name="connsiteY5" fmla="*/ 6838951 h 6968490"/>
              <a:gd name="connsiteX6" fmla="*/ 0 w 9296400"/>
              <a:gd name="connsiteY6" fmla="*/ 6888163 h 6968490"/>
              <a:gd name="connsiteX7" fmla="*/ 6977087 w 9296400"/>
              <a:gd name="connsiteY7" fmla="*/ 19050 h 6968490"/>
              <a:gd name="connsiteX8" fmla="*/ 9296400 w 9296400"/>
              <a:gd name="connsiteY8" fmla="*/ 0 h 6968490"/>
              <a:gd name="connsiteX9" fmla="*/ 2166913 w 9296400"/>
              <a:gd name="connsiteY9" fmla="*/ 6888163 h 6968490"/>
              <a:gd name="connsiteX10" fmla="*/ 5365180 w 9296400"/>
              <a:gd name="connsiteY10" fmla="*/ 6968490 h 6968490"/>
              <a:gd name="connsiteX0" fmla="*/ 5273740 w 9296400"/>
              <a:gd name="connsiteY0" fmla="*/ 6877050 h 6896101"/>
              <a:gd name="connsiteX1" fmla="*/ 5292790 w 9296400"/>
              <a:gd name="connsiteY1" fmla="*/ 6838951 h 6896101"/>
              <a:gd name="connsiteX2" fmla="*/ 5311840 w 9296400"/>
              <a:gd name="connsiteY2" fmla="*/ 6858001 h 6896101"/>
              <a:gd name="connsiteX3" fmla="*/ 5292790 w 9296400"/>
              <a:gd name="connsiteY3" fmla="*/ 6896101 h 6896101"/>
              <a:gd name="connsiteX4" fmla="*/ 3082990 w 9296400"/>
              <a:gd name="connsiteY4" fmla="*/ 6896101 h 6896101"/>
              <a:gd name="connsiteX5" fmla="*/ 3082990 w 9296400"/>
              <a:gd name="connsiteY5" fmla="*/ 6838951 h 6896101"/>
              <a:gd name="connsiteX6" fmla="*/ 0 w 9296400"/>
              <a:gd name="connsiteY6" fmla="*/ 6888163 h 6896101"/>
              <a:gd name="connsiteX7" fmla="*/ 6977087 w 9296400"/>
              <a:gd name="connsiteY7" fmla="*/ 19050 h 6896101"/>
              <a:gd name="connsiteX8" fmla="*/ 9296400 w 9296400"/>
              <a:gd name="connsiteY8" fmla="*/ 0 h 6896101"/>
              <a:gd name="connsiteX9" fmla="*/ 2166913 w 9296400"/>
              <a:gd name="connsiteY9" fmla="*/ 6888163 h 6896101"/>
              <a:gd name="connsiteX10" fmla="*/ 9022780 w 9296400"/>
              <a:gd name="connsiteY10" fmla="*/ 1824990 h 6896101"/>
              <a:gd name="connsiteX0" fmla="*/ 5273740 w 9296400"/>
              <a:gd name="connsiteY0" fmla="*/ 6877050 h 6896101"/>
              <a:gd name="connsiteX1" fmla="*/ 5292790 w 9296400"/>
              <a:gd name="connsiteY1" fmla="*/ 6838951 h 6896101"/>
              <a:gd name="connsiteX2" fmla="*/ 5311840 w 9296400"/>
              <a:gd name="connsiteY2" fmla="*/ 6858001 h 6896101"/>
              <a:gd name="connsiteX3" fmla="*/ 5292790 w 9296400"/>
              <a:gd name="connsiteY3" fmla="*/ 6896101 h 6896101"/>
              <a:gd name="connsiteX4" fmla="*/ 3082990 w 9296400"/>
              <a:gd name="connsiteY4" fmla="*/ 6896101 h 6896101"/>
              <a:gd name="connsiteX5" fmla="*/ 3082990 w 9296400"/>
              <a:gd name="connsiteY5" fmla="*/ 6838951 h 6896101"/>
              <a:gd name="connsiteX6" fmla="*/ 0 w 9296400"/>
              <a:gd name="connsiteY6" fmla="*/ 6888163 h 6896101"/>
              <a:gd name="connsiteX7" fmla="*/ 6977087 w 9296400"/>
              <a:gd name="connsiteY7" fmla="*/ 19050 h 6896101"/>
              <a:gd name="connsiteX8" fmla="*/ 9296400 w 9296400"/>
              <a:gd name="connsiteY8" fmla="*/ 0 h 6896101"/>
              <a:gd name="connsiteX9" fmla="*/ 2166913 w 9296400"/>
              <a:gd name="connsiteY9" fmla="*/ 6888163 h 6896101"/>
              <a:gd name="connsiteX10" fmla="*/ 3098230 w 9296400"/>
              <a:gd name="connsiteY10" fmla="*/ 6892290 h 6896101"/>
              <a:gd name="connsiteX0" fmla="*/ 5273740 w 9296400"/>
              <a:gd name="connsiteY0" fmla="*/ 6877050 h 6896101"/>
              <a:gd name="connsiteX1" fmla="*/ 5292790 w 9296400"/>
              <a:gd name="connsiteY1" fmla="*/ 6838951 h 6896101"/>
              <a:gd name="connsiteX2" fmla="*/ 5311840 w 9296400"/>
              <a:gd name="connsiteY2" fmla="*/ 6858001 h 6896101"/>
              <a:gd name="connsiteX3" fmla="*/ 5292790 w 9296400"/>
              <a:gd name="connsiteY3" fmla="*/ 6896101 h 6896101"/>
              <a:gd name="connsiteX4" fmla="*/ 3082990 w 9296400"/>
              <a:gd name="connsiteY4" fmla="*/ 6896101 h 6896101"/>
              <a:gd name="connsiteX5" fmla="*/ 3082990 w 9296400"/>
              <a:gd name="connsiteY5" fmla="*/ 6838951 h 6896101"/>
              <a:gd name="connsiteX6" fmla="*/ 0 w 9296400"/>
              <a:gd name="connsiteY6" fmla="*/ 6888163 h 6896101"/>
              <a:gd name="connsiteX7" fmla="*/ 6977087 w 9296400"/>
              <a:gd name="connsiteY7" fmla="*/ 19050 h 6896101"/>
              <a:gd name="connsiteX8" fmla="*/ 9296400 w 9296400"/>
              <a:gd name="connsiteY8" fmla="*/ 0 h 6896101"/>
              <a:gd name="connsiteX9" fmla="*/ 2166913 w 9296400"/>
              <a:gd name="connsiteY9" fmla="*/ 6888163 h 6896101"/>
              <a:gd name="connsiteX10" fmla="*/ 3098230 w 9296400"/>
              <a:gd name="connsiteY10" fmla="*/ 6892290 h 6896101"/>
              <a:gd name="connsiteX11" fmla="*/ 3082990 w 9296400"/>
              <a:gd name="connsiteY11" fmla="*/ 6877051 h 6896101"/>
              <a:gd name="connsiteX0" fmla="*/ 5273740 w 9296400"/>
              <a:gd name="connsiteY0" fmla="*/ 6877050 h 6896101"/>
              <a:gd name="connsiteX1" fmla="*/ 5292790 w 9296400"/>
              <a:gd name="connsiteY1" fmla="*/ 6838951 h 6896101"/>
              <a:gd name="connsiteX2" fmla="*/ 5311840 w 9296400"/>
              <a:gd name="connsiteY2" fmla="*/ 6858001 h 6896101"/>
              <a:gd name="connsiteX3" fmla="*/ 5292790 w 9296400"/>
              <a:gd name="connsiteY3" fmla="*/ 6896101 h 6896101"/>
              <a:gd name="connsiteX4" fmla="*/ 3082990 w 9296400"/>
              <a:gd name="connsiteY4" fmla="*/ 6896101 h 6896101"/>
              <a:gd name="connsiteX5" fmla="*/ 3082990 w 9296400"/>
              <a:gd name="connsiteY5" fmla="*/ 6838951 h 6896101"/>
              <a:gd name="connsiteX6" fmla="*/ 0 w 9296400"/>
              <a:gd name="connsiteY6" fmla="*/ 6888163 h 6896101"/>
              <a:gd name="connsiteX7" fmla="*/ 6977087 w 9296400"/>
              <a:gd name="connsiteY7" fmla="*/ 19050 h 6896101"/>
              <a:gd name="connsiteX8" fmla="*/ 9296400 w 9296400"/>
              <a:gd name="connsiteY8" fmla="*/ 0 h 6896101"/>
              <a:gd name="connsiteX9" fmla="*/ 2166913 w 9296400"/>
              <a:gd name="connsiteY9" fmla="*/ 6888163 h 6896101"/>
              <a:gd name="connsiteX10" fmla="*/ 3098230 w 9296400"/>
              <a:gd name="connsiteY10" fmla="*/ 6892290 h 6896101"/>
              <a:gd name="connsiteX11" fmla="*/ 3082990 w 9296400"/>
              <a:gd name="connsiteY11" fmla="*/ 6877051 h 6896101"/>
              <a:gd name="connsiteX12" fmla="*/ 3082990 w 9296400"/>
              <a:gd name="connsiteY12" fmla="*/ 6838951 h 6896101"/>
              <a:gd name="connsiteX0" fmla="*/ 5273740 w 9296400"/>
              <a:gd name="connsiteY0" fmla="*/ 6877050 h 6896101"/>
              <a:gd name="connsiteX1" fmla="*/ 5292790 w 9296400"/>
              <a:gd name="connsiteY1" fmla="*/ 6838951 h 6896101"/>
              <a:gd name="connsiteX2" fmla="*/ 5311840 w 9296400"/>
              <a:gd name="connsiteY2" fmla="*/ 6858001 h 6896101"/>
              <a:gd name="connsiteX3" fmla="*/ 5292790 w 9296400"/>
              <a:gd name="connsiteY3" fmla="*/ 6896101 h 6896101"/>
              <a:gd name="connsiteX4" fmla="*/ 3082990 w 9296400"/>
              <a:gd name="connsiteY4" fmla="*/ 6896101 h 6896101"/>
              <a:gd name="connsiteX5" fmla="*/ 3082990 w 9296400"/>
              <a:gd name="connsiteY5" fmla="*/ 6838951 h 6896101"/>
              <a:gd name="connsiteX6" fmla="*/ 0 w 9296400"/>
              <a:gd name="connsiteY6" fmla="*/ 6888163 h 6896101"/>
              <a:gd name="connsiteX7" fmla="*/ 6977087 w 9296400"/>
              <a:gd name="connsiteY7" fmla="*/ 19050 h 6896101"/>
              <a:gd name="connsiteX8" fmla="*/ 9296400 w 9296400"/>
              <a:gd name="connsiteY8" fmla="*/ 0 h 6896101"/>
              <a:gd name="connsiteX9" fmla="*/ 2166913 w 9296400"/>
              <a:gd name="connsiteY9" fmla="*/ 6888163 h 6896101"/>
              <a:gd name="connsiteX10" fmla="*/ 3098230 w 9296400"/>
              <a:gd name="connsiteY10" fmla="*/ 6892290 h 6896101"/>
              <a:gd name="connsiteX11" fmla="*/ 3082990 w 9296400"/>
              <a:gd name="connsiteY11" fmla="*/ 6877051 h 6896101"/>
              <a:gd name="connsiteX12" fmla="*/ 4206940 w 9296400"/>
              <a:gd name="connsiteY12" fmla="*/ 6057901 h 6896101"/>
              <a:gd name="connsiteX0" fmla="*/ 5273740 w 9296400"/>
              <a:gd name="connsiteY0" fmla="*/ 6877050 h 6896101"/>
              <a:gd name="connsiteX1" fmla="*/ 5292790 w 9296400"/>
              <a:gd name="connsiteY1" fmla="*/ 6838951 h 6896101"/>
              <a:gd name="connsiteX2" fmla="*/ 5311840 w 9296400"/>
              <a:gd name="connsiteY2" fmla="*/ 6858001 h 6896101"/>
              <a:gd name="connsiteX3" fmla="*/ 5292790 w 9296400"/>
              <a:gd name="connsiteY3" fmla="*/ 6896101 h 6896101"/>
              <a:gd name="connsiteX4" fmla="*/ 3082990 w 9296400"/>
              <a:gd name="connsiteY4" fmla="*/ 6896101 h 6896101"/>
              <a:gd name="connsiteX5" fmla="*/ 3082990 w 9296400"/>
              <a:gd name="connsiteY5" fmla="*/ 6838951 h 6896101"/>
              <a:gd name="connsiteX6" fmla="*/ 0 w 9296400"/>
              <a:gd name="connsiteY6" fmla="*/ 6888163 h 6896101"/>
              <a:gd name="connsiteX7" fmla="*/ 6977087 w 9296400"/>
              <a:gd name="connsiteY7" fmla="*/ 19050 h 6896101"/>
              <a:gd name="connsiteX8" fmla="*/ 9296400 w 9296400"/>
              <a:gd name="connsiteY8" fmla="*/ 0 h 6896101"/>
              <a:gd name="connsiteX9" fmla="*/ 2166913 w 9296400"/>
              <a:gd name="connsiteY9" fmla="*/ 6888163 h 6896101"/>
              <a:gd name="connsiteX10" fmla="*/ 3098230 w 9296400"/>
              <a:gd name="connsiteY10" fmla="*/ 6892290 h 6896101"/>
              <a:gd name="connsiteX11" fmla="*/ 3082990 w 9296400"/>
              <a:gd name="connsiteY11" fmla="*/ 6877051 h 6896101"/>
              <a:gd name="connsiteX12" fmla="*/ 7978840 w 9296400"/>
              <a:gd name="connsiteY12" fmla="*/ 1962151 h 6896101"/>
              <a:gd name="connsiteX0" fmla="*/ 5273740 w 9540940"/>
              <a:gd name="connsiteY0" fmla="*/ 6877050 h 6896101"/>
              <a:gd name="connsiteX1" fmla="*/ 5292790 w 9540940"/>
              <a:gd name="connsiteY1" fmla="*/ 6838951 h 6896101"/>
              <a:gd name="connsiteX2" fmla="*/ 5311840 w 9540940"/>
              <a:gd name="connsiteY2" fmla="*/ 6858001 h 6896101"/>
              <a:gd name="connsiteX3" fmla="*/ 5292790 w 9540940"/>
              <a:gd name="connsiteY3" fmla="*/ 6896101 h 6896101"/>
              <a:gd name="connsiteX4" fmla="*/ 3082990 w 9540940"/>
              <a:gd name="connsiteY4" fmla="*/ 6896101 h 6896101"/>
              <a:gd name="connsiteX5" fmla="*/ 3082990 w 9540940"/>
              <a:gd name="connsiteY5" fmla="*/ 6838951 h 6896101"/>
              <a:gd name="connsiteX6" fmla="*/ 0 w 9540940"/>
              <a:gd name="connsiteY6" fmla="*/ 6888163 h 6896101"/>
              <a:gd name="connsiteX7" fmla="*/ 6977087 w 9540940"/>
              <a:gd name="connsiteY7" fmla="*/ 19050 h 6896101"/>
              <a:gd name="connsiteX8" fmla="*/ 9296400 w 9540940"/>
              <a:gd name="connsiteY8" fmla="*/ 0 h 6896101"/>
              <a:gd name="connsiteX9" fmla="*/ 2166913 w 9540940"/>
              <a:gd name="connsiteY9" fmla="*/ 6888163 h 6896101"/>
              <a:gd name="connsiteX10" fmla="*/ 3098230 w 9540940"/>
              <a:gd name="connsiteY10" fmla="*/ 6892290 h 6896101"/>
              <a:gd name="connsiteX11" fmla="*/ 3082990 w 9540940"/>
              <a:gd name="connsiteY11" fmla="*/ 6877051 h 6896101"/>
              <a:gd name="connsiteX12" fmla="*/ 9540940 w 9540940"/>
              <a:gd name="connsiteY12" fmla="*/ 514351 h 6896101"/>
              <a:gd name="connsiteX0" fmla="*/ 5273740 w 9540940"/>
              <a:gd name="connsiteY0" fmla="*/ 6877050 h 6896101"/>
              <a:gd name="connsiteX1" fmla="*/ 5292790 w 9540940"/>
              <a:gd name="connsiteY1" fmla="*/ 6838951 h 6896101"/>
              <a:gd name="connsiteX2" fmla="*/ 5311840 w 9540940"/>
              <a:gd name="connsiteY2" fmla="*/ 6858001 h 6896101"/>
              <a:gd name="connsiteX3" fmla="*/ 5292790 w 9540940"/>
              <a:gd name="connsiteY3" fmla="*/ 6896101 h 6896101"/>
              <a:gd name="connsiteX4" fmla="*/ 3082990 w 9540940"/>
              <a:gd name="connsiteY4" fmla="*/ 6896101 h 6896101"/>
              <a:gd name="connsiteX5" fmla="*/ 3082990 w 9540940"/>
              <a:gd name="connsiteY5" fmla="*/ 6838951 h 6896101"/>
              <a:gd name="connsiteX6" fmla="*/ 0 w 9540940"/>
              <a:gd name="connsiteY6" fmla="*/ 6888163 h 6896101"/>
              <a:gd name="connsiteX7" fmla="*/ 6977087 w 9540940"/>
              <a:gd name="connsiteY7" fmla="*/ 19050 h 6896101"/>
              <a:gd name="connsiteX8" fmla="*/ 9296400 w 9540940"/>
              <a:gd name="connsiteY8" fmla="*/ 0 h 6896101"/>
              <a:gd name="connsiteX9" fmla="*/ 2166913 w 9540940"/>
              <a:gd name="connsiteY9" fmla="*/ 6888163 h 6896101"/>
              <a:gd name="connsiteX10" fmla="*/ 3098230 w 9540940"/>
              <a:gd name="connsiteY10" fmla="*/ 6892290 h 6896101"/>
              <a:gd name="connsiteX11" fmla="*/ 3082990 w 9540940"/>
              <a:gd name="connsiteY11" fmla="*/ 6877051 h 6896101"/>
              <a:gd name="connsiteX12" fmla="*/ 9540940 w 9540940"/>
              <a:gd name="connsiteY12" fmla="*/ 514351 h 6896101"/>
              <a:gd name="connsiteX0" fmla="*/ 5273740 w 9540940"/>
              <a:gd name="connsiteY0" fmla="*/ 6877050 h 6896101"/>
              <a:gd name="connsiteX1" fmla="*/ 5292790 w 9540940"/>
              <a:gd name="connsiteY1" fmla="*/ 6838951 h 6896101"/>
              <a:gd name="connsiteX2" fmla="*/ 5311840 w 9540940"/>
              <a:gd name="connsiteY2" fmla="*/ 6858001 h 6896101"/>
              <a:gd name="connsiteX3" fmla="*/ 5292790 w 9540940"/>
              <a:gd name="connsiteY3" fmla="*/ 6896101 h 6896101"/>
              <a:gd name="connsiteX4" fmla="*/ 5330890 w 9540940"/>
              <a:gd name="connsiteY4" fmla="*/ 6858001 h 6896101"/>
              <a:gd name="connsiteX5" fmla="*/ 3082990 w 9540940"/>
              <a:gd name="connsiteY5" fmla="*/ 6896101 h 6896101"/>
              <a:gd name="connsiteX6" fmla="*/ 3082990 w 9540940"/>
              <a:gd name="connsiteY6" fmla="*/ 6838951 h 6896101"/>
              <a:gd name="connsiteX7" fmla="*/ 0 w 9540940"/>
              <a:gd name="connsiteY7" fmla="*/ 6888163 h 6896101"/>
              <a:gd name="connsiteX8" fmla="*/ 6977087 w 9540940"/>
              <a:gd name="connsiteY8" fmla="*/ 19050 h 6896101"/>
              <a:gd name="connsiteX9" fmla="*/ 9296400 w 9540940"/>
              <a:gd name="connsiteY9" fmla="*/ 0 h 6896101"/>
              <a:gd name="connsiteX10" fmla="*/ 2166913 w 9540940"/>
              <a:gd name="connsiteY10" fmla="*/ 6888163 h 6896101"/>
              <a:gd name="connsiteX11" fmla="*/ 3098230 w 9540940"/>
              <a:gd name="connsiteY11" fmla="*/ 6892290 h 6896101"/>
              <a:gd name="connsiteX12" fmla="*/ 3082990 w 9540940"/>
              <a:gd name="connsiteY12" fmla="*/ 6877051 h 6896101"/>
              <a:gd name="connsiteX13" fmla="*/ 9540940 w 9540940"/>
              <a:gd name="connsiteY13" fmla="*/ 514351 h 6896101"/>
              <a:gd name="connsiteX0" fmla="*/ 5273740 w 9540940"/>
              <a:gd name="connsiteY0" fmla="*/ 6877050 h 6896101"/>
              <a:gd name="connsiteX1" fmla="*/ 5292790 w 9540940"/>
              <a:gd name="connsiteY1" fmla="*/ 6838951 h 6896101"/>
              <a:gd name="connsiteX2" fmla="*/ 5311840 w 9540940"/>
              <a:gd name="connsiteY2" fmla="*/ 6858001 h 6896101"/>
              <a:gd name="connsiteX3" fmla="*/ 5292790 w 9540940"/>
              <a:gd name="connsiteY3" fmla="*/ 6896101 h 6896101"/>
              <a:gd name="connsiteX4" fmla="*/ 5330890 w 9540940"/>
              <a:gd name="connsiteY4" fmla="*/ 6858001 h 6896101"/>
              <a:gd name="connsiteX5" fmla="*/ 3082990 w 9540940"/>
              <a:gd name="connsiteY5" fmla="*/ 6896101 h 6896101"/>
              <a:gd name="connsiteX6" fmla="*/ 3082990 w 9540940"/>
              <a:gd name="connsiteY6" fmla="*/ 6838951 h 6896101"/>
              <a:gd name="connsiteX7" fmla="*/ 0 w 9540940"/>
              <a:gd name="connsiteY7" fmla="*/ 6888163 h 6896101"/>
              <a:gd name="connsiteX8" fmla="*/ 6977087 w 9540940"/>
              <a:gd name="connsiteY8" fmla="*/ 19050 h 6896101"/>
              <a:gd name="connsiteX9" fmla="*/ 9296400 w 9540940"/>
              <a:gd name="connsiteY9" fmla="*/ 0 h 6896101"/>
              <a:gd name="connsiteX10" fmla="*/ 2166913 w 9540940"/>
              <a:gd name="connsiteY10" fmla="*/ 6888163 h 6896101"/>
              <a:gd name="connsiteX11" fmla="*/ 3098230 w 9540940"/>
              <a:gd name="connsiteY11" fmla="*/ 6892290 h 6896101"/>
              <a:gd name="connsiteX12" fmla="*/ 3082990 w 9540940"/>
              <a:gd name="connsiteY12" fmla="*/ 6877051 h 6896101"/>
              <a:gd name="connsiteX13" fmla="*/ 9540940 w 9540940"/>
              <a:gd name="connsiteY13" fmla="*/ 514351 h 6896101"/>
              <a:gd name="connsiteX14" fmla="*/ 5273740 w 9540940"/>
              <a:gd name="connsiteY14" fmla="*/ 6877050 h 6896101"/>
              <a:gd name="connsiteX0" fmla="*/ 6473890 w 9540940"/>
              <a:gd name="connsiteY0" fmla="*/ 5657850 h 6896101"/>
              <a:gd name="connsiteX1" fmla="*/ 5292790 w 9540940"/>
              <a:gd name="connsiteY1" fmla="*/ 6838951 h 6896101"/>
              <a:gd name="connsiteX2" fmla="*/ 5311840 w 9540940"/>
              <a:gd name="connsiteY2" fmla="*/ 6858001 h 6896101"/>
              <a:gd name="connsiteX3" fmla="*/ 5292790 w 9540940"/>
              <a:gd name="connsiteY3" fmla="*/ 6896101 h 6896101"/>
              <a:gd name="connsiteX4" fmla="*/ 5330890 w 9540940"/>
              <a:gd name="connsiteY4" fmla="*/ 6858001 h 6896101"/>
              <a:gd name="connsiteX5" fmla="*/ 3082990 w 9540940"/>
              <a:gd name="connsiteY5" fmla="*/ 6896101 h 6896101"/>
              <a:gd name="connsiteX6" fmla="*/ 3082990 w 9540940"/>
              <a:gd name="connsiteY6" fmla="*/ 6838951 h 6896101"/>
              <a:gd name="connsiteX7" fmla="*/ 0 w 9540940"/>
              <a:gd name="connsiteY7" fmla="*/ 6888163 h 6896101"/>
              <a:gd name="connsiteX8" fmla="*/ 6977087 w 9540940"/>
              <a:gd name="connsiteY8" fmla="*/ 19050 h 6896101"/>
              <a:gd name="connsiteX9" fmla="*/ 9296400 w 9540940"/>
              <a:gd name="connsiteY9" fmla="*/ 0 h 6896101"/>
              <a:gd name="connsiteX10" fmla="*/ 2166913 w 9540940"/>
              <a:gd name="connsiteY10" fmla="*/ 6888163 h 6896101"/>
              <a:gd name="connsiteX11" fmla="*/ 3098230 w 9540940"/>
              <a:gd name="connsiteY11" fmla="*/ 6892290 h 6896101"/>
              <a:gd name="connsiteX12" fmla="*/ 3082990 w 9540940"/>
              <a:gd name="connsiteY12" fmla="*/ 6877051 h 6896101"/>
              <a:gd name="connsiteX13" fmla="*/ 9540940 w 9540940"/>
              <a:gd name="connsiteY13" fmla="*/ 514351 h 6896101"/>
              <a:gd name="connsiteX14" fmla="*/ 6473890 w 9540940"/>
              <a:gd name="connsiteY14" fmla="*/ 5657850 h 6896101"/>
              <a:gd name="connsiteX0" fmla="*/ 9217090 w 9540940"/>
              <a:gd name="connsiteY0" fmla="*/ 3067050 h 6896101"/>
              <a:gd name="connsiteX1" fmla="*/ 5292790 w 9540940"/>
              <a:gd name="connsiteY1" fmla="*/ 6838951 h 6896101"/>
              <a:gd name="connsiteX2" fmla="*/ 5311840 w 9540940"/>
              <a:gd name="connsiteY2" fmla="*/ 6858001 h 6896101"/>
              <a:gd name="connsiteX3" fmla="*/ 5292790 w 9540940"/>
              <a:gd name="connsiteY3" fmla="*/ 6896101 h 6896101"/>
              <a:gd name="connsiteX4" fmla="*/ 5330890 w 9540940"/>
              <a:gd name="connsiteY4" fmla="*/ 6858001 h 6896101"/>
              <a:gd name="connsiteX5" fmla="*/ 3082990 w 9540940"/>
              <a:gd name="connsiteY5" fmla="*/ 6896101 h 6896101"/>
              <a:gd name="connsiteX6" fmla="*/ 3082990 w 9540940"/>
              <a:gd name="connsiteY6" fmla="*/ 6838951 h 6896101"/>
              <a:gd name="connsiteX7" fmla="*/ 0 w 9540940"/>
              <a:gd name="connsiteY7" fmla="*/ 6888163 h 6896101"/>
              <a:gd name="connsiteX8" fmla="*/ 6977087 w 9540940"/>
              <a:gd name="connsiteY8" fmla="*/ 19050 h 6896101"/>
              <a:gd name="connsiteX9" fmla="*/ 9296400 w 9540940"/>
              <a:gd name="connsiteY9" fmla="*/ 0 h 6896101"/>
              <a:gd name="connsiteX10" fmla="*/ 2166913 w 9540940"/>
              <a:gd name="connsiteY10" fmla="*/ 6888163 h 6896101"/>
              <a:gd name="connsiteX11" fmla="*/ 3098230 w 9540940"/>
              <a:gd name="connsiteY11" fmla="*/ 6892290 h 6896101"/>
              <a:gd name="connsiteX12" fmla="*/ 3082990 w 9540940"/>
              <a:gd name="connsiteY12" fmla="*/ 6877051 h 6896101"/>
              <a:gd name="connsiteX13" fmla="*/ 9540940 w 9540940"/>
              <a:gd name="connsiteY13" fmla="*/ 514351 h 6896101"/>
              <a:gd name="connsiteX14" fmla="*/ 9217090 w 9540940"/>
              <a:gd name="connsiteY14" fmla="*/ 3067050 h 6896101"/>
              <a:gd name="connsiteX0" fmla="*/ 9540940 w 9540940"/>
              <a:gd name="connsiteY0" fmla="*/ 2724150 h 6896101"/>
              <a:gd name="connsiteX1" fmla="*/ 5292790 w 9540940"/>
              <a:gd name="connsiteY1" fmla="*/ 6838951 h 6896101"/>
              <a:gd name="connsiteX2" fmla="*/ 5311840 w 9540940"/>
              <a:gd name="connsiteY2" fmla="*/ 6858001 h 6896101"/>
              <a:gd name="connsiteX3" fmla="*/ 5292790 w 9540940"/>
              <a:gd name="connsiteY3" fmla="*/ 6896101 h 6896101"/>
              <a:gd name="connsiteX4" fmla="*/ 5330890 w 9540940"/>
              <a:gd name="connsiteY4" fmla="*/ 6858001 h 6896101"/>
              <a:gd name="connsiteX5" fmla="*/ 3082990 w 9540940"/>
              <a:gd name="connsiteY5" fmla="*/ 6896101 h 6896101"/>
              <a:gd name="connsiteX6" fmla="*/ 3082990 w 9540940"/>
              <a:gd name="connsiteY6" fmla="*/ 6838951 h 6896101"/>
              <a:gd name="connsiteX7" fmla="*/ 0 w 9540940"/>
              <a:gd name="connsiteY7" fmla="*/ 6888163 h 6896101"/>
              <a:gd name="connsiteX8" fmla="*/ 6977087 w 9540940"/>
              <a:gd name="connsiteY8" fmla="*/ 19050 h 6896101"/>
              <a:gd name="connsiteX9" fmla="*/ 9296400 w 9540940"/>
              <a:gd name="connsiteY9" fmla="*/ 0 h 6896101"/>
              <a:gd name="connsiteX10" fmla="*/ 2166913 w 9540940"/>
              <a:gd name="connsiteY10" fmla="*/ 6888163 h 6896101"/>
              <a:gd name="connsiteX11" fmla="*/ 3098230 w 9540940"/>
              <a:gd name="connsiteY11" fmla="*/ 6892290 h 6896101"/>
              <a:gd name="connsiteX12" fmla="*/ 3082990 w 9540940"/>
              <a:gd name="connsiteY12" fmla="*/ 6877051 h 6896101"/>
              <a:gd name="connsiteX13" fmla="*/ 9540940 w 9540940"/>
              <a:gd name="connsiteY13" fmla="*/ 514351 h 6896101"/>
              <a:gd name="connsiteX14" fmla="*/ 9540940 w 9540940"/>
              <a:gd name="connsiteY14" fmla="*/ 2724150 h 6896101"/>
              <a:gd name="connsiteX0" fmla="*/ 3098230 w 9540940"/>
              <a:gd name="connsiteY0" fmla="*/ 6892290 h 6979603"/>
              <a:gd name="connsiteX1" fmla="*/ 3082990 w 9540940"/>
              <a:gd name="connsiteY1" fmla="*/ 6877051 h 6979603"/>
              <a:gd name="connsiteX2" fmla="*/ 9540940 w 9540940"/>
              <a:gd name="connsiteY2" fmla="*/ 514351 h 6979603"/>
              <a:gd name="connsiteX3" fmla="*/ 9540940 w 9540940"/>
              <a:gd name="connsiteY3" fmla="*/ 2724150 h 6979603"/>
              <a:gd name="connsiteX4" fmla="*/ 5292790 w 9540940"/>
              <a:gd name="connsiteY4" fmla="*/ 6838951 h 6979603"/>
              <a:gd name="connsiteX5" fmla="*/ 5311840 w 9540940"/>
              <a:gd name="connsiteY5" fmla="*/ 6858001 h 6979603"/>
              <a:gd name="connsiteX6" fmla="*/ 5292790 w 9540940"/>
              <a:gd name="connsiteY6" fmla="*/ 6896101 h 6979603"/>
              <a:gd name="connsiteX7" fmla="*/ 5330890 w 9540940"/>
              <a:gd name="connsiteY7" fmla="*/ 6858001 h 6979603"/>
              <a:gd name="connsiteX8" fmla="*/ 3082990 w 9540940"/>
              <a:gd name="connsiteY8" fmla="*/ 6896101 h 6979603"/>
              <a:gd name="connsiteX9" fmla="*/ 3082990 w 9540940"/>
              <a:gd name="connsiteY9" fmla="*/ 6838951 h 6979603"/>
              <a:gd name="connsiteX10" fmla="*/ 0 w 9540940"/>
              <a:gd name="connsiteY10" fmla="*/ 6888163 h 6979603"/>
              <a:gd name="connsiteX11" fmla="*/ 6977087 w 9540940"/>
              <a:gd name="connsiteY11" fmla="*/ 19050 h 6979603"/>
              <a:gd name="connsiteX12" fmla="*/ 9296400 w 9540940"/>
              <a:gd name="connsiteY12" fmla="*/ 0 h 6979603"/>
              <a:gd name="connsiteX13" fmla="*/ 2258353 w 9540940"/>
              <a:gd name="connsiteY13" fmla="*/ 6979603 h 6979603"/>
              <a:gd name="connsiteX0" fmla="*/ 3098230 w 9540940"/>
              <a:gd name="connsiteY0" fmla="*/ 6892290 h 6896101"/>
              <a:gd name="connsiteX1" fmla="*/ 3082990 w 9540940"/>
              <a:gd name="connsiteY1" fmla="*/ 6877051 h 6896101"/>
              <a:gd name="connsiteX2" fmla="*/ 9540940 w 9540940"/>
              <a:gd name="connsiteY2" fmla="*/ 514351 h 6896101"/>
              <a:gd name="connsiteX3" fmla="*/ 9540940 w 9540940"/>
              <a:gd name="connsiteY3" fmla="*/ 2724150 h 6896101"/>
              <a:gd name="connsiteX4" fmla="*/ 5292790 w 9540940"/>
              <a:gd name="connsiteY4" fmla="*/ 6838951 h 6896101"/>
              <a:gd name="connsiteX5" fmla="*/ 5311840 w 9540940"/>
              <a:gd name="connsiteY5" fmla="*/ 6858001 h 6896101"/>
              <a:gd name="connsiteX6" fmla="*/ 5292790 w 9540940"/>
              <a:gd name="connsiteY6" fmla="*/ 6896101 h 6896101"/>
              <a:gd name="connsiteX7" fmla="*/ 5330890 w 9540940"/>
              <a:gd name="connsiteY7" fmla="*/ 6858001 h 6896101"/>
              <a:gd name="connsiteX8" fmla="*/ 3082990 w 9540940"/>
              <a:gd name="connsiteY8" fmla="*/ 6896101 h 6896101"/>
              <a:gd name="connsiteX9" fmla="*/ 3082990 w 9540940"/>
              <a:gd name="connsiteY9" fmla="*/ 6838951 h 6896101"/>
              <a:gd name="connsiteX10" fmla="*/ 0 w 9540940"/>
              <a:gd name="connsiteY10" fmla="*/ 6888163 h 6896101"/>
              <a:gd name="connsiteX11" fmla="*/ 6977087 w 9540940"/>
              <a:gd name="connsiteY11" fmla="*/ 19050 h 6896101"/>
              <a:gd name="connsiteX12" fmla="*/ 9296400 w 9540940"/>
              <a:gd name="connsiteY12" fmla="*/ 0 h 6896101"/>
              <a:gd name="connsiteX13" fmla="*/ 2258353 w 9540940"/>
              <a:gd name="connsiteY13" fmla="*/ 6884353 h 6896101"/>
              <a:gd name="connsiteX0" fmla="*/ 3098230 w 9540940"/>
              <a:gd name="connsiteY0" fmla="*/ 6892290 h 6922453"/>
              <a:gd name="connsiteX1" fmla="*/ 3082990 w 9540940"/>
              <a:gd name="connsiteY1" fmla="*/ 6877051 h 6922453"/>
              <a:gd name="connsiteX2" fmla="*/ 9540940 w 9540940"/>
              <a:gd name="connsiteY2" fmla="*/ 514351 h 6922453"/>
              <a:gd name="connsiteX3" fmla="*/ 9540940 w 9540940"/>
              <a:gd name="connsiteY3" fmla="*/ 2724150 h 6922453"/>
              <a:gd name="connsiteX4" fmla="*/ 5292790 w 9540940"/>
              <a:gd name="connsiteY4" fmla="*/ 6838951 h 6922453"/>
              <a:gd name="connsiteX5" fmla="*/ 5311840 w 9540940"/>
              <a:gd name="connsiteY5" fmla="*/ 6858001 h 6922453"/>
              <a:gd name="connsiteX6" fmla="*/ 5292790 w 9540940"/>
              <a:gd name="connsiteY6" fmla="*/ 6896101 h 6922453"/>
              <a:gd name="connsiteX7" fmla="*/ 5330890 w 9540940"/>
              <a:gd name="connsiteY7" fmla="*/ 6858001 h 6922453"/>
              <a:gd name="connsiteX8" fmla="*/ 3082990 w 9540940"/>
              <a:gd name="connsiteY8" fmla="*/ 6896101 h 6922453"/>
              <a:gd name="connsiteX9" fmla="*/ 3082990 w 9540940"/>
              <a:gd name="connsiteY9" fmla="*/ 6838951 h 6922453"/>
              <a:gd name="connsiteX10" fmla="*/ 0 w 9540940"/>
              <a:gd name="connsiteY10" fmla="*/ 6888163 h 6922453"/>
              <a:gd name="connsiteX11" fmla="*/ 6977087 w 9540940"/>
              <a:gd name="connsiteY11" fmla="*/ 19050 h 6922453"/>
              <a:gd name="connsiteX12" fmla="*/ 9296400 w 9540940"/>
              <a:gd name="connsiteY12" fmla="*/ 0 h 6922453"/>
              <a:gd name="connsiteX13" fmla="*/ 2258353 w 9540940"/>
              <a:gd name="connsiteY13" fmla="*/ 6922453 h 6922453"/>
              <a:gd name="connsiteX0" fmla="*/ 3098230 w 9540940"/>
              <a:gd name="connsiteY0" fmla="*/ 6892290 h 6896101"/>
              <a:gd name="connsiteX1" fmla="*/ 3082990 w 9540940"/>
              <a:gd name="connsiteY1" fmla="*/ 6877051 h 6896101"/>
              <a:gd name="connsiteX2" fmla="*/ 9540940 w 9540940"/>
              <a:gd name="connsiteY2" fmla="*/ 514351 h 6896101"/>
              <a:gd name="connsiteX3" fmla="*/ 9540940 w 9540940"/>
              <a:gd name="connsiteY3" fmla="*/ 2724150 h 6896101"/>
              <a:gd name="connsiteX4" fmla="*/ 5292790 w 9540940"/>
              <a:gd name="connsiteY4" fmla="*/ 6838951 h 6896101"/>
              <a:gd name="connsiteX5" fmla="*/ 5311840 w 9540940"/>
              <a:gd name="connsiteY5" fmla="*/ 6858001 h 6896101"/>
              <a:gd name="connsiteX6" fmla="*/ 5292790 w 9540940"/>
              <a:gd name="connsiteY6" fmla="*/ 6896101 h 6896101"/>
              <a:gd name="connsiteX7" fmla="*/ 5330890 w 9540940"/>
              <a:gd name="connsiteY7" fmla="*/ 6858001 h 6896101"/>
              <a:gd name="connsiteX8" fmla="*/ 3082990 w 9540940"/>
              <a:gd name="connsiteY8" fmla="*/ 6896101 h 6896101"/>
              <a:gd name="connsiteX9" fmla="*/ 3082990 w 9540940"/>
              <a:gd name="connsiteY9" fmla="*/ 6838951 h 6896101"/>
              <a:gd name="connsiteX10" fmla="*/ 0 w 9540940"/>
              <a:gd name="connsiteY10" fmla="*/ 6888163 h 6896101"/>
              <a:gd name="connsiteX11" fmla="*/ 6977087 w 9540940"/>
              <a:gd name="connsiteY11" fmla="*/ 19050 h 6896101"/>
              <a:gd name="connsiteX12" fmla="*/ 9296400 w 9540940"/>
              <a:gd name="connsiteY12" fmla="*/ 0 h 6896101"/>
              <a:gd name="connsiteX13" fmla="*/ 2286928 w 9540940"/>
              <a:gd name="connsiteY13" fmla="*/ 6884353 h 6896101"/>
              <a:gd name="connsiteX0" fmla="*/ 3098230 w 9540940"/>
              <a:gd name="connsiteY0" fmla="*/ 6892290 h 6896101"/>
              <a:gd name="connsiteX1" fmla="*/ 3082990 w 9540940"/>
              <a:gd name="connsiteY1" fmla="*/ 6877051 h 6896101"/>
              <a:gd name="connsiteX2" fmla="*/ 9540940 w 9540940"/>
              <a:gd name="connsiteY2" fmla="*/ 514351 h 6896101"/>
              <a:gd name="connsiteX3" fmla="*/ 9540940 w 9540940"/>
              <a:gd name="connsiteY3" fmla="*/ 2724150 h 6896101"/>
              <a:gd name="connsiteX4" fmla="*/ 5292790 w 9540940"/>
              <a:gd name="connsiteY4" fmla="*/ 6838951 h 6896101"/>
              <a:gd name="connsiteX5" fmla="*/ 5311840 w 9540940"/>
              <a:gd name="connsiteY5" fmla="*/ 6858001 h 6896101"/>
              <a:gd name="connsiteX6" fmla="*/ 5292790 w 9540940"/>
              <a:gd name="connsiteY6" fmla="*/ 6896101 h 6896101"/>
              <a:gd name="connsiteX7" fmla="*/ 5330890 w 9540940"/>
              <a:gd name="connsiteY7" fmla="*/ 6858001 h 6896101"/>
              <a:gd name="connsiteX8" fmla="*/ 3082990 w 9540940"/>
              <a:gd name="connsiteY8" fmla="*/ 6896101 h 6896101"/>
              <a:gd name="connsiteX9" fmla="*/ 3073465 w 9540940"/>
              <a:gd name="connsiteY9" fmla="*/ 6877051 h 6896101"/>
              <a:gd name="connsiteX10" fmla="*/ 0 w 9540940"/>
              <a:gd name="connsiteY10" fmla="*/ 6888163 h 6896101"/>
              <a:gd name="connsiteX11" fmla="*/ 6977087 w 9540940"/>
              <a:gd name="connsiteY11" fmla="*/ 19050 h 6896101"/>
              <a:gd name="connsiteX12" fmla="*/ 9296400 w 9540940"/>
              <a:gd name="connsiteY12" fmla="*/ 0 h 6896101"/>
              <a:gd name="connsiteX13" fmla="*/ 2286928 w 9540940"/>
              <a:gd name="connsiteY13" fmla="*/ 6884353 h 6896101"/>
              <a:gd name="connsiteX0" fmla="*/ 3088705 w 9531415"/>
              <a:gd name="connsiteY0" fmla="*/ 6892290 h 6896101"/>
              <a:gd name="connsiteX1" fmla="*/ 3073465 w 9531415"/>
              <a:gd name="connsiteY1" fmla="*/ 6877051 h 6896101"/>
              <a:gd name="connsiteX2" fmla="*/ 9531415 w 9531415"/>
              <a:gd name="connsiteY2" fmla="*/ 514351 h 6896101"/>
              <a:gd name="connsiteX3" fmla="*/ 9531415 w 9531415"/>
              <a:gd name="connsiteY3" fmla="*/ 2724150 h 6896101"/>
              <a:gd name="connsiteX4" fmla="*/ 5283265 w 9531415"/>
              <a:gd name="connsiteY4" fmla="*/ 6838951 h 6896101"/>
              <a:gd name="connsiteX5" fmla="*/ 5302315 w 9531415"/>
              <a:gd name="connsiteY5" fmla="*/ 6858001 h 6896101"/>
              <a:gd name="connsiteX6" fmla="*/ 5283265 w 9531415"/>
              <a:gd name="connsiteY6" fmla="*/ 6896101 h 6896101"/>
              <a:gd name="connsiteX7" fmla="*/ 5321365 w 9531415"/>
              <a:gd name="connsiteY7" fmla="*/ 6858001 h 6896101"/>
              <a:gd name="connsiteX8" fmla="*/ 3073465 w 9531415"/>
              <a:gd name="connsiteY8" fmla="*/ 6896101 h 6896101"/>
              <a:gd name="connsiteX9" fmla="*/ 3063940 w 9531415"/>
              <a:gd name="connsiteY9" fmla="*/ 6877051 h 6896101"/>
              <a:gd name="connsiteX10" fmla="*/ 0 w 9531415"/>
              <a:gd name="connsiteY10" fmla="*/ 6878638 h 6896101"/>
              <a:gd name="connsiteX11" fmla="*/ 6967562 w 9531415"/>
              <a:gd name="connsiteY11" fmla="*/ 19050 h 6896101"/>
              <a:gd name="connsiteX12" fmla="*/ 9286875 w 9531415"/>
              <a:gd name="connsiteY12" fmla="*/ 0 h 6896101"/>
              <a:gd name="connsiteX13" fmla="*/ 2277403 w 9531415"/>
              <a:gd name="connsiteY13" fmla="*/ 6884353 h 6896101"/>
              <a:gd name="connsiteX0" fmla="*/ 3088705 w 9531415"/>
              <a:gd name="connsiteY0" fmla="*/ 6892290 h 6896101"/>
              <a:gd name="connsiteX1" fmla="*/ 3073465 w 9531415"/>
              <a:gd name="connsiteY1" fmla="*/ 6877051 h 6896101"/>
              <a:gd name="connsiteX2" fmla="*/ 9531415 w 9531415"/>
              <a:gd name="connsiteY2" fmla="*/ 514351 h 6896101"/>
              <a:gd name="connsiteX3" fmla="*/ 9531415 w 9531415"/>
              <a:gd name="connsiteY3" fmla="*/ 2724150 h 6896101"/>
              <a:gd name="connsiteX4" fmla="*/ 5283265 w 9531415"/>
              <a:gd name="connsiteY4" fmla="*/ 6838951 h 6896101"/>
              <a:gd name="connsiteX5" fmla="*/ 5302315 w 9531415"/>
              <a:gd name="connsiteY5" fmla="*/ 6858001 h 6896101"/>
              <a:gd name="connsiteX6" fmla="*/ 5283265 w 9531415"/>
              <a:gd name="connsiteY6" fmla="*/ 6896101 h 6896101"/>
              <a:gd name="connsiteX7" fmla="*/ 5359465 w 9531415"/>
              <a:gd name="connsiteY7" fmla="*/ 6867526 h 6896101"/>
              <a:gd name="connsiteX8" fmla="*/ 3073465 w 9531415"/>
              <a:gd name="connsiteY8" fmla="*/ 6896101 h 6896101"/>
              <a:gd name="connsiteX9" fmla="*/ 3063940 w 9531415"/>
              <a:gd name="connsiteY9" fmla="*/ 6877051 h 6896101"/>
              <a:gd name="connsiteX10" fmla="*/ 0 w 9531415"/>
              <a:gd name="connsiteY10" fmla="*/ 6878638 h 6896101"/>
              <a:gd name="connsiteX11" fmla="*/ 6967562 w 9531415"/>
              <a:gd name="connsiteY11" fmla="*/ 19050 h 6896101"/>
              <a:gd name="connsiteX12" fmla="*/ 9286875 w 9531415"/>
              <a:gd name="connsiteY12" fmla="*/ 0 h 6896101"/>
              <a:gd name="connsiteX13" fmla="*/ 2277403 w 9531415"/>
              <a:gd name="connsiteY13" fmla="*/ 6884353 h 6896101"/>
              <a:gd name="connsiteX0" fmla="*/ 3088705 w 9531415"/>
              <a:gd name="connsiteY0" fmla="*/ 6892290 h 6896101"/>
              <a:gd name="connsiteX1" fmla="*/ 3073465 w 9531415"/>
              <a:gd name="connsiteY1" fmla="*/ 6877051 h 6896101"/>
              <a:gd name="connsiteX2" fmla="*/ 9531415 w 9531415"/>
              <a:gd name="connsiteY2" fmla="*/ 514351 h 6896101"/>
              <a:gd name="connsiteX3" fmla="*/ 9531415 w 9531415"/>
              <a:gd name="connsiteY3" fmla="*/ 2724150 h 6896101"/>
              <a:gd name="connsiteX4" fmla="*/ 5283265 w 9531415"/>
              <a:gd name="connsiteY4" fmla="*/ 6838951 h 6896101"/>
              <a:gd name="connsiteX5" fmla="*/ 5302315 w 9531415"/>
              <a:gd name="connsiteY5" fmla="*/ 6858001 h 6896101"/>
              <a:gd name="connsiteX6" fmla="*/ 5283265 w 9531415"/>
              <a:gd name="connsiteY6" fmla="*/ 6896101 h 6896101"/>
              <a:gd name="connsiteX7" fmla="*/ 5359465 w 9531415"/>
              <a:gd name="connsiteY7" fmla="*/ 6867526 h 6896101"/>
              <a:gd name="connsiteX8" fmla="*/ 3073465 w 9531415"/>
              <a:gd name="connsiteY8" fmla="*/ 6896101 h 6896101"/>
              <a:gd name="connsiteX9" fmla="*/ 3082990 w 9531415"/>
              <a:gd name="connsiteY9" fmla="*/ 6886576 h 6896101"/>
              <a:gd name="connsiteX10" fmla="*/ 0 w 9531415"/>
              <a:gd name="connsiteY10" fmla="*/ 6878638 h 6896101"/>
              <a:gd name="connsiteX11" fmla="*/ 6967562 w 9531415"/>
              <a:gd name="connsiteY11" fmla="*/ 19050 h 6896101"/>
              <a:gd name="connsiteX12" fmla="*/ 9286875 w 9531415"/>
              <a:gd name="connsiteY12" fmla="*/ 0 h 6896101"/>
              <a:gd name="connsiteX13" fmla="*/ 2277403 w 9531415"/>
              <a:gd name="connsiteY13" fmla="*/ 6884353 h 6896101"/>
              <a:gd name="connsiteX0" fmla="*/ 2540413 w 8983123"/>
              <a:gd name="connsiteY0" fmla="*/ 6892290 h 6896101"/>
              <a:gd name="connsiteX1" fmla="*/ 2525173 w 8983123"/>
              <a:gd name="connsiteY1" fmla="*/ 6877051 h 6896101"/>
              <a:gd name="connsiteX2" fmla="*/ 8983123 w 8983123"/>
              <a:gd name="connsiteY2" fmla="*/ 514351 h 6896101"/>
              <a:gd name="connsiteX3" fmla="*/ 8983123 w 8983123"/>
              <a:gd name="connsiteY3" fmla="*/ 2724150 h 6896101"/>
              <a:gd name="connsiteX4" fmla="*/ 4734973 w 8983123"/>
              <a:gd name="connsiteY4" fmla="*/ 6838951 h 6896101"/>
              <a:gd name="connsiteX5" fmla="*/ 4754023 w 8983123"/>
              <a:gd name="connsiteY5" fmla="*/ 6858001 h 6896101"/>
              <a:gd name="connsiteX6" fmla="*/ 4734973 w 8983123"/>
              <a:gd name="connsiteY6" fmla="*/ 6896101 h 6896101"/>
              <a:gd name="connsiteX7" fmla="*/ 4811173 w 8983123"/>
              <a:gd name="connsiteY7" fmla="*/ 6867526 h 6896101"/>
              <a:gd name="connsiteX8" fmla="*/ 2525173 w 8983123"/>
              <a:gd name="connsiteY8" fmla="*/ 6896101 h 6896101"/>
              <a:gd name="connsiteX9" fmla="*/ 2534698 w 8983123"/>
              <a:gd name="connsiteY9" fmla="*/ 6886576 h 6896101"/>
              <a:gd name="connsiteX10" fmla="*/ 0 w 8983123"/>
              <a:gd name="connsiteY10" fmla="*/ 6878638 h 6896101"/>
              <a:gd name="connsiteX11" fmla="*/ 6419270 w 8983123"/>
              <a:gd name="connsiteY11" fmla="*/ 19050 h 6896101"/>
              <a:gd name="connsiteX12" fmla="*/ 8738583 w 8983123"/>
              <a:gd name="connsiteY12" fmla="*/ 0 h 6896101"/>
              <a:gd name="connsiteX13" fmla="*/ 1729111 w 8983123"/>
              <a:gd name="connsiteY13" fmla="*/ 6884353 h 6896101"/>
              <a:gd name="connsiteX0" fmla="*/ 2540413 w 8983123"/>
              <a:gd name="connsiteY0" fmla="*/ 6898711 h 6902522"/>
              <a:gd name="connsiteX1" fmla="*/ 2525173 w 8983123"/>
              <a:gd name="connsiteY1" fmla="*/ 6883472 h 6902522"/>
              <a:gd name="connsiteX2" fmla="*/ 8983123 w 8983123"/>
              <a:gd name="connsiteY2" fmla="*/ 520772 h 6902522"/>
              <a:gd name="connsiteX3" fmla="*/ 8983123 w 8983123"/>
              <a:gd name="connsiteY3" fmla="*/ 2730571 h 6902522"/>
              <a:gd name="connsiteX4" fmla="*/ 4734973 w 8983123"/>
              <a:gd name="connsiteY4" fmla="*/ 6845372 h 6902522"/>
              <a:gd name="connsiteX5" fmla="*/ 4754023 w 8983123"/>
              <a:gd name="connsiteY5" fmla="*/ 6864422 h 6902522"/>
              <a:gd name="connsiteX6" fmla="*/ 4734973 w 8983123"/>
              <a:gd name="connsiteY6" fmla="*/ 6902522 h 6902522"/>
              <a:gd name="connsiteX7" fmla="*/ 4811173 w 8983123"/>
              <a:gd name="connsiteY7" fmla="*/ 6873947 h 6902522"/>
              <a:gd name="connsiteX8" fmla="*/ 2525173 w 8983123"/>
              <a:gd name="connsiteY8" fmla="*/ 6902522 h 6902522"/>
              <a:gd name="connsiteX9" fmla="*/ 2534698 w 8983123"/>
              <a:gd name="connsiteY9" fmla="*/ 6892997 h 6902522"/>
              <a:gd name="connsiteX10" fmla="*/ 0 w 8983123"/>
              <a:gd name="connsiteY10" fmla="*/ 6885059 h 6902522"/>
              <a:gd name="connsiteX11" fmla="*/ 7031317 w 8983123"/>
              <a:gd name="connsiteY11" fmla="*/ 0 h 6902522"/>
              <a:gd name="connsiteX12" fmla="*/ 8738583 w 8983123"/>
              <a:gd name="connsiteY12" fmla="*/ 6421 h 6902522"/>
              <a:gd name="connsiteX13" fmla="*/ 1729111 w 8983123"/>
              <a:gd name="connsiteY13" fmla="*/ 6890774 h 6902522"/>
              <a:gd name="connsiteX0" fmla="*/ 2540413 w 8995874"/>
              <a:gd name="connsiteY0" fmla="*/ 6898711 h 6902522"/>
              <a:gd name="connsiteX1" fmla="*/ 2525173 w 8995874"/>
              <a:gd name="connsiteY1" fmla="*/ 6883472 h 6902522"/>
              <a:gd name="connsiteX2" fmla="*/ 8995874 w 8995874"/>
              <a:gd name="connsiteY2" fmla="*/ 457096 h 6902522"/>
              <a:gd name="connsiteX3" fmla="*/ 8983123 w 8995874"/>
              <a:gd name="connsiteY3" fmla="*/ 2730571 h 6902522"/>
              <a:gd name="connsiteX4" fmla="*/ 4734973 w 8995874"/>
              <a:gd name="connsiteY4" fmla="*/ 6845372 h 6902522"/>
              <a:gd name="connsiteX5" fmla="*/ 4754023 w 8995874"/>
              <a:gd name="connsiteY5" fmla="*/ 6864422 h 6902522"/>
              <a:gd name="connsiteX6" fmla="*/ 4734973 w 8995874"/>
              <a:gd name="connsiteY6" fmla="*/ 6902522 h 6902522"/>
              <a:gd name="connsiteX7" fmla="*/ 4811173 w 8995874"/>
              <a:gd name="connsiteY7" fmla="*/ 6873947 h 6902522"/>
              <a:gd name="connsiteX8" fmla="*/ 2525173 w 8995874"/>
              <a:gd name="connsiteY8" fmla="*/ 6902522 h 6902522"/>
              <a:gd name="connsiteX9" fmla="*/ 2534698 w 8995874"/>
              <a:gd name="connsiteY9" fmla="*/ 6892997 h 6902522"/>
              <a:gd name="connsiteX10" fmla="*/ 0 w 8995874"/>
              <a:gd name="connsiteY10" fmla="*/ 6885059 h 6902522"/>
              <a:gd name="connsiteX11" fmla="*/ 7031317 w 8995874"/>
              <a:gd name="connsiteY11" fmla="*/ 0 h 6902522"/>
              <a:gd name="connsiteX12" fmla="*/ 8738583 w 8995874"/>
              <a:gd name="connsiteY12" fmla="*/ 6421 h 6902522"/>
              <a:gd name="connsiteX13" fmla="*/ 1729111 w 8995874"/>
              <a:gd name="connsiteY13" fmla="*/ 6890774 h 6902522"/>
              <a:gd name="connsiteX0" fmla="*/ 2540413 w 8984349"/>
              <a:gd name="connsiteY0" fmla="*/ 6898711 h 6902522"/>
              <a:gd name="connsiteX1" fmla="*/ 2525173 w 8984349"/>
              <a:gd name="connsiteY1" fmla="*/ 6883472 h 6902522"/>
              <a:gd name="connsiteX2" fmla="*/ 8983123 w 8984349"/>
              <a:gd name="connsiteY2" fmla="*/ 444361 h 6902522"/>
              <a:gd name="connsiteX3" fmla="*/ 8983123 w 8984349"/>
              <a:gd name="connsiteY3" fmla="*/ 2730571 h 6902522"/>
              <a:gd name="connsiteX4" fmla="*/ 4734973 w 8984349"/>
              <a:gd name="connsiteY4" fmla="*/ 6845372 h 6902522"/>
              <a:gd name="connsiteX5" fmla="*/ 4754023 w 8984349"/>
              <a:gd name="connsiteY5" fmla="*/ 6864422 h 6902522"/>
              <a:gd name="connsiteX6" fmla="*/ 4734973 w 8984349"/>
              <a:gd name="connsiteY6" fmla="*/ 6902522 h 6902522"/>
              <a:gd name="connsiteX7" fmla="*/ 4811173 w 8984349"/>
              <a:gd name="connsiteY7" fmla="*/ 6873947 h 6902522"/>
              <a:gd name="connsiteX8" fmla="*/ 2525173 w 8984349"/>
              <a:gd name="connsiteY8" fmla="*/ 6902522 h 6902522"/>
              <a:gd name="connsiteX9" fmla="*/ 2534698 w 8984349"/>
              <a:gd name="connsiteY9" fmla="*/ 6892997 h 6902522"/>
              <a:gd name="connsiteX10" fmla="*/ 0 w 8984349"/>
              <a:gd name="connsiteY10" fmla="*/ 6885059 h 6902522"/>
              <a:gd name="connsiteX11" fmla="*/ 7031317 w 8984349"/>
              <a:gd name="connsiteY11" fmla="*/ 0 h 6902522"/>
              <a:gd name="connsiteX12" fmla="*/ 8738583 w 8984349"/>
              <a:gd name="connsiteY12" fmla="*/ 6421 h 6902522"/>
              <a:gd name="connsiteX13" fmla="*/ 1729111 w 8984349"/>
              <a:gd name="connsiteY13" fmla="*/ 6890774 h 6902522"/>
              <a:gd name="connsiteX0" fmla="*/ 2540413 w 8984349"/>
              <a:gd name="connsiteY0" fmla="*/ 6898711 h 6918468"/>
              <a:gd name="connsiteX1" fmla="*/ 2525173 w 8984349"/>
              <a:gd name="connsiteY1" fmla="*/ 6883472 h 6918468"/>
              <a:gd name="connsiteX2" fmla="*/ 8983123 w 8984349"/>
              <a:gd name="connsiteY2" fmla="*/ 444361 h 6918468"/>
              <a:gd name="connsiteX3" fmla="*/ 8983123 w 8984349"/>
              <a:gd name="connsiteY3" fmla="*/ 2730571 h 6918468"/>
              <a:gd name="connsiteX4" fmla="*/ 4734973 w 8984349"/>
              <a:gd name="connsiteY4" fmla="*/ 6845372 h 6918468"/>
              <a:gd name="connsiteX5" fmla="*/ 4754023 w 8984349"/>
              <a:gd name="connsiteY5" fmla="*/ 6864422 h 6918468"/>
              <a:gd name="connsiteX6" fmla="*/ 4734973 w 8984349"/>
              <a:gd name="connsiteY6" fmla="*/ 6902522 h 6918468"/>
              <a:gd name="connsiteX7" fmla="*/ 4811173 w 8984349"/>
              <a:gd name="connsiteY7" fmla="*/ 6873947 h 6918468"/>
              <a:gd name="connsiteX8" fmla="*/ 2525173 w 8984349"/>
              <a:gd name="connsiteY8" fmla="*/ 6902522 h 6918468"/>
              <a:gd name="connsiteX9" fmla="*/ 2445441 w 8984349"/>
              <a:gd name="connsiteY9" fmla="*/ 6918468 h 6918468"/>
              <a:gd name="connsiteX10" fmla="*/ 0 w 8984349"/>
              <a:gd name="connsiteY10" fmla="*/ 6885059 h 6918468"/>
              <a:gd name="connsiteX11" fmla="*/ 7031317 w 8984349"/>
              <a:gd name="connsiteY11" fmla="*/ 0 h 6918468"/>
              <a:gd name="connsiteX12" fmla="*/ 8738583 w 8984349"/>
              <a:gd name="connsiteY12" fmla="*/ 6421 h 6918468"/>
              <a:gd name="connsiteX13" fmla="*/ 1729111 w 8984349"/>
              <a:gd name="connsiteY13" fmla="*/ 6890774 h 6918468"/>
              <a:gd name="connsiteX0" fmla="*/ 2540413 w 8984349"/>
              <a:gd name="connsiteY0" fmla="*/ 6898711 h 6902522"/>
              <a:gd name="connsiteX1" fmla="*/ 2525173 w 8984349"/>
              <a:gd name="connsiteY1" fmla="*/ 6883472 h 6902522"/>
              <a:gd name="connsiteX2" fmla="*/ 8983123 w 8984349"/>
              <a:gd name="connsiteY2" fmla="*/ 444361 h 6902522"/>
              <a:gd name="connsiteX3" fmla="*/ 8983123 w 8984349"/>
              <a:gd name="connsiteY3" fmla="*/ 2730571 h 6902522"/>
              <a:gd name="connsiteX4" fmla="*/ 4734973 w 8984349"/>
              <a:gd name="connsiteY4" fmla="*/ 6845372 h 6902522"/>
              <a:gd name="connsiteX5" fmla="*/ 4754023 w 8984349"/>
              <a:gd name="connsiteY5" fmla="*/ 6864422 h 6902522"/>
              <a:gd name="connsiteX6" fmla="*/ 4734973 w 8984349"/>
              <a:gd name="connsiteY6" fmla="*/ 6902522 h 6902522"/>
              <a:gd name="connsiteX7" fmla="*/ 4811173 w 8984349"/>
              <a:gd name="connsiteY7" fmla="*/ 6873947 h 6902522"/>
              <a:gd name="connsiteX8" fmla="*/ 2525173 w 8984349"/>
              <a:gd name="connsiteY8" fmla="*/ 6902522 h 6902522"/>
              <a:gd name="connsiteX9" fmla="*/ 0 w 8984349"/>
              <a:gd name="connsiteY9" fmla="*/ 6885059 h 6902522"/>
              <a:gd name="connsiteX10" fmla="*/ 7031317 w 8984349"/>
              <a:gd name="connsiteY10" fmla="*/ 0 h 6902522"/>
              <a:gd name="connsiteX11" fmla="*/ 8738583 w 8984349"/>
              <a:gd name="connsiteY11" fmla="*/ 6421 h 6902522"/>
              <a:gd name="connsiteX12" fmla="*/ 1729111 w 8984349"/>
              <a:gd name="connsiteY12" fmla="*/ 6890774 h 6902522"/>
              <a:gd name="connsiteX0" fmla="*/ 2540413 w 8984349"/>
              <a:gd name="connsiteY0" fmla="*/ 6898711 h 6902522"/>
              <a:gd name="connsiteX1" fmla="*/ 2525173 w 8984349"/>
              <a:gd name="connsiteY1" fmla="*/ 6883472 h 6902522"/>
              <a:gd name="connsiteX2" fmla="*/ 8983123 w 8984349"/>
              <a:gd name="connsiteY2" fmla="*/ 444361 h 6902522"/>
              <a:gd name="connsiteX3" fmla="*/ 8983123 w 8984349"/>
              <a:gd name="connsiteY3" fmla="*/ 2730571 h 6902522"/>
              <a:gd name="connsiteX4" fmla="*/ 4734973 w 8984349"/>
              <a:gd name="connsiteY4" fmla="*/ 6845372 h 6902522"/>
              <a:gd name="connsiteX5" fmla="*/ 4754023 w 8984349"/>
              <a:gd name="connsiteY5" fmla="*/ 6864422 h 6902522"/>
              <a:gd name="connsiteX6" fmla="*/ 4734973 w 8984349"/>
              <a:gd name="connsiteY6" fmla="*/ 6902522 h 6902522"/>
              <a:gd name="connsiteX7" fmla="*/ 4811173 w 8984349"/>
              <a:gd name="connsiteY7" fmla="*/ 6873947 h 6902522"/>
              <a:gd name="connsiteX8" fmla="*/ 0 w 8984349"/>
              <a:gd name="connsiteY8" fmla="*/ 6885059 h 6902522"/>
              <a:gd name="connsiteX9" fmla="*/ 7031317 w 8984349"/>
              <a:gd name="connsiteY9" fmla="*/ 0 h 6902522"/>
              <a:gd name="connsiteX10" fmla="*/ 8738583 w 8984349"/>
              <a:gd name="connsiteY10" fmla="*/ 6421 h 6902522"/>
              <a:gd name="connsiteX11" fmla="*/ 1729111 w 8984349"/>
              <a:gd name="connsiteY11" fmla="*/ 6890774 h 6902522"/>
              <a:gd name="connsiteX0" fmla="*/ 2540413 w 8984349"/>
              <a:gd name="connsiteY0" fmla="*/ 6898711 h 6909379"/>
              <a:gd name="connsiteX1" fmla="*/ 2372161 w 8984349"/>
              <a:gd name="connsiteY1" fmla="*/ 6908943 h 6909379"/>
              <a:gd name="connsiteX2" fmla="*/ 8983123 w 8984349"/>
              <a:gd name="connsiteY2" fmla="*/ 444361 h 6909379"/>
              <a:gd name="connsiteX3" fmla="*/ 8983123 w 8984349"/>
              <a:gd name="connsiteY3" fmla="*/ 2730571 h 6909379"/>
              <a:gd name="connsiteX4" fmla="*/ 4734973 w 8984349"/>
              <a:gd name="connsiteY4" fmla="*/ 6845372 h 6909379"/>
              <a:gd name="connsiteX5" fmla="*/ 4754023 w 8984349"/>
              <a:gd name="connsiteY5" fmla="*/ 6864422 h 6909379"/>
              <a:gd name="connsiteX6" fmla="*/ 4734973 w 8984349"/>
              <a:gd name="connsiteY6" fmla="*/ 6902522 h 6909379"/>
              <a:gd name="connsiteX7" fmla="*/ 4811173 w 8984349"/>
              <a:gd name="connsiteY7" fmla="*/ 6873947 h 6909379"/>
              <a:gd name="connsiteX8" fmla="*/ 0 w 8984349"/>
              <a:gd name="connsiteY8" fmla="*/ 6885059 h 6909379"/>
              <a:gd name="connsiteX9" fmla="*/ 7031317 w 8984349"/>
              <a:gd name="connsiteY9" fmla="*/ 0 h 6909379"/>
              <a:gd name="connsiteX10" fmla="*/ 8738583 w 8984349"/>
              <a:gd name="connsiteY10" fmla="*/ 6421 h 6909379"/>
              <a:gd name="connsiteX11" fmla="*/ 1729111 w 8984349"/>
              <a:gd name="connsiteY11" fmla="*/ 6890774 h 6909379"/>
              <a:gd name="connsiteX0" fmla="*/ 2540413 w 8984349"/>
              <a:gd name="connsiteY0" fmla="*/ 6898711 h 6909379"/>
              <a:gd name="connsiteX1" fmla="*/ 2372161 w 8984349"/>
              <a:gd name="connsiteY1" fmla="*/ 6908943 h 6909379"/>
              <a:gd name="connsiteX2" fmla="*/ 8983123 w 8984349"/>
              <a:gd name="connsiteY2" fmla="*/ 444361 h 6909379"/>
              <a:gd name="connsiteX3" fmla="*/ 8983123 w 8984349"/>
              <a:gd name="connsiteY3" fmla="*/ 2730571 h 6909379"/>
              <a:gd name="connsiteX4" fmla="*/ 4734973 w 8984349"/>
              <a:gd name="connsiteY4" fmla="*/ 6845372 h 6909379"/>
              <a:gd name="connsiteX5" fmla="*/ 4734973 w 8984349"/>
              <a:gd name="connsiteY5" fmla="*/ 6902522 h 6909379"/>
              <a:gd name="connsiteX6" fmla="*/ 4811173 w 8984349"/>
              <a:gd name="connsiteY6" fmla="*/ 6873947 h 6909379"/>
              <a:gd name="connsiteX7" fmla="*/ 0 w 8984349"/>
              <a:gd name="connsiteY7" fmla="*/ 6885059 h 6909379"/>
              <a:gd name="connsiteX8" fmla="*/ 7031317 w 8984349"/>
              <a:gd name="connsiteY8" fmla="*/ 0 h 6909379"/>
              <a:gd name="connsiteX9" fmla="*/ 8738583 w 8984349"/>
              <a:gd name="connsiteY9" fmla="*/ 6421 h 6909379"/>
              <a:gd name="connsiteX10" fmla="*/ 1729111 w 8984349"/>
              <a:gd name="connsiteY10" fmla="*/ 6890774 h 6909379"/>
              <a:gd name="connsiteX0" fmla="*/ 2540413 w 8984349"/>
              <a:gd name="connsiteY0" fmla="*/ 6898711 h 6909379"/>
              <a:gd name="connsiteX1" fmla="*/ 2372161 w 8984349"/>
              <a:gd name="connsiteY1" fmla="*/ 6908943 h 6909379"/>
              <a:gd name="connsiteX2" fmla="*/ 8983123 w 8984349"/>
              <a:gd name="connsiteY2" fmla="*/ 444361 h 6909379"/>
              <a:gd name="connsiteX3" fmla="*/ 8983123 w 8984349"/>
              <a:gd name="connsiteY3" fmla="*/ 2730571 h 6909379"/>
              <a:gd name="connsiteX4" fmla="*/ 4734973 w 8984349"/>
              <a:gd name="connsiteY4" fmla="*/ 6845372 h 6909379"/>
              <a:gd name="connsiteX5" fmla="*/ 4811173 w 8984349"/>
              <a:gd name="connsiteY5" fmla="*/ 6873947 h 6909379"/>
              <a:gd name="connsiteX6" fmla="*/ 0 w 8984349"/>
              <a:gd name="connsiteY6" fmla="*/ 6885059 h 6909379"/>
              <a:gd name="connsiteX7" fmla="*/ 7031317 w 8984349"/>
              <a:gd name="connsiteY7" fmla="*/ 0 h 6909379"/>
              <a:gd name="connsiteX8" fmla="*/ 8738583 w 8984349"/>
              <a:gd name="connsiteY8" fmla="*/ 6421 h 6909379"/>
              <a:gd name="connsiteX9" fmla="*/ 1729111 w 8984349"/>
              <a:gd name="connsiteY9" fmla="*/ 6890774 h 6909379"/>
              <a:gd name="connsiteX0" fmla="*/ 2540413 w 8984349"/>
              <a:gd name="connsiteY0" fmla="*/ 6898711 h 6909379"/>
              <a:gd name="connsiteX1" fmla="*/ 2372161 w 8984349"/>
              <a:gd name="connsiteY1" fmla="*/ 6908943 h 6909379"/>
              <a:gd name="connsiteX2" fmla="*/ 8983123 w 8984349"/>
              <a:gd name="connsiteY2" fmla="*/ 444361 h 6909379"/>
              <a:gd name="connsiteX3" fmla="*/ 8983123 w 8984349"/>
              <a:gd name="connsiteY3" fmla="*/ 2730571 h 6909379"/>
              <a:gd name="connsiteX4" fmla="*/ 4734973 w 8984349"/>
              <a:gd name="connsiteY4" fmla="*/ 6845372 h 6909379"/>
              <a:gd name="connsiteX5" fmla="*/ 4183826 w 8984349"/>
              <a:gd name="connsiteY5" fmla="*/ 6881588 h 6909379"/>
              <a:gd name="connsiteX6" fmla="*/ 0 w 8984349"/>
              <a:gd name="connsiteY6" fmla="*/ 6885059 h 6909379"/>
              <a:gd name="connsiteX7" fmla="*/ 7031317 w 8984349"/>
              <a:gd name="connsiteY7" fmla="*/ 0 h 6909379"/>
              <a:gd name="connsiteX8" fmla="*/ 8738583 w 8984349"/>
              <a:gd name="connsiteY8" fmla="*/ 6421 h 6909379"/>
              <a:gd name="connsiteX9" fmla="*/ 1729111 w 8984349"/>
              <a:gd name="connsiteY9" fmla="*/ 6890774 h 6909379"/>
              <a:gd name="connsiteX0" fmla="*/ 2540413 w 8984349"/>
              <a:gd name="connsiteY0" fmla="*/ 6898711 h 6909379"/>
              <a:gd name="connsiteX1" fmla="*/ 2372161 w 8984349"/>
              <a:gd name="connsiteY1" fmla="*/ 6908943 h 6909379"/>
              <a:gd name="connsiteX2" fmla="*/ 8983123 w 8984349"/>
              <a:gd name="connsiteY2" fmla="*/ 444361 h 6909379"/>
              <a:gd name="connsiteX3" fmla="*/ 8983123 w 8984349"/>
              <a:gd name="connsiteY3" fmla="*/ 2730571 h 6909379"/>
              <a:gd name="connsiteX4" fmla="*/ 4734973 w 8984349"/>
              <a:gd name="connsiteY4" fmla="*/ 6845372 h 6909379"/>
              <a:gd name="connsiteX5" fmla="*/ 4130272 w 8984349"/>
              <a:gd name="connsiteY5" fmla="*/ 6881588 h 6909379"/>
              <a:gd name="connsiteX6" fmla="*/ 0 w 8984349"/>
              <a:gd name="connsiteY6" fmla="*/ 6885059 h 6909379"/>
              <a:gd name="connsiteX7" fmla="*/ 7031317 w 8984349"/>
              <a:gd name="connsiteY7" fmla="*/ 0 h 6909379"/>
              <a:gd name="connsiteX8" fmla="*/ 8738583 w 8984349"/>
              <a:gd name="connsiteY8" fmla="*/ 6421 h 6909379"/>
              <a:gd name="connsiteX9" fmla="*/ 1729111 w 8984349"/>
              <a:gd name="connsiteY9" fmla="*/ 6890774 h 6909379"/>
              <a:gd name="connsiteX0" fmla="*/ 2540413 w 8984349"/>
              <a:gd name="connsiteY0" fmla="*/ 6898711 h 6909379"/>
              <a:gd name="connsiteX1" fmla="*/ 2372161 w 8984349"/>
              <a:gd name="connsiteY1" fmla="*/ 6908943 h 6909379"/>
              <a:gd name="connsiteX2" fmla="*/ 8983123 w 8984349"/>
              <a:gd name="connsiteY2" fmla="*/ 444361 h 6909379"/>
              <a:gd name="connsiteX3" fmla="*/ 8983123 w 8984349"/>
              <a:gd name="connsiteY3" fmla="*/ 2730571 h 6909379"/>
              <a:gd name="connsiteX4" fmla="*/ 4130272 w 8984349"/>
              <a:gd name="connsiteY4" fmla="*/ 6881588 h 6909379"/>
              <a:gd name="connsiteX5" fmla="*/ 0 w 8984349"/>
              <a:gd name="connsiteY5" fmla="*/ 6885059 h 6909379"/>
              <a:gd name="connsiteX6" fmla="*/ 7031317 w 8984349"/>
              <a:gd name="connsiteY6" fmla="*/ 0 h 6909379"/>
              <a:gd name="connsiteX7" fmla="*/ 8738583 w 8984349"/>
              <a:gd name="connsiteY7" fmla="*/ 6421 h 6909379"/>
              <a:gd name="connsiteX8" fmla="*/ 1729111 w 8984349"/>
              <a:gd name="connsiteY8" fmla="*/ 6890774 h 6909379"/>
              <a:gd name="connsiteX0" fmla="*/ 2540413 w 8991493"/>
              <a:gd name="connsiteY0" fmla="*/ 6898711 h 6909379"/>
              <a:gd name="connsiteX1" fmla="*/ 2372161 w 8991493"/>
              <a:gd name="connsiteY1" fmla="*/ 6908943 h 6909379"/>
              <a:gd name="connsiteX2" fmla="*/ 8983123 w 8991493"/>
              <a:gd name="connsiteY2" fmla="*/ 444361 h 6909379"/>
              <a:gd name="connsiteX3" fmla="*/ 8990774 w 8991493"/>
              <a:gd name="connsiteY3" fmla="*/ 2088718 h 6909379"/>
              <a:gd name="connsiteX4" fmla="*/ 4130272 w 8991493"/>
              <a:gd name="connsiteY4" fmla="*/ 6881588 h 6909379"/>
              <a:gd name="connsiteX5" fmla="*/ 0 w 8991493"/>
              <a:gd name="connsiteY5" fmla="*/ 6885059 h 6909379"/>
              <a:gd name="connsiteX6" fmla="*/ 7031317 w 8991493"/>
              <a:gd name="connsiteY6" fmla="*/ 0 h 6909379"/>
              <a:gd name="connsiteX7" fmla="*/ 8738583 w 8991493"/>
              <a:gd name="connsiteY7" fmla="*/ 6421 h 6909379"/>
              <a:gd name="connsiteX8" fmla="*/ 1729111 w 8991493"/>
              <a:gd name="connsiteY8" fmla="*/ 6890774 h 690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91493" h="6909379">
                <a:moveTo>
                  <a:pt x="2540413" y="6898711"/>
                </a:moveTo>
                <a:cubicBezTo>
                  <a:pt x="2693092" y="6896859"/>
                  <a:pt x="2375336" y="6912118"/>
                  <a:pt x="2372161" y="6908943"/>
                </a:cubicBezTo>
                <a:cubicBezTo>
                  <a:pt x="2369621" y="6900053"/>
                  <a:pt x="8983123" y="452298"/>
                  <a:pt x="8983123" y="444361"/>
                </a:cubicBezTo>
                <a:cubicBezTo>
                  <a:pt x="8978873" y="1202186"/>
                  <a:pt x="8995024" y="1330893"/>
                  <a:pt x="8990774" y="2088718"/>
                </a:cubicBezTo>
                <a:lnTo>
                  <a:pt x="4130272" y="6881588"/>
                </a:lnTo>
                <a:lnTo>
                  <a:pt x="0" y="6885059"/>
                </a:lnTo>
                <a:lnTo>
                  <a:pt x="7031317" y="0"/>
                </a:lnTo>
                <a:lnTo>
                  <a:pt x="8738583" y="6421"/>
                </a:lnTo>
                <a:cubicBezTo>
                  <a:pt x="6362087" y="2302475"/>
                  <a:pt x="1729111" y="6890774"/>
                  <a:pt x="1729111" y="6890774"/>
                </a:cubicBezTo>
              </a:path>
            </a:pathLst>
          </a:custGeom>
          <a:solidFill>
            <a:schemeClr val="bg1">
              <a:lumMod val="85000"/>
              <a:alpha val="72000"/>
            </a:schemeClr>
          </a:solidFill>
        </p:spPr>
        <p:txBody>
          <a:bodyPr anchor="ctr"/>
          <a:lstStyle>
            <a:lvl1pPr algn="ctr">
              <a:defRPr/>
            </a:lvl1pPr>
          </a:lstStyle>
          <a:p>
            <a:r>
              <a:rPr lang="en-US" dirty="0"/>
              <a:t>Click icon to </a:t>
            </a:r>
            <a:br>
              <a:rPr lang="en-US" dirty="0"/>
            </a:br>
            <a:r>
              <a:rPr lang="en-US" dirty="0"/>
              <a:t>add picture</a:t>
            </a:r>
            <a:endParaRPr lang="en-GB" dirty="0"/>
          </a:p>
        </p:txBody>
      </p:sp>
      <p:sp>
        <p:nvSpPr>
          <p:cNvPr id="12" name="Text Placeholder 3">
            <a:extLst>
              <a:ext uri="{FF2B5EF4-FFF2-40B4-BE49-F238E27FC236}">
                <a16:creationId xmlns:a16="http://schemas.microsoft.com/office/drawing/2014/main" id="{33BB2AE6-EB91-412C-9B9F-AAD520F93B09}"/>
              </a:ext>
            </a:extLst>
          </p:cNvPr>
          <p:cNvSpPr>
            <a:spLocks noGrp="1"/>
          </p:cNvSpPr>
          <p:nvPr>
            <p:ph type="body" sz="quarter" idx="10" hasCustomPrompt="1"/>
          </p:nvPr>
        </p:nvSpPr>
        <p:spPr>
          <a:xfrm>
            <a:off x="602567" y="3079898"/>
            <a:ext cx="2358707" cy="1511300"/>
          </a:xfrm>
        </p:spPr>
        <p:txBody>
          <a:bodyPr/>
          <a:lstStyle>
            <a:lvl1pPr>
              <a:spcBef>
                <a:spcPts val="0"/>
              </a:spcBef>
              <a:spcAft>
                <a:spcPts val="0"/>
              </a:spcAft>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en-US" dirty="0"/>
              <a:t>Name:</a:t>
            </a:r>
          </a:p>
          <a:p>
            <a:pPr lvl="0"/>
            <a:r>
              <a:rPr lang="en-US" dirty="0"/>
              <a:t>Details:</a:t>
            </a:r>
          </a:p>
        </p:txBody>
      </p:sp>
      <p:sp>
        <p:nvSpPr>
          <p:cNvPr id="16" name="Text Placeholder 3">
            <a:extLst>
              <a:ext uri="{FF2B5EF4-FFF2-40B4-BE49-F238E27FC236}">
                <a16:creationId xmlns:a16="http://schemas.microsoft.com/office/drawing/2014/main" id="{3BDA4758-BE57-42C3-AC16-54A3EF8CBC51}"/>
              </a:ext>
            </a:extLst>
          </p:cNvPr>
          <p:cNvSpPr>
            <a:spLocks noGrp="1"/>
          </p:cNvSpPr>
          <p:nvPr>
            <p:ph type="body" sz="quarter" idx="11" hasCustomPrompt="1"/>
          </p:nvPr>
        </p:nvSpPr>
        <p:spPr>
          <a:xfrm>
            <a:off x="3368627" y="3079898"/>
            <a:ext cx="2358707" cy="1511300"/>
          </a:xfrm>
        </p:spPr>
        <p:txBody>
          <a:bodyPr/>
          <a:lstStyle>
            <a:lvl1pPr>
              <a:spcBef>
                <a:spcPts val="0"/>
              </a:spcBef>
              <a:spcAft>
                <a:spcPts val="0"/>
              </a:spcAft>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en-US" dirty="0"/>
              <a:t>Name:</a:t>
            </a:r>
          </a:p>
          <a:p>
            <a:pPr lvl="0"/>
            <a:r>
              <a:rPr lang="en-US" dirty="0"/>
              <a:t>Details:</a:t>
            </a:r>
          </a:p>
        </p:txBody>
      </p:sp>
    </p:spTree>
    <p:extLst>
      <p:ext uri="{BB962C8B-B14F-4D97-AF65-F5344CB8AC3E}">
        <p14:creationId xmlns:p14="http://schemas.microsoft.com/office/powerpoint/2010/main" val="72628596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style 1">
    <p:bg>
      <p:bgPr>
        <a:solidFill>
          <a:schemeClr val="accent1"/>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3BFABE5-3710-487B-9FEB-24CECCFDE805}"/>
              </a:ext>
            </a:extLst>
          </p:cNvPr>
          <p:cNvSpPr>
            <a:spLocks noGrp="1"/>
          </p:cNvSpPr>
          <p:nvPr>
            <p:ph type="pic" sz="quarter" idx="14" hasCustomPrompt="1"/>
          </p:nvPr>
        </p:nvSpPr>
        <p:spPr>
          <a:xfrm>
            <a:off x="0" y="0"/>
            <a:ext cx="12192000" cy="6858000"/>
          </a:xfrm>
          <a:pattFill prst="wdUpDiag">
            <a:fgClr>
              <a:srgbClr val="D9D9D9"/>
            </a:fgClr>
            <a:bgClr>
              <a:schemeClr val="bg1"/>
            </a:bgClr>
          </a:pattFill>
        </p:spPr>
        <p:txBody>
          <a:bodyPr anchor="ctr"/>
          <a:lstStyle>
            <a:lvl1pPr algn="ctr">
              <a:defRPr/>
            </a:lvl1pPr>
          </a:lstStyle>
          <a:p>
            <a:r>
              <a:rPr lang="en-GB" dirty="0"/>
              <a:t>Click icon in centre to add image</a:t>
            </a:r>
            <a:br>
              <a:rPr lang="en-GB" dirty="0"/>
            </a:br>
            <a:r>
              <a:rPr lang="en-GB" dirty="0"/>
              <a:t>Send image to back so elements show on the page</a:t>
            </a:r>
          </a:p>
          <a:p>
            <a:endParaRPr lang="en-GB" dirty="0"/>
          </a:p>
          <a:p>
            <a:endParaRPr lang="en-GB" dirty="0"/>
          </a:p>
          <a:p>
            <a:endParaRPr lang="en-GB" dirty="0"/>
          </a:p>
        </p:txBody>
      </p:sp>
      <p:graphicFrame>
        <p:nvGraphicFramePr>
          <p:cNvPr id="3" name="Objet 2" hidden="1">
            <a:extLst>
              <a:ext uri="{FF2B5EF4-FFF2-40B4-BE49-F238E27FC236}">
                <a16:creationId xmlns:a16="http://schemas.microsoft.com/office/drawing/2014/main" id="{0FC6D31B-8418-47E2-BEC8-4C4D884AEE25}"/>
              </a:ext>
            </a:extLst>
          </p:cNvPr>
          <p:cNvGraphicFramePr>
            <a:graphicFrameLocks noChangeAspect="1"/>
          </p:cNvGraphicFramePr>
          <p:nvPr userDrawn="1">
            <p:custDataLst>
              <p:tags r:id="rId2"/>
            </p:custDataLst>
            <p:extLst>
              <p:ext uri="{D42A27DB-BD31-4B8C-83A1-F6EECF244321}">
                <p14:modId xmlns:p14="http://schemas.microsoft.com/office/powerpoint/2010/main" val="11539686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3456" name="Diapositive think-cell" r:id="rId5" imgW="532" imgH="530" progId="TCLayout.ActiveDocument.1">
                  <p:embed/>
                </p:oleObj>
              </mc:Choice>
              <mc:Fallback>
                <p:oleObj name="Diapositive think-cell" r:id="rId5" imgW="532" imgH="53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1BFC7BE2-5BD4-49F5-A3FC-FE37C1AC9667}"/>
              </a:ext>
            </a:extLst>
          </p:cNvPr>
          <p:cNvSpPr/>
          <p:nvPr userDrawn="1">
            <p:custDataLst>
              <p:tags r:id="rId3"/>
            </p:custDataLst>
          </p:nvPr>
        </p:nvSpPr>
        <p:spPr>
          <a:xfrm>
            <a:off x="0" y="0"/>
            <a:ext cx="158750" cy="1587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GB" sz="6000" b="1" i="0" baseline="0" dirty="0">
              <a:latin typeface="Arial Black" panose="020B0A04020102020204" pitchFamily="34" charset="0"/>
              <a:ea typeface="+mj-ea"/>
              <a:cs typeface="+mj-cs"/>
              <a:sym typeface="Arial Black" panose="020B0A04020102020204" pitchFamily="34" charset="0"/>
            </a:endParaRPr>
          </a:p>
        </p:txBody>
      </p:sp>
      <p:sp>
        <p:nvSpPr>
          <p:cNvPr id="18" name="Title 1">
            <a:extLst>
              <a:ext uri="{FF2B5EF4-FFF2-40B4-BE49-F238E27FC236}">
                <a16:creationId xmlns:a16="http://schemas.microsoft.com/office/drawing/2014/main" id="{A7CC7BB1-2504-412F-9361-BB77A4C0663B}"/>
              </a:ext>
            </a:extLst>
          </p:cNvPr>
          <p:cNvSpPr>
            <a:spLocks noGrp="1"/>
          </p:cNvSpPr>
          <p:nvPr>
            <p:ph type="title" hasCustomPrompt="1"/>
          </p:nvPr>
        </p:nvSpPr>
        <p:spPr bwMode="white">
          <a:xfrm>
            <a:off x="450000" y="450000"/>
            <a:ext cx="7518208" cy="1661993"/>
          </a:xfrm>
        </p:spPr>
        <p:txBody>
          <a:bodyPr vert="horz" wrap="square" lIns="0" tIns="0" rIns="0" bIns="0" rtlCol="0" anchor="t">
            <a:spAutoFit/>
          </a:bodyPr>
          <a:lstStyle>
            <a:lvl1pPr>
              <a:defRPr lang="en-GB" sz="6000" spc="0" dirty="0">
                <a:solidFill>
                  <a:schemeClr val="bg1"/>
                </a:solidFill>
                <a:latin typeface="Arial Black" panose="020B0A04020102020204" pitchFamily="34" charset="0"/>
              </a:defRPr>
            </a:lvl1pPr>
          </a:lstStyle>
          <a:p>
            <a:pPr lvl="0"/>
            <a:r>
              <a:rPr lang="en-GB" dirty="0"/>
              <a:t>Section </a:t>
            </a:r>
            <a:br>
              <a:rPr lang="en-GB" dirty="0"/>
            </a:br>
            <a:r>
              <a:rPr lang="en-GB" dirty="0"/>
              <a:t>title</a:t>
            </a:r>
          </a:p>
        </p:txBody>
      </p:sp>
      <p:sp>
        <p:nvSpPr>
          <p:cNvPr id="19" name="Espace réservé du texte 2">
            <a:extLst>
              <a:ext uri="{FF2B5EF4-FFF2-40B4-BE49-F238E27FC236}">
                <a16:creationId xmlns:a16="http://schemas.microsoft.com/office/drawing/2014/main" id="{C8046952-CF6F-4606-B04F-66EE0742EF9E}"/>
              </a:ext>
            </a:extLst>
          </p:cNvPr>
          <p:cNvSpPr>
            <a:spLocks noGrp="1"/>
          </p:cNvSpPr>
          <p:nvPr>
            <p:ph type="body" idx="1" hasCustomPrompt="1"/>
          </p:nvPr>
        </p:nvSpPr>
        <p:spPr bwMode="white">
          <a:xfrm>
            <a:off x="450000" y="2816932"/>
            <a:ext cx="5646000" cy="374718"/>
          </a:xfrm>
        </p:spPr>
        <p:txBody>
          <a:bodyPr wrap="square" lIns="0" rIns="0">
            <a:spAutoFit/>
          </a:bodyPr>
          <a:lstStyle>
            <a:lvl1pPr marL="0" indent="0">
              <a:buNone/>
              <a:defRPr sz="24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Subtitle (optional)</a:t>
            </a:r>
          </a:p>
        </p:txBody>
      </p:sp>
      <p:sp>
        <p:nvSpPr>
          <p:cNvPr id="17" name="Slide Number Placeholder 15">
            <a:extLst>
              <a:ext uri="{FF2B5EF4-FFF2-40B4-BE49-F238E27FC236}">
                <a16:creationId xmlns:a16="http://schemas.microsoft.com/office/drawing/2014/main" id="{05F58369-4CFC-4F85-AE55-0653BC425290}"/>
              </a:ext>
            </a:extLst>
          </p:cNvPr>
          <p:cNvSpPr>
            <a:spLocks noGrp="1"/>
          </p:cNvSpPr>
          <p:nvPr>
            <p:ph type="sldNum" sz="quarter" idx="4"/>
          </p:nvPr>
        </p:nvSpPr>
        <p:spPr>
          <a:xfrm>
            <a:off x="437230" y="6279028"/>
            <a:ext cx="304370" cy="365125"/>
          </a:xfrm>
          <a:prstGeom prst="rect">
            <a:avLst/>
          </a:prstGeom>
        </p:spPr>
        <p:txBody>
          <a:bodyPr vert="horz" wrap="none" lIns="0" tIns="0" rIns="0" bIns="0" rtlCol="0" anchor="b"/>
          <a:lstStyle>
            <a:lvl1pPr algn="l">
              <a:defRPr lang="en-GB" sz="900" b="1" smtClean="0">
                <a:solidFill>
                  <a:schemeClr val="bg1"/>
                </a:solidFill>
                <a:latin typeface="+mj-lt"/>
              </a:defRPr>
            </a:lvl1pPr>
          </a:lstStyle>
          <a:p>
            <a:fld id="{D61AABEC-672F-4B68-B914-690DA978312C}" type="slidenum">
              <a:rPr lang="en-GB" smtClean="0"/>
              <a:pPr/>
              <a:t>‹#›</a:t>
            </a:fld>
            <a:r>
              <a:rPr lang="en-GB" dirty="0"/>
              <a:t>  </a:t>
            </a:r>
          </a:p>
        </p:txBody>
      </p:sp>
      <p:pic>
        <p:nvPicPr>
          <p:cNvPr id="11" name="Picture 10">
            <a:extLst>
              <a:ext uri="{FF2B5EF4-FFF2-40B4-BE49-F238E27FC236}">
                <a16:creationId xmlns:a16="http://schemas.microsoft.com/office/drawing/2014/main" id="{7D5087FE-CA04-41B7-8E8E-E132DB96B8A8}"/>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9943200" y="6172489"/>
            <a:ext cx="1815488" cy="450000"/>
          </a:xfrm>
          <a:prstGeom prst="rect">
            <a:avLst/>
          </a:prstGeom>
        </p:spPr>
      </p:pic>
    </p:spTree>
    <p:extLst>
      <p:ext uri="{BB962C8B-B14F-4D97-AF65-F5344CB8AC3E}">
        <p14:creationId xmlns:p14="http://schemas.microsoft.com/office/powerpoint/2010/main" val="489549019"/>
      </p:ext>
    </p:extLst>
  </p:cSld>
  <p:clrMapOvr>
    <a:masterClrMapping/>
  </p:clrMapOvr>
  <p:extLst mod="1">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white_Clear">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B4D717C-E4C3-4FDF-8607-B34CB4CA1B3D}"/>
              </a:ext>
            </a:extLst>
          </p:cNvPr>
          <p:cNvSpPr>
            <a:spLocks noGrp="1"/>
          </p:cNvSpPr>
          <p:nvPr>
            <p:ph type="title"/>
          </p:nvPr>
        </p:nvSpPr>
        <p:spPr>
          <a:xfrm>
            <a:off x="449999" y="397170"/>
            <a:ext cx="9341701" cy="775597"/>
          </a:xfrm>
        </p:spPr>
        <p:txBody>
          <a:bodyPr/>
          <a:lstStyle/>
          <a:p>
            <a:r>
              <a:rPr lang="en-US"/>
              <a:t>Click to edit Master title style</a:t>
            </a:r>
            <a:endParaRPr lang="en-GB" dirty="0"/>
          </a:p>
        </p:txBody>
      </p:sp>
      <p:sp>
        <p:nvSpPr>
          <p:cNvPr id="11" name="Slide Number Placeholder 15">
            <a:extLst>
              <a:ext uri="{FF2B5EF4-FFF2-40B4-BE49-F238E27FC236}">
                <a16:creationId xmlns:a16="http://schemas.microsoft.com/office/drawing/2014/main" id="{8D12899D-1C8B-4BF7-9004-B8652304FB39}"/>
              </a:ext>
            </a:extLst>
          </p:cNvPr>
          <p:cNvSpPr>
            <a:spLocks noGrp="1"/>
          </p:cNvSpPr>
          <p:nvPr>
            <p:ph type="sldNum" sz="quarter" idx="4"/>
          </p:nvPr>
        </p:nvSpPr>
        <p:spPr>
          <a:xfrm>
            <a:off x="437230" y="6279028"/>
            <a:ext cx="304370" cy="365125"/>
          </a:xfrm>
          <a:prstGeom prst="rect">
            <a:avLst/>
          </a:prstGeom>
        </p:spPr>
        <p:txBody>
          <a:bodyPr vert="horz" wrap="none" lIns="0" tIns="0" rIns="0" bIns="0" rtlCol="0" anchor="b"/>
          <a:lstStyle>
            <a:lvl1pPr algn="l">
              <a:defRPr lang="en-GB" sz="900" b="1" smtClean="0">
                <a:solidFill>
                  <a:schemeClr val="tx1"/>
                </a:solidFill>
                <a:latin typeface="+mj-lt"/>
              </a:defRPr>
            </a:lvl1pPr>
          </a:lstStyle>
          <a:p>
            <a:fld id="{D61AABEC-672F-4B68-B914-690DA978312C}" type="slidenum">
              <a:rPr lang="en-GB" smtClean="0"/>
              <a:pPr/>
              <a:t>‹#›</a:t>
            </a:fld>
            <a:r>
              <a:rPr lang="en-GB" dirty="0"/>
              <a:t>  </a:t>
            </a:r>
          </a:p>
        </p:txBody>
      </p:sp>
    </p:spTree>
    <p:extLst>
      <p:ext uri="{BB962C8B-B14F-4D97-AF65-F5344CB8AC3E}">
        <p14:creationId xmlns:p14="http://schemas.microsoft.com/office/powerpoint/2010/main" val="373251299"/>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white_Clear">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B4D717C-E4C3-4FDF-8607-B34CB4CA1B3D}"/>
              </a:ext>
            </a:extLst>
          </p:cNvPr>
          <p:cNvSpPr>
            <a:spLocks noGrp="1"/>
          </p:cNvSpPr>
          <p:nvPr>
            <p:ph type="title"/>
          </p:nvPr>
        </p:nvSpPr>
        <p:spPr>
          <a:xfrm>
            <a:off x="449999" y="397170"/>
            <a:ext cx="9341701" cy="775597"/>
          </a:xfrm>
        </p:spPr>
        <p:txBody>
          <a:bodyPr/>
          <a:lstStyle/>
          <a:p>
            <a:r>
              <a:rPr lang="en-US"/>
              <a:t>Click to edit Master title style</a:t>
            </a:r>
            <a:endParaRPr lang="en-GB" dirty="0"/>
          </a:p>
        </p:txBody>
      </p:sp>
      <p:sp>
        <p:nvSpPr>
          <p:cNvPr id="11" name="Slide Number Placeholder 15">
            <a:extLst>
              <a:ext uri="{FF2B5EF4-FFF2-40B4-BE49-F238E27FC236}">
                <a16:creationId xmlns:a16="http://schemas.microsoft.com/office/drawing/2014/main" id="{8D12899D-1C8B-4BF7-9004-B8652304FB39}"/>
              </a:ext>
            </a:extLst>
          </p:cNvPr>
          <p:cNvSpPr>
            <a:spLocks noGrp="1"/>
          </p:cNvSpPr>
          <p:nvPr>
            <p:ph type="sldNum" sz="quarter" idx="4"/>
          </p:nvPr>
        </p:nvSpPr>
        <p:spPr>
          <a:xfrm>
            <a:off x="437230" y="6279028"/>
            <a:ext cx="304370" cy="365125"/>
          </a:xfrm>
          <a:prstGeom prst="rect">
            <a:avLst/>
          </a:prstGeom>
        </p:spPr>
        <p:txBody>
          <a:bodyPr vert="horz" wrap="none" lIns="0" tIns="0" rIns="0" bIns="0" rtlCol="0" anchor="b"/>
          <a:lstStyle>
            <a:lvl1pPr algn="l">
              <a:defRPr lang="en-GB" sz="900" b="1" smtClean="0">
                <a:solidFill>
                  <a:schemeClr val="tx1"/>
                </a:solidFill>
                <a:latin typeface="+mj-lt"/>
              </a:defRPr>
            </a:lvl1pPr>
          </a:lstStyle>
          <a:p>
            <a:fld id="{D61AABEC-672F-4B68-B914-690DA978312C}" type="slidenum">
              <a:rPr lang="en-GB" smtClean="0"/>
              <a:pPr/>
              <a:t>‹#›</a:t>
            </a:fld>
            <a:r>
              <a:rPr lang="en-GB" dirty="0"/>
              <a:t>  </a:t>
            </a:r>
          </a:p>
        </p:txBody>
      </p:sp>
      <p:sp>
        <p:nvSpPr>
          <p:cNvPr id="4" name="Text Placeholder 3">
            <a:extLst>
              <a:ext uri="{FF2B5EF4-FFF2-40B4-BE49-F238E27FC236}">
                <a16:creationId xmlns:a16="http://schemas.microsoft.com/office/drawing/2014/main" id="{D0B2F92C-06FA-488D-8B64-E2B929FF4065}"/>
              </a:ext>
            </a:extLst>
          </p:cNvPr>
          <p:cNvSpPr>
            <a:spLocks noGrp="1"/>
          </p:cNvSpPr>
          <p:nvPr>
            <p:ph type="body" sz="quarter" idx="10" hasCustomPrompt="1"/>
          </p:nvPr>
        </p:nvSpPr>
        <p:spPr>
          <a:xfrm>
            <a:off x="449998" y="5666055"/>
            <a:ext cx="11299089" cy="287338"/>
          </a:xfrm>
        </p:spPr>
        <p:txBody>
          <a:bodyPr anchor="t"/>
          <a:lstStyle>
            <a:lvl1pPr algn="l">
              <a:defRPr sz="1400" i="1"/>
            </a:lvl1pPr>
          </a:lstStyle>
          <a:p>
            <a:pPr lvl="0"/>
            <a:r>
              <a:rPr lang="en-US" dirty="0"/>
              <a:t>Base and source:</a:t>
            </a:r>
          </a:p>
        </p:txBody>
      </p:sp>
    </p:spTree>
    <p:extLst>
      <p:ext uri="{BB962C8B-B14F-4D97-AF65-F5344CB8AC3E}">
        <p14:creationId xmlns:p14="http://schemas.microsoft.com/office/powerpoint/2010/main" val="407248092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style 2">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02AEA12-ADCB-4CA8-96BD-EF302236E4F9}"/>
              </a:ext>
            </a:extLst>
          </p:cNvPr>
          <p:cNvSpPr/>
          <p:nvPr userDrawn="1"/>
        </p:nvSpPr>
        <p:spPr>
          <a:xfrm>
            <a:off x="8215085" y="0"/>
            <a:ext cx="3976915" cy="6858000"/>
          </a:xfrm>
          <a:prstGeom prst="rect">
            <a:avLst/>
          </a:prstGeom>
          <a:gradFill flip="none" rotWithShape="1">
            <a:gsLst>
              <a:gs pos="63000">
                <a:schemeClr val="tx1">
                  <a:alpha val="0"/>
                </a:schemeClr>
              </a:gs>
              <a:gs pos="100000">
                <a:schemeClr val="tx1">
                  <a:alpha val="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lnSpc>
                <a:spcPct val="110000"/>
              </a:lnSpc>
            </a:pPr>
            <a:endParaRPr lang="en-GB" sz="2400" dirty="0">
              <a:solidFill>
                <a:schemeClr val="tx1"/>
              </a:solidFill>
            </a:endParaRPr>
          </a:p>
        </p:txBody>
      </p:sp>
      <p:graphicFrame>
        <p:nvGraphicFramePr>
          <p:cNvPr id="5" name="Objet 4" hidden="1">
            <a:extLst>
              <a:ext uri="{FF2B5EF4-FFF2-40B4-BE49-F238E27FC236}">
                <a16:creationId xmlns:a16="http://schemas.microsoft.com/office/drawing/2014/main" id="{60ABFA1E-B316-436E-9376-68EB419FC111}"/>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52433" name="Diapositive think-cell" r:id="rId5" imgW="532" imgH="530" progId="TCLayout.ActiveDocument.1">
                  <p:embed/>
                </p:oleObj>
              </mc:Choice>
              <mc:Fallback>
                <p:oleObj name="Diapositive think-cell" r:id="rId5" imgW="532" imgH="530" progId="TCLayout.ActiveDocument.1">
                  <p:embed/>
                  <p:pic>
                    <p:nvPicPr>
                      <p:cNvPr id="5" name="Objet 4" hidden="1">
                        <a:extLst>
                          <a:ext uri="{FF2B5EF4-FFF2-40B4-BE49-F238E27FC236}">
                            <a16:creationId xmlns:a16="http://schemas.microsoft.com/office/drawing/2014/main" id="{60ABFA1E-B316-436E-9376-68EB419FC11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090B98A0-6801-4768-B6F7-29BDCE8AEFAF}"/>
              </a:ext>
            </a:extLst>
          </p:cNvPr>
          <p:cNvSpPr/>
          <p:nvPr userDrawn="1">
            <p:custDataLst>
              <p:tags r:id="rId3"/>
            </p:custDataLst>
          </p:nvPr>
        </p:nvSpPr>
        <p:spPr>
          <a:xfrm>
            <a:off x="0" y="0"/>
            <a:ext cx="158750" cy="1587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GB" sz="6000" b="1" i="0" baseline="0" dirty="0">
              <a:latin typeface="Arial Black" panose="020B0A04020102020204" pitchFamily="34" charset="0"/>
              <a:ea typeface="+mj-ea"/>
              <a:cs typeface="+mj-cs"/>
              <a:sym typeface="Arial Black" panose="020B0A04020102020204" pitchFamily="34" charset="0"/>
            </a:endParaRPr>
          </a:p>
        </p:txBody>
      </p:sp>
      <p:sp>
        <p:nvSpPr>
          <p:cNvPr id="22" name="Espace réservé du texte 11">
            <a:extLst>
              <a:ext uri="{FF2B5EF4-FFF2-40B4-BE49-F238E27FC236}">
                <a16:creationId xmlns:a16="http://schemas.microsoft.com/office/drawing/2014/main" id="{33D4A3F2-F359-4910-A404-46BF044E4AF2}"/>
              </a:ext>
            </a:extLst>
          </p:cNvPr>
          <p:cNvSpPr>
            <a:spLocks noGrp="1"/>
          </p:cNvSpPr>
          <p:nvPr>
            <p:ph type="body" sz="quarter" idx="13" hasCustomPrompt="1"/>
          </p:nvPr>
        </p:nvSpPr>
        <p:spPr>
          <a:xfrm>
            <a:off x="445224" y="361438"/>
            <a:ext cx="1755609" cy="1021277"/>
          </a:xfrm>
        </p:spPr>
        <p:txBody>
          <a:bodyPr wrap="none" anchor="ctr">
            <a:noAutofit/>
          </a:bodyPr>
          <a:lstStyle>
            <a:lvl1pPr marL="0" indent="0">
              <a:buNone/>
              <a:defRPr sz="8800" b="1">
                <a:solidFill>
                  <a:schemeClr val="bg1"/>
                </a:solidFill>
              </a:defRPr>
            </a:lvl1pPr>
          </a:lstStyle>
          <a:p>
            <a:pPr lvl="0"/>
            <a:r>
              <a:rPr lang="en-GB" dirty="0"/>
              <a:t>01.</a:t>
            </a:r>
          </a:p>
        </p:txBody>
      </p:sp>
      <p:sp>
        <p:nvSpPr>
          <p:cNvPr id="23" name="Title 1">
            <a:extLst>
              <a:ext uri="{FF2B5EF4-FFF2-40B4-BE49-F238E27FC236}">
                <a16:creationId xmlns:a16="http://schemas.microsoft.com/office/drawing/2014/main" id="{D02C7E95-0776-4566-9F9E-853072349655}"/>
              </a:ext>
            </a:extLst>
          </p:cNvPr>
          <p:cNvSpPr>
            <a:spLocks noGrp="1"/>
          </p:cNvSpPr>
          <p:nvPr>
            <p:ph type="title" hasCustomPrompt="1"/>
          </p:nvPr>
        </p:nvSpPr>
        <p:spPr>
          <a:xfrm>
            <a:off x="452216" y="1628238"/>
            <a:ext cx="7551996" cy="830997"/>
          </a:xfrm>
        </p:spPr>
        <p:txBody>
          <a:bodyPr vert="horz" wrap="square" lIns="0" tIns="0" rIns="0" bIns="0" rtlCol="0" anchor="t">
            <a:spAutoFit/>
          </a:bodyPr>
          <a:lstStyle>
            <a:lvl1pPr>
              <a:defRPr lang="en-GB" sz="6000" cap="none" spc="0" dirty="0">
                <a:solidFill>
                  <a:schemeClr val="bg1"/>
                </a:solidFill>
                <a:latin typeface="Arial Black" panose="020B0A04020102020204" pitchFamily="34" charset="0"/>
              </a:defRPr>
            </a:lvl1pPr>
          </a:lstStyle>
          <a:p>
            <a:pPr lvl="0"/>
            <a:r>
              <a:rPr lang="en-GB" dirty="0"/>
              <a:t>Section title</a:t>
            </a:r>
          </a:p>
        </p:txBody>
      </p:sp>
      <p:sp>
        <p:nvSpPr>
          <p:cNvPr id="13" name="Espace réservé du texte 2">
            <a:extLst>
              <a:ext uri="{FF2B5EF4-FFF2-40B4-BE49-F238E27FC236}">
                <a16:creationId xmlns:a16="http://schemas.microsoft.com/office/drawing/2014/main" id="{05670778-992C-450F-AD18-EDF3DF65D9E0}"/>
              </a:ext>
            </a:extLst>
          </p:cNvPr>
          <p:cNvSpPr>
            <a:spLocks noGrp="1"/>
          </p:cNvSpPr>
          <p:nvPr>
            <p:ph type="body" idx="1" hasCustomPrompt="1"/>
          </p:nvPr>
        </p:nvSpPr>
        <p:spPr>
          <a:xfrm>
            <a:off x="447556" y="3297749"/>
            <a:ext cx="7551996" cy="312330"/>
          </a:xfrm>
        </p:spPr>
        <p:txBody>
          <a:bodyPr wrap="square" lIns="0" rIns="0" anchor="t">
            <a:spAutoFit/>
          </a:bodyPr>
          <a:lstStyle>
            <a:lvl1pPr marL="0" indent="0">
              <a:buNone/>
              <a:defRPr sz="2000" b="1" cap="none"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Subtitle (optional)</a:t>
            </a:r>
          </a:p>
        </p:txBody>
      </p:sp>
      <p:sp>
        <p:nvSpPr>
          <p:cNvPr id="16" name="Slide Number Placeholder 15">
            <a:extLst>
              <a:ext uri="{FF2B5EF4-FFF2-40B4-BE49-F238E27FC236}">
                <a16:creationId xmlns:a16="http://schemas.microsoft.com/office/drawing/2014/main" id="{4DC0623D-42A1-41B3-B5F9-CBD1B7199F82}"/>
              </a:ext>
            </a:extLst>
          </p:cNvPr>
          <p:cNvSpPr>
            <a:spLocks noGrp="1"/>
          </p:cNvSpPr>
          <p:nvPr>
            <p:ph type="sldNum" sz="quarter" idx="4"/>
          </p:nvPr>
        </p:nvSpPr>
        <p:spPr>
          <a:xfrm>
            <a:off x="437230" y="6279028"/>
            <a:ext cx="304370" cy="365125"/>
          </a:xfrm>
          <a:prstGeom prst="rect">
            <a:avLst/>
          </a:prstGeom>
        </p:spPr>
        <p:txBody>
          <a:bodyPr vert="horz" wrap="none" lIns="0" tIns="0" rIns="0" bIns="0" rtlCol="0" anchor="b"/>
          <a:lstStyle>
            <a:lvl1pPr algn="l">
              <a:defRPr lang="en-GB" sz="900" b="1" smtClean="0">
                <a:solidFill>
                  <a:schemeClr val="bg1"/>
                </a:solidFill>
                <a:latin typeface="+mj-lt"/>
              </a:defRPr>
            </a:lvl1pPr>
          </a:lstStyle>
          <a:p>
            <a:fld id="{D61AABEC-672F-4B68-B914-690DA978312C}" type="slidenum">
              <a:rPr lang="en-GB" smtClean="0"/>
              <a:pPr/>
              <a:t>‹#›</a:t>
            </a:fld>
            <a:r>
              <a:rPr lang="en-GB" dirty="0"/>
              <a:t> </a:t>
            </a:r>
          </a:p>
        </p:txBody>
      </p:sp>
      <p:pic>
        <p:nvPicPr>
          <p:cNvPr id="11" name="Picture 10">
            <a:extLst>
              <a:ext uri="{FF2B5EF4-FFF2-40B4-BE49-F238E27FC236}">
                <a16:creationId xmlns:a16="http://schemas.microsoft.com/office/drawing/2014/main" id="{FE41590B-23D8-4633-A029-83F97E49F123}"/>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9601200" y="6087717"/>
            <a:ext cx="2157488" cy="534771"/>
          </a:xfrm>
          <a:prstGeom prst="rect">
            <a:avLst/>
          </a:prstGeom>
        </p:spPr>
      </p:pic>
    </p:spTree>
    <p:extLst>
      <p:ext uri="{BB962C8B-B14F-4D97-AF65-F5344CB8AC3E}">
        <p14:creationId xmlns:p14="http://schemas.microsoft.com/office/powerpoint/2010/main" val="2402468031"/>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style 3">
    <p:bg>
      <p:bgPr>
        <a:solidFill>
          <a:schemeClr val="accent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8961720-B7CD-47CC-8F80-F39023C74988}"/>
              </a:ext>
            </a:extLst>
          </p:cNvPr>
          <p:cNvSpPr/>
          <p:nvPr userDrawn="1"/>
        </p:nvSpPr>
        <p:spPr>
          <a:xfrm>
            <a:off x="8215085" y="0"/>
            <a:ext cx="3976915" cy="6858000"/>
          </a:xfrm>
          <a:prstGeom prst="rect">
            <a:avLst/>
          </a:prstGeom>
          <a:gradFill flip="none" rotWithShape="1">
            <a:gsLst>
              <a:gs pos="63000">
                <a:schemeClr val="tx1">
                  <a:alpha val="0"/>
                </a:schemeClr>
              </a:gs>
              <a:gs pos="100000">
                <a:schemeClr val="tx1">
                  <a:alpha val="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lnSpc>
                <a:spcPct val="110000"/>
              </a:lnSpc>
            </a:pPr>
            <a:endParaRPr lang="en-GB" sz="2400" dirty="0">
              <a:solidFill>
                <a:schemeClr val="tx1"/>
              </a:solidFill>
            </a:endParaRPr>
          </a:p>
        </p:txBody>
      </p:sp>
      <p:sp>
        <p:nvSpPr>
          <p:cNvPr id="13" name="Forme libre : forme 12">
            <a:extLst>
              <a:ext uri="{FF2B5EF4-FFF2-40B4-BE49-F238E27FC236}">
                <a16:creationId xmlns:a16="http://schemas.microsoft.com/office/drawing/2014/main" id="{F64F9793-BC9C-4454-9F7F-5BB60A70AEED}"/>
              </a:ext>
            </a:extLst>
          </p:cNvPr>
          <p:cNvSpPr/>
          <p:nvPr userDrawn="1"/>
        </p:nvSpPr>
        <p:spPr bwMode="invGray">
          <a:xfrm rot="18932423">
            <a:off x="2101012" y="2821242"/>
            <a:ext cx="11030122" cy="1215516"/>
          </a:xfrm>
          <a:custGeom>
            <a:avLst/>
            <a:gdLst>
              <a:gd name="connsiteX0" fmla="*/ 9791459 w 11030122"/>
              <a:gd name="connsiteY0" fmla="*/ 0 h 1215516"/>
              <a:gd name="connsiteX1" fmla="*/ 11030122 w 11030122"/>
              <a:gd name="connsiteY1" fmla="*/ 1215516 h 1215516"/>
              <a:gd name="connsiteX2" fmla="*/ 1238664 w 11030122"/>
              <a:gd name="connsiteY2" fmla="*/ 1215516 h 1215516"/>
              <a:gd name="connsiteX3" fmla="*/ 0 w 11030122"/>
              <a:gd name="connsiteY3" fmla="*/ 0 h 1215516"/>
            </a:gdLst>
            <a:ahLst/>
            <a:cxnLst>
              <a:cxn ang="0">
                <a:pos x="connsiteX0" y="connsiteY0"/>
              </a:cxn>
              <a:cxn ang="0">
                <a:pos x="connsiteX1" y="connsiteY1"/>
              </a:cxn>
              <a:cxn ang="0">
                <a:pos x="connsiteX2" y="connsiteY2"/>
              </a:cxn>
              <a:cxn ang="0">
                <a:pos x="connsiteX3" y="connsiteY3"/>
              </a:cxn>
            </a:cxnLst>
            <a:rect l="l" t="t" r="r" b="b"/>
            <a:pathLst>
              <a:path w="11030122" h="1215516">
                <a:moveTo>
                  <a:pt x="9791459" y="0"/>
                </a:moveTo>
                <a:lnTo>
                  <a:pt x="11030122" y="1215516"/>
                </a:lnTo>
                <a:lnTo>
                  <a:pt x="1238664" y="1215516"/>
                </a:lnTo>
                <a:lnTo>
                  <a:pt x="0" y="0"/>
                </a:lnTo>
                <a:close/>
              </a:path>
            </a:pathLst>
          </a:custGeom>
          <a:solidFill>
            <a:srgbClr val="FFFFFF">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dirty="0"/>
          </a:p>
        </p:txBody>
      </p:sp>
      <p:sp>
        <p:nvSpPr>
          <p:cNvPr id="14" name="Forme libre : forme 13">
            <a:extLst>
              <a:ext uri="{FF2B5EF4-FFF2-40B4-BE49-F238E27FC236}">
                <a16:creationId xmlns:a16="http://schemas.microsoft.com/office/drawing/2014/main" id="{D42A29F8-8B81-4FB1-8852-D3129D82F2F7}"/>
              </a:ext>
            </a:extLst>
          </p:cNvPr>
          <p:cNvSpPr/>
          <p:nvPr userDrawn="1"/>
        </p:nvSpPr>
        <p:spPr bwMode="invGray">
          <a:xfrm rot="18932423">
            <a:off x="4731456" y="3460932"/>
            <a:ext cx="9203499" cy="1215516"/>
          </a:xfrm>
          <a:custGeom>
            <a:avLst/>
            <a:gdLst>
              <a:gd name="connsiteX0" fmla="*/ 9203499 w 9203499"/>
              <a:gd name="connsiteY0" fmla="*/ 0 h 1215516"/>
              <a:gd name="connsiteX1" fmla="*/ 8010698 w 9203499"/>
              <a:gd name="connsiteY1" fmla="*/ 1215516 h 1215516"/>
              <a:gd name="connsiteX2" fmla="*/ 1238664 w 9203499"/>
              <a:gd name="connsiteY2" fmla="*/ 1215516 h 1215516"/>
              <a:gd name="connsiteX3" fmla="*/ 0 w 9203499"/>
              <a:gd name="connsiteY3" fmla="*/ 0 h 1215516"/>
            </a:gdLst>
            <a:ahLst/>
            <a:cxnLst>
              <a:cxn ang="0">
                <a:pos x="connsiteX0" y="connsiteY0"/>
              </a:cxn>
              <a:cxn ang="0">
                <a:pos x="connsiteX1" y="connsiteY1"/>
              </a:cxn>
              <a:cxn ang="0">
                <a:pos x="connsiteX2" y="connsiteY2"/>
              </a:cxn>
              <a:cxn ang="0">
                <a:pos x="connsiteX3" y="connsiteY3"/>
              </a:cxn>
            </a:cxnLst>
            <a:rect l="l" t="t" r="r" b="b"/>
            <a:pathLst>
              <a:path w="9203499" h="1215516">
                <a:moveTo>
                  <a:pt x="9203499" y="0"/>
                </a:moveTo>
                <a:lnTo>
                  <a:pt x="8010698" y="1215516"/>
                </a:lnTo>
                <a:lnTo>
                  <a:pt x="1238664" y="1215516"/>
                </a:lnTo>
                <a:lnTo>
                  <a:pt x="0" y="0"/>
                </a:lnTo>
                <a:close/>
              </a:path>
            </a:pathLst>
          </a:custGeom>
          <a:solidFill>
            <a:srgbClr val="FFFFFF">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dirty="0"/>
          </a:p>
        </p:txBody>
      </p:sp>
      <p:sp>
        <p:nvSpPr>
          <p:cNvPr id="12" name="Espace réservé du texte 11">
            <a:extLst>
              <a:ext uri="{FF2B5EF4-FFF2-40B4-BE49-F238E27FC236}">
                <a16:creationId xmlns:a16="http://schemas.microsoft.com/office/drawing/2014/main" id="{EBE94776-9B87-471E-83E1-9924DF80A377}"/>
              </a:ext>
            </a:extLst>
          </p:cNvPr>
          <p:cNvSpPr>
            <a:spLocks noGrp="1"/>
          </p:cNvSpPr>
          <p:nvPr>
            <p:ph type="body" sz="quarter" idx="13" hasCustomPrompt="1"/>
          </p:nvPr>
        </p:nvSpPr>
        <p:spPr>
          <a:xfrm>
            <a:off x="8904312" y="91698"/>
            <a:ext cx="2837315" cy="3107326"/>
          </a:xfrm>
        </p:spPr>
        <p:txBody>
          <a:bodyPr wrap="none">
            <a:spAutoFit/>
          </a:bodyPr>
          <a:lstStyle>
            <a:lvl1pPr marL="0" indent="0" algn="ctr">
              <a:buNone/>
              <a:defRPr sz="19900" b="1">
                <a:solidFill>
                  <a:schemeClr val="bg1"/>
                </a:solidFill>
              </a:defRPr>
            </a:lvl1pPr>
          </a:lstStyle>
          <a:p>
            <a:pPr lvl="0"/>
            <a:r>
              <a:rPr lang="en-GB" dirty="0"/>
              <a:t>00</a:t>
            </a:r>
          </a:p>
        </p:txBody>
      </p:sp>
      <p:sp>
        <p:nvSpPr>
          <p:cNvPr id="15" name="Title 1">
            <a:extLst>
              <a:ext uri="{FF2B5EF4-FFF2-40B4-BE49-F238E27FC236}">
                <a16:creationId xmlns:a16="http://schemas.microsoft.com/office/drawing/2014/main" id="{6C4BB860-E9E5-4315-9166-BE3A6F99D541}"/>
              </a:ext>
            </a:extLst>
          </p:cNvPr>
          <p:cNvSpPr>
            <a:spLocks noGrp="1"/>
          </p:cNvSpPr>
          <p:nvPr>
            <p:ph type="title" hasCustomPrompt="1"/>
          </p:nvPr>
        </p:nvSpPr>
        <p:spPr>
          <a:xfrm>
            <a:off x="450000" y="450000"/>
            <a:ext cx="7422765" cy="830997"/>
          </a:xfrm>
        </p:spPr>
        <p:txBody>
          <a:bodyPr vert="horz" wrap="square" lIns="0" tIns="0" rIns="0" bIns="0" rtlCol="0" anchor="t">
            <a:spAutoFit/>
          </a:bodyPr>
          <a:lstStyle>
            <a:lvl1pPr>
              <a:defRPr lang="en-GB" sz="6000" cap="none" spc="0" dirty="0">
                <a:solidFill>
                  <a:schemeClr val="bg1"/>
                </a:solidFill>
                <a:latin typeface="Arial Black" panose="020B0A04020102020204" pitchFamily="34" charset="0"/>
              </a:defRPr>
            </a:lvl1pPr>
          </a:lstStyle>
          <a:p>
            <a:pPr lvl="0"/>
            <a:r>
              <a:rPr lang="en-GB" dirty="0"/>
              <a:t>Section title</a:t>
            </a:r>
          </a:p>
        </p:txBody>
      </p:sp>
      <p:sp>
        <p:nvSpPr>
          <p:cNvPr id="19" name="Espace réservé du texte 2">
            <a:extLst>
              <a:ext uri="{FF2B5EF4-FFF2-40B4-BE49-F238E27FC236}">
                <a16:creationId xmlns:a16="http://schemas.microsoft.com/office/drawing/2014/main" id="{9D0DDBF5-15A9-48AF-8154-A223158BFEC2}"/>
              </a:ext>
            </a:extLst>
          </p:cNvPr>
          <p:cNvSpPr>
            <a:spLocks noGrp="1"/>
          </p:cNvSpPr>
          <p:nvPr>
            <p:ph type="body" idx="1" hasCustomPrompt="1"/>
          </p:nvPr>
        </p:nvSpPr>
        <p:spPr>
          <a:xfrm>
            <a:off x="452215" y="2816932"/>
            <a:ext cx="5508848" cy="374718"/>
          </a:xfrm>
        </p:spPr>
        <p:txBody>
          <a:bodyPr wrap="square" lIns="0" rIns="0">
            <a:spAutoFit/>
          </a:bodyPr>
          <a:lstStyle>
            <a:lvl1pPr marL="0" indent="0">
              <a:buNone/>
              <a:defRPr sz="24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Subtitle (optional)</a:t>
            </a:r>
          </a:p>
        </p:txBody>
      </p:sp>
      <p:sp>
        <p:nvSpPr>
          <p:cNvPr id="24" name="Slide Number Placeholder 15">
            <a:extLst>
              <a:ext uri="{FF2B5EF4-FFF2-40B4-BE49-F238E27FC236}">
                <a16:creationId xmlns:a16="http://schemas.microsoft.com/office/drawing/2014/main" id="{BEE29679-29E2-4E78-A343-F2D4279C1984}"/>
              </a:ext>
            </a:extLst>
          </p:cNvPr>
          <p:cNvSpPr>
            <a:spLocks noGrp="1"/>
          </p:cNvSpPr>
          <p:nvPr>
            <p:ph type="sldNum" sz="quarter" idx="4"/>
          </p:nvPr>
        </p:nvSpPr>
        <p:spPr>
          <a:xfrm>
            <a:off x="437230" y="6279028"/>
            <a:ext cx="304370" cy="365125"/>
          </a:xfrm>
          <a:prstGeom prst="rect">
            <a:avLst/>
          </a:prstGeom>
        </p:spPr>
        <p:txBody>
          <a:bodyPr vert="horz" wrap="none" lIns="0" tIns="0" rIns="0" bIns="0" rtlCol="0" anchor="b"/>
          <a:lstStyle>
            <a:lvl1pPr algn="l">
              <a:defRPr lang="en-GB" sz="900" b="1" smtClean="0">
                <a:solidFill>
                  <a:schemeClr val="bg1"/>
                </a:solidFill>
                <a:latin typeface="+mj-lt"/>
              </a:defRPr>
            </a:lvl1pPr>
          </a:lstStyle>
          <a:p>
            <a:fld id="{D61AABEC-672F-4B68-B914-690DA978312C}" type="slidenum">
              <a:rPr lang="en-GB" smtClean="0"/>
              <a:pPr/>
              <a:t>‹#›</a:t>
            </a:fld>
            <a:r>
              <a:rPr lang="en-GB" dirty="0"/>
              <a:t> </a:t>
            </a:r>
          </a:p>
        </p:txBody>
      </p:sp>
      <p:pic>
        <p:nvPicPr>
          <p:cNvPr id="10" name="Picture 9">
            <a:extLst>
              <a:ext uri="{FF2B5EF4-FFF2-40B4-BE49-F238E27FC236}">
                <a16:creationId xmlns:a16="http://schemas.microsoft.com/office/drawing/2014/main" id="{79EAB58A-2B4F-4826-A311-DAF2B725164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601200" y="6087717"/>
            <a:ext cx="2157488" cy="534771"/>
          </a:xfrm>
          <a:prstGeom prst="rect">
            <a:avLst/>
          </a:prstGeom>
        </p:spPr>
      </p:pic>
    </p:spTree>
    <p:extLst>
      <p:ext uri="{BB962C8B-B14F-4D97-AF65-F5344CB8AC3E}">
        <p14:creationId xmlns:p14="http://schemas.microsoft.com/office/powerpoint/2010/main" val="3386586534"/>
      </p:ext>
    </p:extLst>
  </p:cSld>
  <p:clrMapOvr>
    <a:masterClrMapping/>
  </p:clrMapOvr>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ark Image background standout text">
    <p:bg>
      <p:bgPr>
        <a:solidFill>
          <a:schemeClr val="accent1"/>
        </a:solidFill>
        <a:effectLst/>
      </p:bgPr>
    </p:bg>
    <p:spTree>
      <p:nvGrpSpPr>
        <p:cNvPr id="1" name=""/>
        <p:cNvGrpSpPr/>
        <p:nvPr/>
      </p:nvGrpSpPr>
      <p:grpSpPr>
        <a:xfrm>
          <a:off x="0" y="0"/>
          <a:ext cx="0" cy="0"/>
          <a:chOff x="0" y="0"/>
          <a:chExt cx="0" cy="0"/>
        </a:xfrm>
      </p:grpSpPr>
      <p:sp>
        <p:nvSpPr>
          <p:cNvPr id="6" name="Picture Placeholder 4">
            <a:extLst>
              <a:ext uri="{FF2B5EF4-FFF2-40B4-BE49-F238E27FC236}">
                <a16:creationId xmlns:a16="http://schemas.microsoft.com/office/drawing/2014/main" id="{B451307E-4D10-46A4-B5F4-D1CDCEC3D46B}"/>
              </a:ext>
            </a:extLst>
          </p:cNvPr>
          <p:cNvSpPr>
            <a:spLocks noGrp="1"/>
          </p:cNvSpPr>
          <p:nvPr>
            <p:ph type="pic" sz="quarter" idx="15" hasCustomPrompt="1"/>
          </p:nvPr>
        </p:nvSpPr>
        <p:spPr>
          <a:xfrm>
            <a:off x="0" y="0"/>
            <a:ext cx="12192000" cy="6858000"/>
          </a:xfrm>
          <a:pattFill prst="wdUpDiag">
            <a:fgClr>
              <a:srgbClr val="D9D9D9"/>
            </a:fgClr>
            <a:bgClr>
              <a:schemeClr val="bg1"/>
            </a:bgClr>
          </a:pattFill>
        </p:spPr>
        <p:txBody>
          <a:bodyPr anchor="ctr"/>
          <a:lstStyle>
            <a:lvl1pPr algn="ctr">
              <a:defRPr/>
            </a:lvl1pPr>
          </a:lstStyle>
          <a:p>
            <a:r>
              <a:rPr lang="en-GB" dirty="0"/>
              <a:t>Click icon in centre to add image</a:t>
            </a:r>
            <a:br>
              <a:rPr lang="en-GB" dirty="0"/>
            </a:br>
            <a:r>
              <a:rPr lang="en-GB" dirty="0"/>
              <a:t>Send image to back so elements show on the page</a:t>
            </a:r>
          </a:p>
          <a:p>
            <a:endParaRPr lang="en-GB" dirty="0"/>
          </a:p>
          <a:p>
            <a:endParaRPr lang="en-GB" dirty="0"/>
          </a:p>
          <a:p>
            <a:endParaRPr lang="en-GB" dirty="0"/>
          </a:p>
        </p:txBody>
      </p:sp>
      <p:sp>
        <p:nvSpPr>
          <p:cNvPr id="3" name="Titre 2">
            <a:extLst>
              <a:ext uri="{FF2B5EF4-FFF2-40B4-BE49-F238E27FC236}">
                <a16:creationId xmlns:a16="http://schemas.microsoft.com/office/drawing/2014/main" id="{6838E746-8C0D-4144-AC8E-FA9CF117C223}"/>
              </a:ext>
            </a:extLst>
          </p:cNvPr>
          <p:cNvSpPr>
            <a:spLocks noGrp="1"/>
          </p:cNvSpPr>
          <p:nvPr>
            <p:ph type="title" hasCustomPrompt="1"/>
          </p:nvPr>
        </p:nvSpPr>
        <p:spPr bwMode="white">
          <a:xfrm>
            <a:off x="450000" y="811950"/>
            <a:ext cx="5407103" cy="3742438"/>
          </a:xfrm>
        </p:spPr>
        <p:txBody>
          <a:bodyPr anchor="t"/>
          <a:lstStyle>
            <a:lvl1pPr>
              <a:defRPr sz="3600" cap="none" spc="0" baseline="0">
                <a:solidFill>
                  <a:schemeClr val="bg1"/>
                </a:solidFill>
              </a:defRPr>
            </a:lvl1pPr>
          </a:lstStyle>
          <a:p>
            <a:r>
              <a:rPr lang="en-GB" dirty="0"/>
              <a:t>Summary text background image (text can be recoloured depending on image colour)</a:t>
            </a:r>
            <a:endParaRPr lang="fr-FR" dirty="0"/>
          </a:p>
        </p:txBody>
      </p:sp>
      <p:sp>
        <p:nvSpPr>
          <p:cNvPr id="20" name="Slide Number Placeholder 2">
            <a:extLst>
              <a:ext uri="{FF2B5EF4-FFF2-40B4-BE49-F238E27FC236}">
                <a16:creationId xmlns:a16="http://schemas.microsoft.com/office/drawing/2014/main" id="{2CA25737-BDFB-45D5-BF6F-856062E3181E}"/>
              </a:ext>
            </a:extLst>
          </p:cNvPr>
          <p:cNvSpPr>
            <a:spLocks noGrp="1"/>
          </p:cNvSpPr>
          <p:nvPr>
            <p:ph type="sldNum" sz="quarter" idx="14"/>
          </p:nvPr>
        </p:nvSpPr>
        <p:spPr>
          <a:xfrm>
            <a:off x="437230" y="6262361"/>
            <a:ext cx="304370" cy="365125"/>
          </a:xfrm>
        </p:spPr>
        <p:txBody>
          <a:bodyPr/>
          <a:lstStyle>
            <a:lvl1pPr>
              <a:defRPr>
                <a:solidFill>
                  <a:schemeClr val="bg1"/>
                </a:solidFill>
              </a:defRPr>
            </a:lvl1pPr>
          </a:lstStyle>
          <a:p>
            <a:fld id="{D61AABEC-672F-4B68-B914-690DA978312C}" type="slidenum">
              <a:rPr lang="en-GB" smtClean="0"/>
              <a:pPr/>
              <a:t>‹#›</a:t>
            </a:fld>
            <a:r>
              <a:rPr lang="en-GB" dirty="0"/>
              <a:t> </a:t>
            </a:r>
          </a:p>
        </p:txBody>
      </p:sp>
      <p:pic>
        <p:nvPicPr>
          <p:cNvPr id="7" name="Picture 6">
            <a:extLst>
              <a:ext uri="{FF2B5EF4-FFF2-40B4-BE49-F238E27FC236}">
                <a16:creationId xmlns:a16="http://schemas.microsoft.com/office/drawing/2014/main" id="{9331BE4E-C70E-47F0-8EC9-4DF163E0716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943200" y="6172489"/>
            <a:ext cx="1815488" cy="450000"/>
          </a:xfrm>
          <a:prstGeom prst="rect">
            <a:avLst/>
          </a:prstGeom>
        </p:spPr>
      </p:pic>
    </p:spTree>
    <p:extLst>
      <p:ext uri="{BB962C8B-B14F-4D97-AF65-F5344CB8AC3E}">
        <p14:creationId xmlns:p14="http://schemas.microsoft.com/office/powerpoint/2010/main" val="2409444091"/>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uides explained">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386ADD35-E522-41F8-B812-80AE6B27927D}"/>
              </a:ext>
            </a:extLst>
          </p:cNvPr>
          <p:cNvSpPr/>
          <p:nvPr userDrawn="1"/>
        </p:nvSpPr>
        <p:spPr>
          <a:xfrm>
            <a:off x="449999" y="6165850"/>
            <a:ext cx="11318357" cy="44767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10000"/>
              </a:lnSpc>
            </a:pPr>
            <a:r>
              <a:rPr lang="en-GB" sz="1400" dirty="0">
                <a:solidFill>
                  <a:schemeClr val="tx1"/>
                </a:solidFill>
              </a:rPr>
              <a:t>Area for logo, footer and slide number</a:t>
            </a:r>
          </a:p>
        </p:txBody>
      </p:sp>
      <p:sp>
        <p:nvSpPr>
          <p:cNvPr id="4" name="Rectangle 3">
            <a:extLst>
              <a:ext uri="{FF2B5EF4-FFF2-40B4-BE49-F238E27FC236}">
                <a16:creationId xmlns:a16="http://schemas.microsoft.com/office/drawing/2014/main" id="{217FFF5A-C07C-4EE5-83AE-92722B99DAEA}"/>
              </a:ext>
            </a:extLst>
          </p:cNvPr>
          <p:cNvSpPr/>
          <p:nvPr userDrawn="1"/>
        </p:nvSpPr>
        <p:spPr>
          <a:xfrm>
            <a:off x="442911" y="450000"/>
            <a:ext cx="11325449" cy="10343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a:extLst>
              <a:ext uri="{FF2B5EF4-FFF2-40B4-BE49-F238E27FC236}">
                <a16:creationId xmlns:a16="http://schemas.microsoft.com/office/drawing/2014/main" id="{7F09ED6E-CCB6-4130-B02F-119297B546CA}"/>
              </a:ext>
            </a:extLst>
          </p:cNvPr>
          <p:cNvSpPr txBox="1"/>
          <p:nvPr userDrawn="1"/>
        </p:nvSpPr>
        <p:spPr>
          <a:xfrm>
            <a:off x="4727848" y="1037430"/>
            <a:ext cx="2736760" cy="218586"/>
          </a:xfrm>
          <a:prstGeom prst="rect">
            <a:avLst/>
          </a:prstGeom>
          <a:noFill/>
        </p:spPr>
        <p:txBody>
          <a:bodyPr wrap="square" lIns="0" tIns="0" rIns="0" bIns="0" rtlCol="0">
            <a:spAutoFit/>
          </a:bodyPr>
          <a:lstStyle/>
          <a:p>
            <a:pPr algn="ctr">
              <a:lnSpc>
                <a:spcPct val="110000"/>
              </a:lnSpc>
              <a:spcBef>
                <a:spcPts val="400"/>
              </a:spcBef>
              <a:spcAft>
                <a:spcPts val="400"/>
              </a:spcAft>
            </a:pPr>
            <a:r>
              <a:rPr lang="en-GB" sz="1400" dirty="0"/>
              <a:t>Main title and subtitle area</a:t>
            </a:r>
          </a:p>
        </p:txBody>
      </p:sp>
      <p:cxnSp>
        <p:nvCxnSpPr>
          <p:cNvPr id="7" name="Straight Connector 6">
            <a:extLst>
              <a:ext uri="{FF2B5EF4-FFF2-40B4-BE49-F238E27FC236}">
                <a16:creationId xmlns:a16="http://schemas.microsoft.com/office/drawing/2014/main" id="{3B0ECED2-463B-4A1C-B68C-41A7E5335213}"/>
              </a:ext>
            </a:extLst>
          </p:cNvPr>
          <p:cNvCxnSpPr/>
          <p:nvPr userDrawn="1"/>
        </p:nvCxnSpPr>
        <p:spPr>
          <a:xfrm>
            <a:off x="0" y="441325"/>
            <a:ext cx="12192000" cy="0"/>
          </a:xfrm>
          <a:prstGeom prst="line">
            <a:avLst/>
          </a:prstGeom>
          <a:ln>
            <a:solidFill>
              <a:srgbClr val="F26B43"/>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67BC5E5-4ED8-4995-B9B3-674896B07C9F}"/>
              </a:ext>
            </a:extLst>
          </p:cNvPr>
          <p:cNvCxnSpPr/>
          <p:nvPr userDrawn="1"/>
        </p:nvCxnSpPr>
        <p:spPr>
          <a:xfrm>
            <a:off x="0" y="6165850"/>
            <a:ext cx="12192000" cy="0"/>
          </a:xfrm>
          <a:prstGeom prst="line">
            <a:avLst/>
          </a:prstGeom>
          <a:ln>
            <a:solidFill>
              <a:srgbClr val="F26B43"/>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67FE3B4-1487-4A42-82C4-2050774CC01B}"/>
              </a:ext>
            </a:extLst>
          </p:cNvPr>
          <p:cNvCxnSpPr/>
          <p:nvPr userDrawn="1"/>
        </p:nvCxnSpPr>
        <p:spPr>
          <a:xfrm>
            <a:off x="-25400" y="6613525"/>
            <a:ext cx="12192000" cy="0"/>
          </a:xfrm>
          <a:prstGeom prst="line">
            <a:avLst/>
          </a:prstGeom>
          <a:ln>
            <a:solidFill>
              <a:srgbClr val="F26B43"/>
            </a:solidFill>
            <a:prstDash val="sysDash"/>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A4F51B84-8B33-41FB-AE2A-8603C1B4B2AC}"/>
              </a:ext>
            </a:extLst>
          </p:cNvPr>
          <p:cNvSpPr/>
          <p:nvPr userDrawn="1"/>
        </p:nvSpPr>
        <p:spPr>
          <a:xfrm>
            <a:off x="462245" y="1809694"/>
            <a:ext cx="11299083" cy="66900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Width of main content area</a:t>
            </a:r>
          </a:p>
        </p:txBody>
      </p:sp>
      <p:grpSp>
        <p:nvGrpSpPr>
          <p:cNvPr id="11" name="Group 10">
            <a:extLst>
              <a:ext uri="{FF2B5EF4-FFF2-40B4-BE49-F238E27FC236}">
                <a16:creationId xmlns:a16="http://schemas.microsoft.com/office/drawing/2014/main" id="{0F087FCB-BD1E-4080-ADD9-D3CD929EAFD6}"/>
              </a:ext>
            </a:extLst>
          </p:cNvPr>
          <p:cNvGrpSpPr/>
          <p:nvPr userDrawn="1"/>
        </p:nvGrpSpPr>
        <p:grpSpPr>
          <a:xfrm>
            <a:off x="462245" y="2877521"/>
            <a:ext cx="11286383" cy="669007"/>
            <a:chOff x="462245" y="2558742"/>
            <a:chExt cx="11286383" cy="492518"/>
          </a:xfrm>
          <a:solidFill>
            <a:schemeClr val="accent5"/>
          </a:solidFill>
        </p:grpSpPr>
        <p:sp>
          <p:nvSpPr>
            <p:cNvPr id="12" name="Rectangle 11">
              <a:extLst>
                <a:ext uri="{FF2B5EF4-FFF2-40B4-BE49-F238E27FC236}">
                  <a16:creationId xmlns:a16="http://schemas.microsoft.com/office/drawing/2014/main" id="{5DEE7492-22D5-411A-BCEF-34D67D1E8FCB}"/>
                </a:ext>
              </a:extLst>
            </p:cNvPr>
            <p:cNvSpPr/>
            <p:nvPr/>
          </p:nvSpPr>
          <p:spPr>
            <a:xfrm>
              <a:off x="462245" y="2558742"/>
              <a:ext cx="5454638" cy="49251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Internal red guides are markers for 2 column areas</a:t>
              </a:r>
            </a:p>
          </p:txBody>
        </p:sp>
        <p:sp>
          <p:nvSpPr>
            <p:cNvPr id="13" name="Rectangle 12">
              <a:extLst>
                <a:ext uri="{FF2B5EF4-FFF2-40B4-BE49-F238E27FC236}">
                  <a16:creationId xmlns:a16="http://schemas.microsoft.com/office/drawing/2014/main" id="{2F251647-8C43-42CC-BDD0-535546692E1C}"/>
                </a:ext>
              </a:extLst>
            </p:cNvPr>
            <p:cNvSpPr/>
            <p:nvPr/>
          </p:nvSpPr>
          <p:spPr>
            <a:xfrm>
              <a:off x="6285575" y="2558742"/>
              <a:ext cx="5463053" cy="49251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Internal red guides are markers for 2 column areas</a:t>
              </a:r>
            </a:p>
          </p:txBody>
        </p:sp>
      </p:grpSp>
      <p:grpSp>
        <p:nvGrpSpPr>
          <p:cNvPr id="14" name="Group 13">
            <a:extLst>
              <a:ext uri="{FF2B5EF4-FFF2-40B4-BE49-F238E27FC236}">
                <a16:creationId xmlns:a16="http://schemas.microsoft.com/office/drawing/2014/main" id="{17A156E7-CCEA-46FF-A154-5288625325E0}"/>
              </a:ext>
            </a:extLst>
          </p:cNvPr>
          <p:cNvGrpSpPr/>
          <p:nvPr userDrawn="1"/>
        </p:nvGrpSpPr>
        <p:grpSpPr>
          <a:xfrm>
            <a:off x="462245" y="4092141"/>
            <a:ext cx="11286843" cy="669007"/>
            <a:chOff x="462245" y="3372047"/>
            <a:chExt cx="11286843" cy="492518"/>
          </a:xfrm>
          <a:solidFill>
            <a:schemeClr val="accent6"/>
          </a:solidFill>
        </p:grpSpPr>
        <p:sp>
          <p:nvSpPr>
            <p:cNvPr id="15" name="Rectangle 14">
              <a:extLst>
                <a:ext uri="{FF2B5EF4-FFF2-40B4-BE49-F238E27FC236}">
                  <a16:creationId xmlns:a16="http://schemas.microsoft.com/office/drawing/2014/main" id="{CB781140-531E-48A5-9DF7-C2CC49D271DF}"/>
                </a:ext>
              </a:extLst>
            </p:cNvPr>
            <p:cNvSpPr/>
            <p:nvPr/>
          </p:nvSpPr>
          <p:spPr>
            <a:xfrm>
              <a:off x="462245" y="3372047"/>
              <a:ext cx="3533773" cy="4925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Internal green guides are markers for 3 columns</a:t>
              </a:r>
            </a:p>
          </p:txBody>
        </p:sp>
        <p:sp>
          <p:nvSpPr>
            <p:cNvPr id="16" name="Rectangle 15">
              <a:extLst>
                <a:ext uri="{FF2B5EF4-FFF2-40B4-BE49-F238E27FC236}">
                  <a16:creationId xmlns:a16="http://schemas.microsoft.com/office/drawing/2014/main" id="{AA28CD9C-6828-48B0-B2B9-1CFA8F49E8D0}"/>
                </a:ext>
              </a:extLst>
            </p:cNvPr>
            <p:cNvSpPr/>
            <p:nvPr/>
          </p:nvSpPr>
          <p:spPr>
            <a:xfrm>
              <a:off x="4339866" y="3372047"/>
              <a:ext cx="3533773" cy="4925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Internal green guides are markers for 3 columns</a:t>
              </a:r>
            </a:p>
          </p:txBody>
        </p:sp>
        <p:sp>
          <p:nvSpPr>
            <p:cNvPr id="17" name="Rectangle 16">
              <a:extLst>
                <a:ext uri="{FF2B5EF4-FFF2-40B4-BE49-F238E27FC236}">
                  <a16:creationId xmlns:a16="http://schemas.microsoft.com/office/drawing/2014/main" id="{B29427AE-3B28-4D59-B88E-183CE9924925}"/>
                </a:ext>
              </a:extLst>
            </p:cNvPr>
            <p:cNvSpPr/>
            <p:nvPr/>
          </p:nvSpPr>
          <p:spPr>
            <a:xfrm>
              <a:off x="8215315" y="3372047"/>
              <a:ext cx="3533773" cy="4925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Internal green guides are markers for 3 columns</a:t>
              </a:r>
            </a:p>
          </p:txBody>
        </p:sp>
      </p:grpSp>
      <p:grpSp>
        <p:nvGrpSpPr>
          <p:cNvPr id="18" name="Group 17">
            <a:extLst>
              <a:ext uri="{FF2B5EF4-FFF2-40B4-BE49-F238E27FC236}">
                <a16:creationId xmlns:a16="http://schemas.microsoft.com/office/drawing/2014/main" id="{87500F29-C83F-4134-80C2-3A7F655B27D2}"/>
              </a:ext>
            </a:extLst>
          </p:cNvPr>
          <p:cNvGrpSpPr/>
          <p:nvPr userDrawn="1"/>
        </p:nvGrpSpPr>
        <p:grpSpPr>
          <a:xfrm>
            <a:off x="450000" y="0"/>
            <a:ext cx="11299088" cy="6858000"/>
            <a:chOff x="450000" y="-85430"/>
            <a:chExt cx="11299088" cy="6858000"/>
          </a:xfrm>
        </p:grpSpPr>
        <p:cxnSp>
          <p:nvCxnSpPr>
            <p:cNvPr id="19" name="Straight Connector 18">
              <a:extLst>
                <a:ext uri="{FF2B5EF4-FFF2-40B4-BE49-F238E27FC236}">
                  <a16:creationId xmlns:a16="http://schemas.microsoft.com/office/drawing/2014/main" id="{D6F9CADC-E6D4-4C67-AFCB-E27C1E0460DA}"/>
                </a:ext>
              </a:extLst>
            </p:cNvPr>
            <p:cNvCxnSpPr/>
            <p:nvPr/>
          </p:nvCxnSpPr>
          <p:spPr>
            <a:xfrm>
              <a:off x="450000" y="-85430"/>
              <a:ext cx="0" cy="6858000"/>
            </a:xfrm>
            <a:prstGeom prst="line">
              <a:avLst/>
            </a:prstGeom>
            <a:ln>
              <a:solidFill>
                <a:srgbClr val="F26B43"/>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DCBEC7B-9244-4A52-92AF-BC65A0D79E0B}"/>
                </a:ext>
              </a:extLst>
            </p:cNvPr>
            <p:cNvCxnSpPr/>
            <p:nvPr/>
          </p:nvCxnSpPr>
          <p:spPr>
            <a:xfrm>
              <a:off x="11749088" y="-85430"/>
              <a:ext cx="0" cy="6858000"/>
            </a:xfrm>
            <a:prstGeom prst="line">
              <a:avLst/>
            </a:prstGeom>
            <a:ln>
              <a:solidFill>
                <a:srgbClr val="F26B43"/>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20B9D0C-C1B9-4D81-83A3-35093DBC7565}"/>
                </a:ext>
              </a:extLst>
            </p:cNvPr>
            <p:cNvCxnSpPr/>
            <p:nvPr/>
          </p:nvCxnSpPr>
          <p:spPr>
            <a:xfrm>
              <a:off x="5911850" y="-85430"/>
              <a:ext cx="0" cy="6858000"/>
            </a:xfrm>
            <a:prstGeom prst="line">
              <a:avLst/>
            </a:prstGeom>
            <a:ln>
              <a:solidFill>
                <a:srgbClr val="F26B43"/>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1EB7ABE-14C3-44F5-87CB-4A1B64F48781}"/>
                </a:ext>
              </a:extLst>
            </p:cNvPr>
            <p:cNvCxnSpPr/>
            <p:nvPr/>
          </p:nvCxnSpPr>
          <p:spPr>
            <a:xfrm>
              <a:off x="6267450" y="-85430"/>
              <a:ext cx="0" cy="6858000"/>
            </a:xfrm>
            <a:prstGeom prst="line">
              <a:avLst/>
            </a:prstGeom>
            <a:ln>
              <a:solidFill>
                <a:srgbClr val="F26B43"/>
              </a:solidFill>
              <a:prstDash val="sys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9A9B47A-E12F-4BD2-91E6-EB4456E64D36}"/>
                </a:ext>
              </a:extLst>
            </p:cNvPr>
            <p:cNvCxnSpPr>
              <a:cxnSpLocks/>
            </p:cNvCxnSpPr>
            <p:nvPr/>
          </p:nvCxnSpPr>
          <p:spPr>
            <a:xfrm>
              <a:off x="3976417" y="-85430"/>
              <a:ext cx="0" cy="6858000"/>
            </a:xfrm>
            <a:prstGeom prst="line">
              <a:avLst/>
            </a:prstGeom>
            <a:ln>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804D3BF-869A-4812-BE95-40D030993717}"/>
                </a:ext>
              </a:extLst>
            </p:cNvPr>
            <p:cNvCxnSpPr>
              <a:cxnSpLocks/>
            </p:cNvCxnSpPr>
            <p:nvPr/>
          </p:nvCxnSpPr>
          <p:spPr>
            <a:xfrm>
              <a:off x="4332288" y="-85430"/>
              <a:ext cx="0" cy="6858000"/>
            </a:xfrm>
            <a:prstGeom prst="line">
              <a:avLst/>
            </a:prstGeom>
            <a:ln>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A3D29FB-ABBF-4E0F-940D-7AFFE15F09A2}"/>
                </a:ext>
              </a:extLst>
            </p:cNvPr>
            <p:cNvCxnSpPr>
              <a:cxnSpLocks/>
            </p:cNvCxnSpPr>
            <p:nvPr/>
          </p:nvCxnSpPr>
          <p:spPr>
            <a:xfrm>
              <a:off x="7856538" y="-85430"/>
              <a:ext cx="0" cy="6858000"/>
            </a:xfrm>
            <a:prstGeom prst="line">
              <a:avLst/>
            </a:prstGeom>
            <a:ln>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21895BE-B77A-47D7-9D8C-01D336B80FE9}"/>
                </a:ext>
              </a:extLst>
            </p:cNvPr>
            <p:cNvCxnSpPr>
              <a:cxnSpLocks/>
            </p:cNvCxnSpPr>
            <p:nvPr/>
          </p:nvCxnSpPr>
          <p:spPr>
            <a:xfrm>
              <a:off x="8202615" y="-85430"/>
              <a:ext cx="0" cy="6858000"/>
            </a:xfrm>
            <a:prstGeom prst="line">
              <a:avLst/>
            </a:prstGeom>
            <a:ln>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87D3AAD-2181-43A9-89D4-5EFA875444EF}"/>
                </a:ext>
              </a:extLst>
            </p:cNvPr>
            <p:cNvCxnSpPr>
              <a:cxnSpLocks/>
            </p:cNvCxnSpPr>
            <p:nvPr/>
          </p:nvCxnSpPr>
          <p:spPr>
            <a:xfrm>
              <a:off x="2036492" y="-85430"/>
              <a:ext cx="0" cy="6858000"/>
            </a:xfrm>
            <a:prstGeom prst="line">
              <a:avLst/>
            </a:prstGeom>
            <a:ln>
              <a:solidFill>
                <a:srgbClr val="3FCEEB"/>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3F8B856-4148-45CD-A31F-C5826A69A9CE}"/>
                </a:ext>
              </a:extLst>
            </p:cNvPr>
            <p:cNvCxnSpPr>
              <a:cxnSpLocks/>
            </p:cNvCxnSpPr>
            <p:nvPr/>
          </p:nvCxnSpPr>
          <p:spPr>
            <a:xfrm>
              <a:off x="2379663" y="-85430"/>
              <a:ext cx="0" cy="6858000"/>
            </a:xfrm>
            <a:prstGeom prst="line">
              <a:avLst/>
            </a:prstGeom>
            <a:ln>
              <a:solidFill>
                <a:srgbClr val="3FCEEB"/>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BC4BB79-F2AE-4EED-96A8-F8FCE4FC7DDC}"/>
                </a:ext>
              </a:extLst>
            </p:cNvPr>
            <p:cNvCxnSpPr>
              <a:cxnSpLocks/>
            </p:cNvCxnSpPr>
            <p:nvPr/>
          </p:nvCxnSpPr>
          <p:spPr>
            <a:xfrm>
              <a:off x="9791429" y="-85430"/>
              <a:ext cx="0" cy="6858000"/>
            </a:xfrm>
            <a:prstGeom prst="line">
              <a:avLst/>
            </a:prstGeom>
            <a:ln>
              <a:solidFill>
                <a:srgbClr val="3FCEEB"/>
              </a:solidFill>
              <a:prstDash val="sysDash"/>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5775B1C-90E1-4ACC-A83F-40747ACBA8AA}"/>
                </a:ext>
              </a:extLst>
            </p:cNvPr>
            <p:cNvCxnSpPr>
              <a:cxnSpLocks/>
            </p:cNvCxnSpPr>
            <p:nvPr/>
          </p:nvCxnSpPr>
          <p:spPr>
            <a:xfrm>
              <a:off x="10147300" y="-85430"/>
              <a:ext cx="0" cy="6858000"/>
            </a:xfrm>
            <a:prstGeom prst="line">
              <a:avLst/>
            </a:prstGeom>
            <a:ln>
              <a:solidFill>
                <a:srgbClr val="3FCEEB"/>
              </a:solidFill>
              <a:prstDash val="sysDash"/>
            </a:ln>
          </p:spPr>
          <p:style>
            <a:lnRef idx="1">
              <a:schemeClr val="accent1"/>
            </a:lnRef>
            <a:fillRef idx="0">
              <a:schemeClr val="accent1"/>
            </a:fillRef>
            <a:effectRef idx="0">
              <a:schemeClr val="accent1"/>
            </a:effectRef>
            <a:fontRef idx="minor">
              <a:schemeClr val="tx1"/>
            </a:fontRef>
          </p:style>
        </p:cxnSp>
      </p:grpSp>
      <p:cxnSp>
        <p:nvCxnSpPr>
          <p:cNvPr id="31" name="Straight Connector 30">
            <a:extLst>
              <a:ext uri="{FF2B5EF4-FFF2-40B4-BE49-F238E27FC236}">
                <a16:creationId xmlns:a16="http://schemas.microsoft.com/office/drawing/2014/main" id="{43029B49-A765-409D-A3CD-B4BFA508C072}"/>
              </a:ext>
            </a:extLst>
          </p:cNvPr>
          <p:cNvCxnSpPr>
            <a:cxnSpLocks/>
          </p:cNvCxnSpPr>
          <p:nvPr userDrawn="1"/>
        </p:nvCxnSpPr>
        <p:spPr>
          <a:xfrm>
            <a:off x="383376" y="1809694"/>
            <a:ext cx="0" cy="3851331"/>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A2D1EB9-967D-44B6-A4DE-CE698A8BDB10}"/>
              </a:ext>
            </a:extLst>
          </p:cNvPr>
          <p:cNvCxnSpPr/>
          <p:nvPr userDrawn="1"/>
        </p:nvCxnSpPr>
        <p:spPr>
          <a:xfrm>
            <a:off x="0" y="1484312"/>
            <a:ext cx="12192000" cy="0"/>
          </a:xfrm>
          <a:prstGeom prst="line">
            <a:avLst/>
          </a:prstGeom>
          <a:ln>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1A55004-8D7D-4E0C-94DC-E1354243193E}"/>
              </a:ext>
            </a:extLst>
          </p:cNvPr>
          <p:cNvCxnSpPr/>
          <p:nvPr userDrawn="1"/>
        </p:nvCxnSpPr>
        <p:spPr>
          <a:xfrm>
            <a:off x="0" y="1808106"/>
            <a:ext cx="12192000" cy="0"/>
          </a:xfrm>
          <a:prstGeom prst="line">
            <a:avLst/>
          </a:prstGeom>
          <a:ln>
            <a:solidFill>
              <a:srgbClr val="3FCEEB"/>
            </a:solidFill>
            <a:prstDash val="sysDash"/>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FB18F1C-48B4-4262-B1C2-6D7758EB8637}"/>
              </a:ext>
            </a:extLst>
          </p:cNvPr>
          <p:cNvCxnSpPr/>
          <p:nvPr userDrawn="1"/>
        </p:nvCxnSpPr>
        <p:spPr>
          <a:xfrm>
            <a:off x="-25400" y="5661025"/>
            <a:ext cx="12192000" cy="0"/>
          </a:xfrm>
          <a:prstGeom prst="line">
            <a:avLst/>
          </a:prstGeom>
          <a:ln>
            <a:solidFill>
              <a:srgbClr val="3FCEEB"/>
            </a:solidFill>
            <a:prstDash val="sysDash"/>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7A6F973-997B-43B8-B47B-345DD183C636}"/>
              </a:ext>
            </a:extLst>
          </p:cNvPr>
          <p:cNvCxnSpPr/>
          <p:nvPr userDrawn="1"/>
        </p:nvCxnSpPr>
        <p:spPr>
          <a:xfrm>
            <a:off x="-25400" y="5948689"/>
            <a:ext cx="12192000" cy="0"/>
          </a:xfrm>
          <a:prstGeom prst="line">
            <a:avLst/>
          </a:prstGeom>
          <a:ln>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039E9A01-7E7F-41A9-B10A-9A36B72E6251}"/>
              </a:ext>
            </a:extLst>
          </p:cNvPr>
          <p:cNvCxnSpPr>
            <a:cxnSpLocks/>
          </p:cNvCxnSpPr>
          <p:nvPr userDrawn="1"/>
        </p:nvCxnSpPr>
        <p:spPr>
          <a:xfrm>
            <a:off x="11819160" y="1795406"/>
            <a:ext cx="0" cy="3851331"/>
          </a:xfrm>
          <a:prstGeom prst="line">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BD53BB17-2830-4FF6-A472-36FC34D1631F}"/>
              </a:ext>
            </a:extLst>
          </p:cNvPr>
          <p:cNvSpPr txBox="1"/>
          <p:nvPr userDrawn="1"/>
        </p:nvSpPr>
        <p:spPr>
          <a:xfrm rot="16200000">
            <a:off x="-306701" y="3562652"/>
            <a:ext cx="1126912" cy="171778"/>
          </a:xfrm>
          <a:prstGeom prst="rect">
            <a:avLst/>
          </a:prstGeom>
          <a:noFill/>
        </p:spPr>
        <p:txBody>
          <a:bodyPr wrap="none" lIns="0" tIns="0" rIns="0" bIns="0" rtlCol="0">
            <a:spAutoFit/>
          </a:bodyPr>
          <a:lstStyle/>
          <a:p>
            <a:pPr algn="l">
              <a:lnSpc>
                <a:spcPct val="110000"/>
              </a:lnSpc>
              <a:spcBef>
                <a:spcPts val="400"/>
              </a:spcBef>
              <a:spcAft>
                <a:spcPts val="400"/>
              </a:spcAft>
            </a:pPr>
            <a:r>
              <a:rPr lang="en-GB" sz="1100" dirty="0"/>
              <a:t>Main content area</a:t>
            </a:r>
          </a:p>
        </p:txBody>
      </p:sp>
      <p:sp>
        <p:nvSpPr>
          <p:cNvPr id="38" name="TextBox 37">
            <a:extLst>
              <a:ext uri="{FF2B5EF4-FFF2-40B4-BE49-F238E27FC236}">
                <a16:creationId xmlns:a16="http://schemas.microsoft.com/office/drawing/2014/main" id="{D813596B-50C8-4E18-9F1F-B3F9772BD6C8}"/>
              </a:ext>
            </a:extLst>
          </p:cNvPr>
          <p:cNvSpPr txBox="1"/>
          <p:nvPr userDrawn="1"/>
        </p:nvSpPr>
        <p:spPr>
          <a:xfrm rot="5400000" flipH="1">
            <a:off x="11379720" y="3562652"/>
            <a:ext cx="1126912" cy="171778"/>
          </a:xfrm>
          <a:prstGeom prst="rect">
            <a:avLst/>
          </a:prstGeom>
          <a:noFill/>
        </p:spPr>
        <p:txBody>
          <a:bodyPr wrap="none" lIns="0" tIns="0" rIns="0" bIns="0" rtlCol="0">
            <a:spAutoFit/>
          </a:bodyPr>
          <a:lstStyle/>
          <a:p>
            <a:pPr algn="l">
              <a:lnSpc>
                <a:spcPct val="110000"/>
              </a:lnSpc>
              <a:spcBef>
                <a:spcPts val="400"/>
              </a:spcBef>
              <a:spcAft>
                <a:spcPts val="400"/>
              </a:spcAft>
            </a:pPr>
            <a:r>
              <a:rPr lang="en-GB" sz="1100" dirty="0"/>
              <a:t>Main content area</a:t>
            </a:r>
          </a:p>
        </p:txBody>
      </p:sp>
      <p:sp>
        <p:nvSpPr>
          <p:cNvPr id="40" name="TextBox 39">
            <a:extLst>
              <a:ext uri="{FF2B5EF4-FFF2-40B4-BE49-F238E27FC236}">
                <a16:creationId xmlns:a16="http://schemas.microsoft.com/office/drawing/2014/main" id="{F99562A1-40B6-498E-B2CC-FC202A9A295D}"/>
              </a:ext>
            </a:extLst>
          </p:cNvPr>
          <p:cNvSpPr txBox="1"/>
          <p:nvPr userDrawn="1"/>
        </p:nvSpPr>
        <p:spPr>
          <a:xfrm>
            <a:off x="2392093" y="5082622"/>
            <a:ext cx="7417552" cy="218586"/>
          </a:xfrm>
          <a:prstGeom prst="rect">
            <a:avLst/>
          </a:prstGeom>
          <a:noFill/>
        </p:spPr>
        <p:txBody>
          <a:bodyPr wrap="square" lIns="0" tIns="0" rIns="0" bIns="0" rtlCol="0">
            <a:spAutoFit/>
          </a:bodyPr>
          <a:lstStyle/>
          <a:p>
            <a:pPr algn="ctr">
              <a:lnSpc>
                <a:spcPct val="110000"/>
              </a:lnSpc>
              <a:spcBef>
                <a:spcPts val="400"/>
              </a:spcBef>
              <a:spcAft>
                <a:spcPts val="400"/>
              </a:spcAft>
            </a:pPr>
            <a:r>
              <a:rPr lang="en-GB" sz="1400" dirty="0"/>
              <a:t>The other vertical guides in between are simply to help you align things proportionately</a:t>
            </a:r>
          </a:p>
        </p:txBody>
      </p:sp>
      <p:sp>
        <p:nvSpPr>
          <p:cNvPr id="43" name="Title 42">
            <a:extLst>
              <a:ext uri="{FF2B5EF4-FFF2-40B4-BE49-F238E27FC236}">
                <a16:creationId xmlns:a16="http://schemas.microsoft.com/office/drawing/2014/main" id="{C54E255D-4ED5-4075-9EAF-A8B701187C36}"/>
              </a:ext>
            </a:extLst>
          </p:cNvPr>
          <p:cNvSpPr>
            <a:spLocks noGrp="1"/>
          </p:cNvSpPr>
          <p:nvPr>
            <p:ph type="title" hasCustomPrompt="1"/>
          </p:nvPr>
        </p:nvSpPr>
        <p:spPr/>
        <p:txBody>
          <a:bodyPr/>
          <a:lstStyle>
            <a:lvl1pPr>
              <a:defRPr/>
            </a:lvl1pPr>
          </a:lstStyle>
          <a:p>
            <a:r>
              <a:rPr lang="en-US" dirty="0"/>
              <a:t>understanding </a:t>
            </a:r>
            <a:br>
              <a:rPr lang="en-US" dirty="0"/>
            </a:br>
            <a:r>
              <a:rPr lang="en-US" dirty="0"/>
              <a:t>the guides</a:t>
            </a:r>
            <a:endParaRPr lang="en-GB" dirty="0"/>
          </a:p>
        </p:txBody>
      </p:sp>
      <p:sp>
        <p:nvSpPr>
          <p:cNvPr id="46" name="Text Placeholder 4">
            <a:extLst>
              <a:ext uri="{FF2B5EF4-FFF2-40B4-BE49-F238E27FC236}">
                <a16:creationId xmlns:a16="http://schemas.microsoft.com/office/drawing/2014/main" id="{37A16C69-9348-4F42-BFDB-C88E095FF271}"/>
              </a:ext>
            </a:extLst>
          </p:cNvPr>
          <p:cNvSpPr txBox="1">
            <a:spLocks/>
          </p:cNvSpPr>
          <p:nvPr userDrawn="1"/>
        </p:nvSpPr>
        <p:spPr>
          <a:xfrm>
            <a:off x="450000" y="5827549"/>
            <a:ext cx="11294652" cy="124906"/>
          </a:xfrm>
          <a:prstGeom prst="rect">
            <a:avLst/>
          </a:prstGeom>
          <a:solidFill>
            <a:schemeClr val="bg1">
              <a:lumMod val="85000"/>
            </a:schemeClr>
          </a:solidFill>
        </p:spPr>
        <p:txBody>
          <a:bodyPr vert="horz" lIns="0" tIns="0" rIns="0" bIns="0" rtlCol="0">
            <a:noAutofit/>
          </a:bodyPr>
          <a:lstStyle>
            <a:lvl1pPr marL="0" indent="0" algn="l" defTabSz="914400" rtl="0" eaLnBrk="1" latinLnBrk="0" hangingPunct="1">
              <a:lnSpc>
                <a:spcPct val="110000"/>
              </a:lnSpc>
              <a:spcBef>
                <a:spcPts val="400"/>
              </a:spcBef>
              <a:spcAft>
                <a:spcPts val="400"/>
              </a:spcAft>
              <a:buSzPct val="50000"/>
              <a:buFont typeface="HelveticaNeueLT Std Lt Cn" panose="020B0406020202030204" pitchFamily="34" charset="0"/>
              <a:buNone/>
              <a:defRPr sz="800" b="0" i="1" kern="1200">
                <a:solidFill>
                  <a:schemeClr val="tx1"/>
                </a:solidFill>
                <a:latin typeface="+mn-lt"/>
                <a:ea typeface="+mn-ea"/>
                <a:cs typeface="+mn-cs"/>
              </a:defRPr>
            </a:lvl1pPr>
            <a:lvl2pPr marL="266700" indent="-266700" algn="l" defTabSz="914400" rtl="0" eaLnBrk="1" latinLnBrk="0" hangingPunct="1">
              <a:lnSpc>
                <a:spcPct val="110000"/>
              </a:lnSpc>
              <a:spcBef>
                <a:spcPts val="400"/>
              </a:spcBef>
              <a:spcAft>
                <a:spcPts val="400"/>
              </a:spcAft>
              <a:buSzPct val="80000"/>
              <a:buFont typeface="Segoe UI" panose="020B0502040204020203" pitchFamily="34" charset="0"/>
              <a:buChar char="●"/>
              <a:defRPr sz="1400" kern="1200">
                <a:solidFill>
                  <a:schemeClr val="tx1"/>
                </a:solidFill>
                <a:latin typeface="+mn-lt"/>
                <a:ea typeface="+mn-ea"/>
                <a:cs typeface="+mn-cs"/>
              </a:defRPr>
            </a:lvl2pPr>
            <a:lvl3pPr marL="630238" indent="-260350" algn="l" defTabSz="914400" rtl="0" eaLnBrk="1" latinLnBrk="0" hangingPunct="1">
              <a:lnSpc>
                <a:spcPct val="110000"/>
              </a:lnSpc>
              <a:spcBef>
                <a:spcPts val="400"/>
              </a:spcBef>
              <a:spcAft>
                <a:spcPts val="400"/>
              </a:spcAft>
              <a:buFont typeface="Arial" panose="020B0604020202020204" pitchFamily="34" charset="0"/>
              <a:buChar char="‒"/>
              <a:defRPr sz="1400" kern="1200">
                <a:solidFill>
                  <a:schemeClr val="tx1"/>
                </a:solidFill>
                <a:latin typeface="+mn-lt"/>
                <a:ea typeface="+mn-ea"/>
                <a:cs typeface="+mn-cs"/>
              </a:defRPr>
            </a:lvl3pPr>
            <a:lvl4pPr marL="987425"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1262063" indent="-228600" algn="l" defTabSz="914400" rtl="0" eaLnBrk="1" latinLnBrk="0" hangingPunct="1">
              <a:lnSpc>
                <a:spcPct val="90000"/>
              </a:lnSpc>
              <a:spcBef>
                <a:spcPts val="500"/>
              </a:spcBef>
              <a:buFont typeface="HelveticaNeueLT Std Lt Cn" panose="020B040602020203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dirty="0"/>
              <a:t>Area for source and base (if necessary).  Nothing must go beyond the green line below.</a:t>
            </a:r>
          </a:p>
        </p:txBody>
      </p:sp>
      <p:sp>
        <p:nvSpPr>
          <p:cNvPr id="47" name="Right Bracket 46">
            <a:extLst>
              <a:ext uri="{FF2B5EF4-FFF2-40B4-BE49-F238E27FC236}">
                <a16:creationId xmlns:a16="http://schemas.microsoft.com/office/drawing/2014/main" id="{96B279EE-C5DB-44AC-BD7D-B846172C43E1}"/>
              </a:ext>
            </a:extLst>
          </p:cNvPr>
          <p:cNvSpPr/>
          <p:nvPr userDrawn="1"/>
        </p:nvSpPr>
        <p:spPr>
          <a:xfrm>
            <a:off x="11769407" y="5827549"/>
            <a:ext cx="45719" cy="130275"/>
          </a:xfrm>
          <a:prstGeom prst="rightBracket">
            <a:avLst/>
          </a:prstGeom>
          <a:ln w="127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48" name="Right Bracket 47">
            <a:extLst>
              <a:ext uri="{FF2B5EF4-FFF2-40B4-BE49-F238E27FC236}">
                <a16:creationId xmlns:a16="http://schemas.microsoft.com/office/drawing/2014/main" id="{965FAEF5-FC45-40C8-AC5C-29DCECC3D09E}"/>
              </a:ext>
            </a:extLst>
          </p:cNvPr>
          <p:cNvSpPr/>
          <p:nvPr userDrawn="1"/>
        </p:nvSpPr>
        <p:spPr>
          <a:xfrm flipH="1">
            <a:off x="386578" y="5825231"/>
            <a:ext cx="45719" cy="130275"/>
          </a:xfrm>
          <a:prstGeom prst="rightBracket">
            <a:avLst/>
          </a:prstGeom>
          <a:ln w="127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Tree>
    <p:extLst>
      <p:ext uri="{BB962C8B-B14F-4D97-AF65-F5344CB8AC3E}">
        <p14:creationId xmlns:p14="http://schemas.microsoft.com/office/powerpoint/2010/main" val="349905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ear">
    <p:spTree>
      <p:nvGrpSpPr>
        <p:cNvPr id="1" name=""/>
        <p:cNvGrpSpPr/>
        <p:nvPr/>
      </p:nvGrpSpPr>
      <p:grpSpPr>
        <a:xfrm>
          <a:off x="0" y="0"/>
          <a:ext cx="0" cy="0"/>
          <a:chOff x="0" y="0"/>
          <a:chExt cx="0" cy="0"/>
        </a:xfrm>
      </p:grpSpPr>
      <p:sp>
        <p:nvSpPr>
          <p:cNvPr id="12" name="Text Placeholder 8">
            <a:extLst>
              <a:ext uri="{FF2B5EF4-FFF2-40B4-BE49-F238E27FC236}">
                <a16:creationId xmlns:a16="http://schemas.microsoft.com/office/drawing/2014/main" id="{8D548BC7-F2C8-4852-8FA1-19ABB02F1BD5}"/>
              </a:ext>
            </a:extLst>
          </p:cNvPr>
          <p:cNvSpPr>
            <a:spLocks noGrp="1"/>
          </p:cNvSpPr>
          <p:nvPr>
            <p:ph type="body" sz="quarter" idx="18" hasCustomPrompt="1"/>
          </p:nvPr>
        </p:nvSpPr>
        <p:spPr>
          <a:xfrm>
            <a:off x="452897" y="5823783"/>
            <a:ext cx="11277975" cy="124906"/>
          </a:xfrm>
        </p:spPr>
        <p:txBody>
          <a:bodyPr wrap="square" lIns="0" anchor="b">
            <a:spAutoFit/>
          </a:bodyPr>
          <a:lstStyle>
            <a:lvl1pPr marL="0" indent="0" algn="r">
              <a:buNone/>
              <a:defRPr sz="800" b="0" i="1">
                <a:solidFill>
                  <a:schemeClr val="tx1">
                    <a:lumMod val="75000"/>
                    <a:lumOff val="25000"/>
                  </a:schemeClr>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dirty="0"/>
              <a:t>Base and source info (delete if not necessary)</a:t>
            </a:r>
          </a:p>
        </p:txBody>
      </p:sp>
      <p:sp>
        <p:nvSpPr>
          <p:cNvPr id="6" name="Title 5">
            <a:extLst>
              <a:ext uri="{FF2B5EF4-FFF2-40B4-BE49-F238E27FC236}">
                <a16:creationId xmlns:a16="http://schemas.microsoft.com/office/drawing/2014/main" id="{DB4D717C-E4C3-4FDF-8607-B34CB4CA1B3D}"/>
              </a:ext>
            </a:extLst>
          </p:cNvPr>
          <p:cNvSpPr>
            <a:spLocks noGrp="1"/>
          </p:cNvSpPr>
          <p:nvPr>
            <p:ph type="title"/>
          </p:nvPr>
        </p:nvSpPr>
        <p:spPr/>
        <p:txBody>
          <a:bodyPr/>
          <a:lstStyle/>
          <a:p>
            <a:r>
              <a:rPr lang="en-US"/>
              <a:t>Click to edit Master title style</a:t>
            </a:r>
            <a:endParaRPr lang="en-GB"/>
          </a:p>
        </p:txBody>
      </p:sp>
      <p:sp>
        <p:nvSpPr>
          <p:cNvPr id="11" name="Slide Number Placeholder 15">
            <a:extLst>
              <a:ext uri="{FF2B5EF4-FFF2-40B4-BE49-F238E27FC236}">
                <a16:creationId xmlns:a16="http://schemas.microsoft.com/office/drawing/2014/main" id="{8D12899D-1C8B-4BF7-9004-B8652304FB39}"/>
              </a:ext>
            </a:extLst>
          </p:cNvPr>
          <p:cNvSpPr>
            <a:spLocks noGrp="1"/>
          </p:cNvSpPr>
          <p:nvPr>
            <p:ph type="sldNum" sz="quarter" idx="4"/>
          </p:nvPr>
        </p:nvSpPr>
        <p:spPr>
          <a:xfrm>
            <a:off x="437230" y="6279028"/>
            <a:ext cx="304370" cy="365125"/>
          </a:xfrm>
          <a:prstGeom prst="rect">
            <a:avLst/>
          </a:prstGeom>
        </p:spPr>
        <p:txBody>
          <a:bodyPr vert="horz" wrap="none" lIns="0" tIns="0" rIns="0" bIns="0" rtlCol="0" anchor="b"/>
          <a:lstStyle>
            <a:lvl1pPr algn="l">
              <a:defRPr lang="en-GB" sz="900" b="1" smtClean="0">
                <a:solidFill>
                  <a:schemeClr val="tx1"/>
                </a:solidFill>
                <a:latin typeface="+mj-lt"/>
              </a:defRPr>
            </a:lvl1pPr>
          </a:lstStyle>
          <a:p>
            <a:fld id="{D61AABEC-672F-4B68-B914-690DA978312C}" type="slidenum">
              <a:rPr lang="en-GB" smtClean="0"/>
              <a:pPr/>
              <a:t>‹#›</a:t>
            </a:fld>
            <a:r>
              <a:rPr lang="en-GB" dirty="0"/>
              <a:t>  </a:t>
            </a:r>
          </a:p>
        </p:txBody>
      </p:sp>
    </p:spTree>
    <p:extLst>
      <p:ext uri="{BB962C8B-B14F-4D97-AF65-F5344CB8AC3E}">
        <p14:creationId xmlns:p14="http://schemas.microsoft.com/office/powerpoint/2010/main" val="1193695246"/>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51F5451-CC20-46A2-802F-F9D60C2A61E7}"/>
              </a:ext>
            </a:extLst>
          </p:cNvPr>
          <p:cNvSpPr>
            <a:spLocks noGrp="1"/>
          </p:cNvSpPr>
          <p:nvPr>
            <p:ph type="title"/>
          </p:nvPr>
        </p:nvSpPr>
        <p:spPr>
          <a:xfrm>
            <a:off x="450000" y="397170"/>
            <a:ext cx="9341700" cy="775597"/>
          </a:xfrm>
          <a:prstGeom prst="rect">
            <a:avLst/>
          </a:prstGeom>
        </p:spPr>
        <p:txBody>
          <a:bodyPr vert="horz" wrap="square" lIns="0" tIns="0" rIns="0" bIns="0" rtlCol="0" anchor="t">
            <a:noAutofit/>
          </a:bodyPr>
          <a:lstStyle/>
          <a:p>
            <a:r>
              <a:rPr lang="en-GB" dirty="0"/>
              <a:t>Slide title</a:t>
            </a:r>
            <a:br>
              <a:rPr lang="en-GB" dirty="0"/>
            </a:br>
            <a:r>
              <a:rPr lang="en-GB" dirty="0"/>
              <a:t>room for two lines</a:t>
            </a:r>
          </a:p>
        </p:txBody>
      </p:sp>
      <p:sp>
        <p:nvSpPr>
          <p:cNvPr id="3" name="Espace réservé du texte 2">
            <a:extLst>
              <a:ext uri="{FF2B5EF4-FFF2-40B4-BE49-F238E27FC236}">
                <a16:creationId xmlns:a16="http://schemas.microsoft.com/office/drawing/2014/main" id="{41F54BE0-878D-4EDE-9290-206FC15489D4}"/>
              </a:ext>
            </a:extLst>
          </p:cNvPr>
          <p:cNvSpPr>
            <a:spLocks noGrp="1"/>
          </p:cNvSpPr>
          <p:nvPr>
            <p:ph type="body" idx="1"/>
          </p:nvPr>
        </p:nvSpPr>
        <p:spPr>
          <a:xfrm>
            <a:off x="450000" y="1808820"/>
            <a:ext cx="11299088" cy="3852205"/>
          </a:xfrm>
          <a:prstGeom prst="rect">
            <a:avLst/>
          </a:prstGeom>
        </p:spPr>
        <p:txBody>
          <a:bodyPr vert="horz" lIns="0" tIns="0" rIns="0" bIns="0" rtlCol="0">
            <a:noAutofit/>
          </a:bodyPr>
          <a:lstStyle/>
          <a:p>
            <a:pPr lvl="0"/>
            <a:r>
              <a:rPr lang="en-GB" dirty="0"/>
              <a:t>Click to change the text styles on the slide master</a:t>
            </a:r>
          </a:p>
          <a:p>
            <a:pPr lvl="1"/>
            <a:r>
              <a:rPr lang="en-GB" dirty="0"/>
              <a:t>Text level 1</a:t>
            </a:r>
          </a:p>
          <a:p>
            <a:pPr lvl="2"/>
            <a:r>
              <a:rPr lang="en-GB" dirty="0"/>
              <a:t>Text level 2</a:t>
            </a:r>
          </a:p>
        </p:txBody>
      </p:sp>
      <p:sp>
        <p:nvSpPr>
          <p:cNvPr id="16" name="Slide Number Placeholder 15">
            <a:extLst>
              <a:ext uri="{FF2B5EF4-FFF2-40B4-BE49-F238E27FC236}">
                <a16:creationId xmlns:a16="http://schemas.microsoft.com/office/drawing/2014/main" id="{A5DB182D-BA00-4563-BFAD-C15D259EAD99}"/>
              </a:ext>
            </a:extLst>
          </p:cNvPr>
          <p:cNvSpPr>
            <a:spLocks noGrp="1"/>
          </p:cNvSpPr>
          <p:nvPr>
            <p:ph type="sldNum" sz="quarter" idx="4"/>
          </p:nvPr>
        </p:nvSpPr>
        <p:spPr>
          <a:xfrm>
            <a:off x="437230" y="6279028"/>
            <a:ext cx="304370" cy="365125"/>
          </a:xfrm>
          <a:prstGeom prst="rect">
            <a:avLst/>
          </a:prstGeom>
        </p:spPr>
        <p:txBody>
          <a:bodyPr vert="horz" wrap="none" lIns="0" tIns="0" rIns="0" bIns="0" rtlCol="0" anchor="b"/>
          <a:lstStyle>
            <a:lvl1pPr algn="l">
              <a:defRPr lang="en-GB" sz="900" b="1" smtClean="0">
                <a:solidFill>
                  <a:schemeClr val="tx1"/>
                </a:solidFill>
                <a:latin typeface="+mj-lt"/>
              </a:defRPr>
            </a:lvl1pPr>
          </a:lstStyle>
          <a:p>
            <a:fld id="{D61AABEC-672F-4B68-B914-690DA978312C}" type="slidenum">
              <a:rPr lang="en-GB" smtClean="0"/>
              <a:pPr/>
              <a:t>‹#›</a:t>
            </a:fld>
            <a:r>
              <a:rPr lang="en-GB" dirty="0"/>
              <a:t> </a:t>
            </a:r>
          </a:p>
        </p:txBody>
      </p:sp>
      <p:pic>
        <p:nvPicPr>
          <p:cNvPr id="14" name="Picture 13">
            <a:extLst>
              <a:ext uri="{FF2B5EF4-FFF2-40B4-BE49-F238E27FC236}">
                <a16:creationId xmlns:a16="http://schemas.microsoft.com/office/drawing/2014/main" id="{3CE9DB19-D703-4E79-89D3-B1D2B8C50FAF}"/>
              </a:ext>
            </a:extLst>
          </p:cNvPr>
          <p:cNvPicPr>
            <a:picLocks noChangeAspect="1"/>
          </p:cNvPicPr>
          <p:nvPr userDrawn="1"/>
        </p:nvPicPr>
        <p:blipFill>
          <a:blip r:embed="rId43" cstate="hqprint">
            <a:extLst>
              <a:ext uri="{28A0092B-C50C-407E-A947-70E740481C1C}">
                <a14:useLocalDpi xmlns:a14="http://schemas.microsoft.com/office/drawing/2010/main" val="0"/>
              </a:ext>
            </a:extLst>
          </a:blip>
          <a:stretch>
            <a:fillRect/>
          </a:stretch>
        </p:blipFill>
        <p:spPr>
          <a:xfrm>
            <a:off x="9944338" y="6172200"/>
            <a:ext cx="1816655" cy="450289"/>
          </a:xfrm>
          <a:prstGeom prst="rect">
            <a:avLst/>
          </a:prstGeom>
        </p:spPr>
      </p:pic>
    </p:spTree>
    <p:extLst>
      <p:ext uri="{BB962C8B-B14F-4D97-AF65-F5344CB8AC3E}">
        <p14:creationId xmlns:p14="http://schemas.microsoft.com/office/powerpoint/2010/main" val="2089693720"/>
      </p:ext>
    </p:extLst>
  </p:cSld>
  <p:clrMap bg1="lt1" tx1="dk1" bg2="lt2" tx2="dk2" accent1="accent1" accent2="accent2" accent3="accent3" accent4="accent4" accent5="accent5" accent6="accent6" hlink="hlink" folHlink="folHlink"/>
  <p:sldLayoutIdLst>
    <p:sldLayoutId id="2147483649" r:id="rId1"/>
    <p:sldLayoutId id="2147483853" r:id="rId2"/>
    <p:sldLayoutId id="2147483854" r:id="rId3"/>
    <p:sldLayoutId id="2147483663" r:id="rId4"/>
    <p:sldLayoutId id="2147483763" r:id="rId5"/>
    <p:sldLayoutId id="2147483683" r:id="rId6"/>
    <p:sldLayoutId id="2147483849" r:id="rId7"/>
    <p:sldLayoutId id="2147483844" r:id="rId8"/>
    <p:sldLayoutId id="2147483650" r:id="rId9"/>
    <p:sldLayoutId id="2147483770" r:id="rId10"/>
    <p:sldLayoutId id="2147483791" r:id="rId11"/>
    <p:sldLayoutId id="2147483697" r:id="rId12"/>
    <p:sldLayoutId id="2147483764" r:id="rId13"/>
    <p:sldLayoutId id="2147483765" r:id="rId14"/>
    <p:sldLayoutId id="2147483773" r:id="rId15"/>
    <p:sldLayoutId id="2147483846" r:id="rId16"/>
    <p:sldLayoutId id="2147483772" r:id="rId17"/>
    <p:sldLayoutId id="2147483845" r:id="rId18"/>
    <p:sldLayoutId id="2147483794" r:id="rId19"/>
    <p:sldLayoutId id="2147483795" r:id="rId20"/>
    <p:sldLayoutId id="2147483852" r:id="rId21"/>
    <p:sldLayoutId id="2147483851" r:id="rId22"/>
    <p:sldLayoutId id="2147483857" r:id="rId23"/>
    <p:sldLayoutId id="2147483858" r:id="rId24"/>
    <p:sldLayoutId id="2147483787" r:id="rId25"/>
    <p:sldLayoutId id="2147483778" r:id="rId26"/>
    <p:sldLayoutId id="2147483790" r:id="rId27"/>
    <p:sldLayoutId id="2147483847" r:id="rId28"/>
    <p:sldLayoutId id="2147483780" r:id="rId29"/>
    <p:sldLayoutId id="2147483789" r:id="rId30"/>
    <p:sldLayoutId id="2147483779" r:id="rId31"/>
    <p:sldLayoutId id="2147483793" r:id="rId32"/>
    <p:sldLayoutId id="2147483771" r:id="rId33"/>
    <p:sldLayoutId id="2147483713" r:id="rId34"/>
    <p:sldLayoutId id="2147483695" r:id="rId35"/>
    <p:sldLayoutId id="2147483784" r:id="rId36"/>
    <p:sldLayoutId id="2147483720" r:id="rId37"/>
    <p:sldLayoutId id="2147483671" r:id="rId38"/>
    <p:sldLayoutId id="2147483856" r:id="rId39"/>
    <p:sldLayoutId id="2147483855" r:id="rId40"/>
    <p:sldLayoutId id="2147483859" r:id="rId41"/>
  </p:sldLayoutIdLst>
  <p:hf hdr="0" ftr="0" dt="0"/>
  <p:txStyles>
    <p:titleStyle>
      <a:lvl1pPr algn="l" defTabSz="914400" rtl="0" eaLnBrk="1" latinLnBrk="0" hangingPunct="1">
        <a:lnSpc>
          <a:spcPct val="90000"/>
        </a:lnSpc>
        <a:spcBef>
          <a:spcPct val="0"/>
        </a:spcBef>
        <a:buNone/>
        <a:defRPr sz="2800" b="1" kern="1200" cap="none" spc="0" baseline="0">
          <a:solidFill>
            <a:schemeClr val="tx1"/>
          </a:solidFill>
          <a:latin typeface="+mn-lt"/>
          <a:ea typeface="+mj-ea"/>
          <a:cs typeface="+mj-cs"/>
        </a:defRPr>
      </a:lvl1pPr>
    </p:titleStyle>
    <p:bodyStyle>
      <a:lvl1pPr marL="0" indent="0" algn="l" defTabSz="914400" rtl="0" eaLnBrk="1" latinLnBrk="0" hangingPunct="1">
        <a:lnSpc>
          <a:spcPct val="110000"/>
        </a:lnSpc>
        <a:spcBef>
          <a:spcPts val="400"/>
        </a:spcBef>
        <a:spcAft>
          <a:spcPts val="400"/>
        </a:spcAft>
        <a:buSzPct val="50000"/>
        <a:buFont typeface="HelveticaNeueLT Std Lt Cn" panose="020B0406020202030204" pitchFamily="34" charset="0"/>
        <a:buNone/>
        <a:defRPr sz="1400" b="0" kern="1200">
          <a:solidFill>
            <a:schemeClr val="tx1"/>
          </a:solidFill>
          <a:latin typeface="+mn-lt"/>
          <a:ea typeface="+mn-ea"/>
          <a:cs typeface="+mn-cs"/>
        </a:defRPr>
      </a:lvl1pPr>
      <a:lvl2pPr marL="266700" indent="-266700" algn="l" defTabSz="914400" rtl="0" eaLnBrk="1" latinLnBrk="0" hangingPunct="1">
        <a:lnSpc>
          <a:spcPct val="110000"/>
        </a:lnSpc>
        <a:spcBef>
          <a:spcPts val="400"/>
        </a:spcBef>
        <a:spcAft>
          <a:spcPts val="400"/>
        </a:spcAft>
        <a:buSzPct val="80000"/>
        <a:buFont typeface="Segoe UI" panose="020B0502040204020203" pitchFamily="34" charset="0"/>
        <a:buChar char="●"/>
        <a:defRPr sz="1400" kern="1200">
          <a:solidFill>
            <a:schemeClr val="tx1"/>
          </a:solidFill>
          <a:latin typeface="+mn-lt"/>
          <a:ea typeface="+mn-ea"/>
          <a:cs typeface="+mn-cs"/>
        </a:defRPr>
      </a:lvl2pPr>
      <a:lvl3pPr marL="630238" indent="-260350" algn="l" defTabSz="914400" rtl="0" eaLnBrk="1" latinLnBrk="0" hangingPunct="1">
        <a:lnSpc>
          <a:spcPct val="110000"/>
        </a:lnSpc>
        <a:spcBef>
          <a:spcPts val="400"/>
        </a:spcBef>
        <a:spcAft>
          <a:spcPts val="400"/>
        </a:spcAft>
        <a:buFont typeface="Arial" panose="020B0604020202020204" pitchFamily="34" charset="0"/>
        <a:buChar char="‒"/>
        <a:defRPr sz="1400" kern="1200">
          <a:solidFill>
            <a:schemeClr val="tx1"/>
          </a:solidFill>
          <a:latin typeface="+mn-lt"/>
          <a:ea typeface="+mn-ea"/>
          <a:cs typeface="+mn-cs"/>
        </a:defRPr>
      </a:lvl3pPr>
      <a:lvl4pPr marL="987425"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1262063" indent="-228600" algn="l" defTabSz="914400" rtl="0" eaLnBrk="1" latinLnBrk="0" hangingPunct="1">
        <a:lnSpc>
          <a:spcPct val="90000"/>
        </a:lnSpc>
        <a:spcBef>
          <a:spcPts val="500"/>
        </a:spcBef>
        <a:buFont typeface="HelveticaNeueLT Std Lt Cn" panose="020B040602020203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78" userDrawn="1">
          <p15:clr>
            <a:srgbClr val="F26B43"/>
          </p15:clr>
        </p15:guide>
        <p15:guide id="2" pos="3948" userDrawn="1">
          <p15:clr>
            <a:srgbClr val="F26B43"/>
          </p15:clr>
        </p15:guide>
        <p15:guide id="3" pos="279" userDrawn="1">
          <p15:clr>
            <a:srgbClr val="F26B43"/>
          </p15:clr>
        </p15:guide>
        <p15:guide id="4" pos="7401" userDrawn="1">
          <p15:clr>
            <a:srgbClr val="F26B43"/>
          </p15:clr>
        </p15:guide>
        <p15:guide id="5" pos="1281" userDrawn="1">
          <p15:clr>
            <a:srgbClr val="A4A3A4"/>
          </p15:clr>
        </p15:guide>
        <p15:guide id="6" pos="1499" userDrawn="1">
          <p15:clr>
            <a:srgbClr val="A4A3A4"/>
          </p15:clr>
        </p15:guide>
        <p15:guide id="7" pos="2505" userDrawn="1">
          <p15:clr>
            <a:srgbClr val="9FCC3B"/>
          </p15:clr>
        </p15:guide>
        <p15:guide id="8" pos="2729" userDrawn="1">
          <p15:clr>
            <a:srgbClr val="9FCC3B"/>
          </p15:clr>
        </p15:guide>
        <p15:guide id="9" pos="3724" userDrawn="1">
          <p15:clr>
            <a:srgbClr val="F26B43"/>
          </p15:clr>
        </p15:guide>
        <p15:guide id="10" pos="4949" userDrawn="1">
          <p15:clr>
            <a:srgbClr val="9FCC3B"/>
          </p15:clr>
        </p15:guide>
        <p15:guide id="11" pos="5167" userDrawn="1">
          <p15:clr>
            <a:srgbClr val="9FCC3B"/>
          </p15:clr>
        </p15:guide>
        <p15:guide id="12" pos="6168" userDrawn="1">
          <p15:clr>
            <a:srgbClr val="A4A3A4"/>
          </p15:clr>
        </p15:guide>
        <p15:guide id="13" pos="6392" userDrawn="1">
          <p15:clr>
            <a:srgbClr val="A4A3A4"/>
          </p15:clr>
        </p15:guide>
        <p15:guide id="14" orient="horz" pos="3566" userDrawn="1">
          <p15:clr>
            <a:srgbClr val="5ACBF0"/>
          </p15:clr>
        </p15:guide>
        <p15:guide id="15" orient="horz" pos="3747" userDrawn="1">
          <p15:clr>
            <a:srgbClr val="9FCC3B"/>
          </p15:clr>
        </p15:guide>
        <p15:guide id="16" orient="horz" pos="3884" userDrawn="1">
          <p15:clr>
            <a:srgbClr val="F26B43"/>
          </p15:clr>
        </p15:guide>
        <p15:guide id="17" orient="horz" pos="4166" userDrawn="1">
          <p15:clr>
            <a:srgbClr val="F26B43"/>
          </p15:clr>
        </p15:guide>
        <p15:guide id="18" orient="horz" pos="935" userDrawn="1">
          <p15:clr>
            <a:srgbClr val="9FCC3B"/>
          </p15:clr>
        </p15:guide>
        <p15:guide id="19" orient="horz" pos="1124" userDrawn="1">
          <p15:clr>
            <a:srgbClr val="5ACBF0"/>
          </p15:clr>
        </p15:guide>
        <p15:guide id="20" orient="horz" pos="68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3.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3.xml"/><Relationship Id="rId4" Type="http://schemas.openxmlformats.org/officeDocument/2006/relationships/chart" Target="../charts/char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11.jpeg"/></Relationships>
</file>

<file path=ppt/slides/_rels/slide49.xml.rels><?xml version="1.0" encoding="UTF-8" standalone="yes"?>
<Relationships xmlns="http://schemas.openxmlformats.org/package/2006/relationships"><Relationship Id="rId3" Type="http://schemas.openxmlformats.org/officeDocument/2006/relationships/hyperlink" Target="mailto:fiona.rooney@ipsos.com" TargetMode="External"/><Relationship Id="rId2" Type="http://schemas.openxmlformats.org/officeDocument/2006/relationships/hyperlink" Target="mailto:sally.abernethy@ipsos.com" TargetMode="External"/><Relationship Id="rId1" Type="http://schemas.openxmlformats.org/officeDocument/2006/relationships/slideLayout" Target="../slideLayouts/slideLayout5.xml"/><Relationship Id="rId5" Type="http://schemas.openxmlformats.org/officeDocument/2006/relationships/image" Target="../media/image12.png"/><Relationship Id="rId4" Type="http://schemas.openxmlformats.org/officeDocument/2006/relationships/hyperlink" Target="mailto:SHookham@equalityni.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4F0AF-E458-4B60-86C6-BB2F303BD9F6}"/>
              </a:ext>
            </a:extLst>
          </p:cNvPr>
          <p:cNvSpPr>
            <a:spLocks noGrp="1"/>
          </p:cNvSpPr>
          <p:nvPr>
            <p:ph type="ctrTitle"/>
          </p:nvPr>
        </p:nvSpPr>
        <p:spPr>
          <a:xfrm>
            <a:off x="450000" y="450000"/>
            <a:ext cx="9377585" cy="2492990"/>
          </a:xfrm>
        </p:spPr>
        <p:txBody>
          <a:bodyPr/>
          <a:lstStyle/>
          <a:p>
            <a:r>
              <a:rPr lang="en-GB" dirty="0"/>
              <a:t>Public Opinion Survey on Equality in Northern Ireland 2020</a:t>
            </a:r>
          </a:p>
        </p:txBody>
      </p:sp>
      <p:sp>
        <p:nvSpPr>
          <p:cNvPr id="3" name="Subtitle 2">
            <a:extLst>
              <a:ext uri="{FF2B5EF4-FFF2-40B4-BE49-F238E27FC236}">
                <a16:creationId xmlns:a16="http://schemas.microsoft.com/office/drawing/2014/main" id="{5F80A680-946C-4A5D-AABF-C62362984F49}"/>
              </a:ext>
            </a:extLst>
          </p:cNvPr>
          <p:cNvSpPr>
            <a:spLocks noGrp="1"/>
          </p:cNvSpPr>
          <p:nvPr>
            <p:ph type="subTitle" idx="1"/>
          </p:nvPr>
        </p:nvSpPr>
        <p:spPr>
          <a:xfrm>
            <a:off x="450000" y="3167680"/>
            <a:ext cx="8140327" cy="738664"/>
          </a:xfrm>
        </p:spPr>
        <p:txBody>
          <a:bodyPr/>
          <a:lstStyle/>
          <a:p>
            <a:r>
              <a:rPr lang="en-GB" dirty="0"/>
              <a:t>Report prepared for the Equality Commission</a:t>
            </a:r>
          </a:p>
        </p:txBody>
      </p:sp>
      <p:sp>
        <p:nvSpPr>
          <p:cNvPr id="4" name="Text Placeholder 3">
            <a:extLst>
              <a:ext uri="{FF2B5EF4-FFF2-40B4-BE49-F238E27FC236}">
                <a16:creationId xmlns:a16="http://schemas.microsoft.com/office/drawing/2014/main" id="{1D0ADE7E-B434-43F4-A406-51DC2116BE0A}"/>
              </a:ext>
            </a:extLst>
          </p:cNvPr>
          <p:cNvSpPr>
            <a:spLocks noGrp="1"/>
          </p:cNvSpPr>
          <p:nvPr>
            <p:ph type="body" sz="quarter" idx="12"/>
          </p:nvPr>
        </p:nvSpPr>
        <p:spPr>
          <a:xfrm>
            <a:off x="450000" y="3798685"/>
            <a:ext cx="1352934" cy="338554"/>
          </a:xfrm>
        </p:spPr>
        <p:txBody>
          <a:bodyPr/>
          <a:lstStyle/>
          <a:p>
            <a:r>
              <a:rPr lang="en-GB" dirty="0" smtClean="0"/>
              <a:t>March </a:t>
            </a:r>
            <a:r>
              <a:rPr lang="en-GB" dirty="0"/>
              <a:t>2021</a:t>
            </a:r>
          </a:p>
        </p:txBody>
      </p:sp>
      <p:pic>
        <p:nvPicPr>
          <p:cNvPr id="5" name="Picture 1" descr="image004">
            <a:extLst>
              <a:ext uri="{FF2B5EF4-FFF2-40B4-BE49-F238E27FC236}">
                <a16:creationId xmlns:a16="http://schemas.microsoft.com/office/drawing/2014/main" id="{349016D6-69B3-4DEA-ADB8-8053FB865D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3077" y="6021759"/>
            <a:ext cx="17145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5985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F2DDDB6-4E9D-450D-906E-E91F61100BC4}"/>
              </a:ext>
            </a:extLst>
          </p:cNvPr>
          <p:cNvSpPr>
            <a:spLocks noGrp="1"/>
          </p:cNvSpPr>
          <p:nvPr>
            <p:ph type="body" sz="quarter" idx="13"/>
          </p:nvPr>
        </p:nvSpPr>
        <p:spPr/>
        <p:txBody>
          <a:bodyPr/>
          <a:lstStyle/>
          <a:p>
            <a:r>
              <a:rPr lang="en-GB" dirty="0"/>
              <a:t>3.</a:t>
            </a:r>
          </a:p>
        </p:txBody>
      </p:sp>
      <p:sp>
        <p:nvSpPr>
          <p:cNvPr id="3" name="Title 2">
            <a:extLst>
              <a:ext uri="{FF2B5EF4-FFF2-40B4-BE49-F238E27FC236}">
                <a16:creationId xmlns:a16="http://schemas.microsoft.com/office/drawing/2014/main" id="{D8080338-DE5B-42E8-BF76-AEC91D50EAD3}"/>
              </a:ext>
            </a:extLst>
          </p:cNvPr>
          <p:cNvSpPr>
            <a:spLocks noGrp="1"/>
          </p:cNvSpPr>
          <p:nvPr>
            <p:ph type="title"/>
          </p:nvPr>
        </p:nvSpPr>
        <p:spPr>
          <a:xfrm>
            <a:off x="452216" y="1628238"/>
            <a:ext cx="7551996" cy="1661993"/>
          </a:xfrm>
        </p:spPr>
        <p:txBody>
          <a:bodyPr/>
          <a:lstStyle/>
          <a:p>
            <a:r>
              <a:rPr lang="en-GB" dirty="0"/>
              <a:t>Demographics overview</a:t>
            </a:r>
          </a:p>
        </p:txBody>
      </p:sp>
      <p:sp>
        <p:nvSpPr>
          <p:cNvPr id="5" name="Slide Number Placeholder 4">
            <a:extLst>
              <a:ext uri="{FF2B5EF4-FFF2-40B4-BE49-F238E27FC236}">
                <a16:creationId xmlns:a16="http://schemas.microsoft.com/office/drawing/2014/main" id="{5798AA7F-3724-4863-981B-4B26C08E67CD}"/>
              </a:ext>
            </a:extLst>
          </p:cNvPr>
          <p:cNvSpPr>
            <a:spLocks noGrp="1"/>
          </p:cNvSpPr>
          <p:nvPr>
            <p:ph type="sldNum" sz="quarter" idx="4"/>
          </p:nvPr>
        </p:nvSpPr>
        <p:spPr/>
        <p:txBody>
          <a:bodyPr/>
          <a:lstStyle/>
          <a:p>
            <a:fld id="{D61AABEC-672F-4B68-B914-690DA978312C}" type="slidenum">
              <a:rPr lang="en-GB" smtClean="0"/>
              <a:pPr/>
              <a:t>10</a:t>
            </a:fld>
            <a:r>
              <a:rPr lang="en-GB" dirty="0"/>
              <a:t> </a:t>
            </a:r>
          </a:p>
        </p:txBody>
      </p:sp>
    </p:spTree>
    <p:extLst>
      <p:ext uri="{BB962C8B-B14F-4D97-AF65-F5344CB8AC3E}">
        <p14:creationId xmlns:p14="http://schemas.microsoft.com/office/powerpoint/2010/main" val="1864584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4DC2286-3084-4898-8597-D304C4027EBA}"/>
              </a:ext>
            </a:extLst>
          </p:cNvPr>
          <p:cNvSpPr>
            <a:spLocks noGrp="1"/>
          </p:cNvSpPr>
          <p:nvPr>
            <p:ph type="title"/>
          </p:nvPr>
        </p:nvSpPr>
        <p:spPr/>
        <p:txBody>
          <a:bodyPr/>
          <a:lstStyle/>
          <a:p>
            <a:r>
              <a:rPr lang="en-GB" dirty="0"/>
              <a:t>Demographics (1)</a:t>
            </a:r>
          </a:p>
        </p:txBody>
      </p:sp>
      <p:sp>
        <p:nvSpPr>
          <p:cNvPr id="6" name="Text Placeholder 5">
            <a:extLst>
              <a:ext uri="{FF2B5EF4-FFF2-40B4-BE49-F238E27FC236}">
                <a16:creationId xmlns:a16="http://schemas.microsoft.com/office/drawing/2014/main" id="{AEB8421F-C2C5-4497-A357-C1D410FEFEBC}"/>
              </a:ext>
            </a:extLst>
          </p:cNvPr>
          <p:cNvSpPr>
            <a:spLocks noGrp="1"/>
          </p:cNvSpPr>
          <p:nvPr>
            <p:ph type="body" sz="quarter" idx="21"/>
          </p:nvPr>
        </p:nvSpPr>
        <p:spPr/>
        <p:txBody>
          <a:bodyPr/>
          <a:lstStyle/>
          <a:p>
            <a:r>
              <a:rPr lang="en-GB" dirty="0"/>
              <a:t>Age, gender and sexual orientation</a:t>
            </a:r>
          </a:p>
        </p:txBody>
      </p:sp>
      <p:sp>
        <p:nvSpPr>
          <p:cNvPr id="12" name="TextBox 11">
            <a:extLst>
              <a:ext uri="{FF2B5EF4-FFF2-40B4-BE49-F238E27FC236}">
                <a16:creationId xmlns:a16="http://schemas.microsoft.com/office/drawing/2014/main" id="{ACED1B49-EEA8-4E73-B583-CA92B97F49C6}"/>
              </a:ext>
            </a:extLst>
          </p:cNvPr>
          <p:cNvSpPr txBox="1"/>
          <p:nvPr/>
        </p:nvSpPr>
        <p:spPr>
          <a:xfrm>
            <a:off x="1688941" y="3427108"/>
            <a:ext cx="1046480" cy="218586"/>
          </a:xfrm>
          <a:prstGeom prst="rect">
            <a:avLst/>
          </a:prstGeom>
          <a:noFill/>
        </p:spPr>
        <p:txBody>
          <a:bodyPr wrap="square" lIns="0" tIns="0" rIns="0" bIns="0" rtlCol="0">
            <a:spAutoFit/>
          </a:bodyPr>
          <a:lstStyle/>
          <a:p>
            <a:pPr algn="ctr">
              <a:lnSpc>
                <a:spcPct val="110000"/>
              </a:lnSpc>
              <a:spcBef>
                <a:spcPts val="400"/>
              </a:spcBef>
              <a:spcAft>
                <a:spcPts val="400"/>
              </a:spcAft>
            </a:pPr>
            <a:r>
              <a:rPr lang="en-GB" sz="1400" b="1" dirty="0">
                <a:solidFill>
                  <a:schemeClr val="tx2"/>
                </a:solidFill>
              </a:rPr>
              <a:t>Age</a:t>
            </a:r>
          </a:p>
        </p:txBody>
      </p:sp>
      <p:graphicFrame>
        <p:nvGraphicFramePr>
          <p:cNvPr id="11" name="Content Placeholder 10" descr="Chart showing age of participants: 25% aged 18-29, 26% aged 30-44, 24% aged 45-59, 25% aged 60 or above.&#10;&#10;Link to view data source:&#10;">
            <a:extLst>
              <a:ext uri="{FF2B5EF4-FFF2-40B4-BE49-F238E27FC236}">
                <a16:creationId xmlns:a16="http://schemas.microsoft.com/office/drawing/2014/main" id="{442749C1-FC97-4905-BFCD-5966E8D60C40}"/>
              </a:ext>
            </a:extLst>
          </p:cNvPr>
          <p:cNvGraphicFramePr>
            <a:graphicFrameLocks noGrp="1"/>
          </p:cNvGraphicFramePr>
          <p:nvPr>
            <p:ph idx="1"/>
            <p:extLst>
              <p:ext uri="{D42A27DB-BD31-4B8C-83A1-F6EECF244321}">
                <p14:modId xmlns:p14="http://schemas.microsoft.com/office/powerpoint/2010/main" val="495451039"/>
              </p:ext>
            </p:extLst>
          </p:nvPr>
        </p:nvGraphicFramePr>
        <p:xfrm>
          <a:off x="449263" y="1793875"/>
          <a:ext cx="3525837" cy="3876675"/>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258B8B5B-AB3D-418E-A307-AA5CA744B036}"/>
              </a:ext>
            </a:extLst>
          </p:cNvPr>
          <p:cNvSpPr txBox="1"/>
          <p:nvPr/>
        </p:nvSpPr>
        <p:spPr>
          <a:xfrm>
            <a:off x="5572759" y="3428245"/>
            <a:ext cx="1046480" cy="218586"/>
          </a:xfrm>
          <a:prstGeom prst="rect">
            <a:avLst/>
          </a:prstGeom>
          <a:noFill/>
        </p:spPr>
        <p:txBody>
          <a:bodyPr wrap="square" lIns="0" tIns="0" rIns="0" bIns="0" rtlCol="0">
            <a:spAutoFit/>
          </a:bodyPr>
          <a:lstStyle/>
          <a:p>
            <a:pPr algn="ctr">
              <a:lnSpc>
                <a:spcPct val="110000"/>
              </a:lnSpc>
              <a:spcBef>
                <a:spcPts val="400"/>
              </a:spcBef>
              <a:spcAft>
                <a:spcPts val="400"/>
              </a:spcAft>
            </a:pPr>
            <a:r>
              <a:rPr lang="en-GB" sz="1400" b="1" dirty="0">
                <a:solidFill>
                  <a:schemeClr val="tx2"/>
                </a:solidFill>
              </a:rPr>
              <a:t>Gender</a:t>
            </a:r>
          </a:p>
        </p:txBody>
      </p:sp>
      <p:graphicFrame>
        <p:nvGraphicFramePr>
          <p:cNvPr id="9" name="Content Placeholder 10" descr="Chart showing gender of participants: 48% male, 52% female, 0% identify another way.&#10;&#10;Link to view data source:&#10;">
            <a:extLst>
              <a:ext uri="{FF2B5EF4-FFF2-40B4-BE49-F238E27FC236}">
                <a16:creationId xmlns:a16="http://schemas.microsoft.com/office/drawing/2014/main" id="{E0B77A6C-1703-4A44-BE06-DC6BC6C9E6FE}"/>
              </a:ext>
            </a:extLst>
          </p:cNvPr>
          <p:cNvGraphicFramePr>
            <a:graphicFrameLocks/>
          </p:cNvGraphicFramePr>
          <p:nvPr>
            <p:extLst>
              <p:ext uri="{D42A27DB-BD31-4B8C-83A1-F6EECF244321}">
                <p14:modId xmlns:p14="http://schemas.microsoft.com/office/powerpoint/2010/main" val="484122846"/>
              </p:ext>
            </p:extLst>
          </p:nvPr>
        </p:nvGraphicFramePr>
        <p:xfrm>
          <a:off x="4333081" y="1793874"/>
          <a:ext cx="3525837" cy="3876675"/>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593B5157-BF97-44C5-A24E-65901CCAAE72}"/>
              </a:ext>
            </a:extLst>
          </p:cNvPr>
          <p:cNvSpPr txBox="1"/>
          <p:nvPr/>
        </p:nvSpPr>
        <p:spPr>
          <a:xfrm>
            <a:off x="9596119" y="3313753"/>
            <a:ext cx="1046480" cy="455574"/>
          </a:xfrm>
          <a:prstGeom prst="rect">
            <a:avLst/>
          </a:prstGeom>
          <a:noFill/>
        </p:spPr>
        <p:txBody>
          <a:bodyPr wrap="square" lIns="0" tIns="0" rIns="0" bIns="0" rtlCol="0">
            <a:spAutoFit/>
          </a:bodyPr>
          <a:lstStyle/>
          <a:p>
            <a:pPr algn="ctr">
              <a:lnSpc>
                <a:spcPct val="110000"/>
              </a:lnSpc>
              <a:spcBef>
                <a:spcPts val="400"/>
              </a:spcBef>
              <a:spcAft>
                <a:spcPts val="400"/>
              </a:spcAft>
            </a:pPr>
            <a:r>
              <a:rPr lang="en-GB" sz="1400" b="1" dirty="0">
                <a:solidFill>
                  <a:schemeClr val="tx2"/>
                </a:solidFill>
              </a:rPr>
              <a:t>Sexual Orientation</a:t>
            </a:r>
          </a:p>
        </p:txBody>
      </p:sp>
      <p:graphicFrame>
        <p:nvGraphicFramePr>
          <p:cNvPr id="13" name="Content Placeholder 10" descr="Chart showing sexual orientation of participants: 94% heterosexual or straight, 3% gay or lesbian, 3% bisexual, 0% other.&#10;&#10;Link to view data source:&#10;">
            <a:extLst>
              <a:ext uri="{FF2B5EF4-FFF2-40B4-BE49-F238E27FC236}">
                <a16:creationId xmlns:a16="http://schemas.microsoft.com/office/drawing/2014/main" id="{CE9189EB-703A-4F75-8601-F1941186B633}"/>
              </a:ext>
            </a:extLst>
          </p:cNvPr>
          <p:cNvGraphicFramePr>
            <a:graphicFrameLocks/>
          </p:cNvGraphicFramePr>
          <p:nvPr>
            <p:extLst>
              <p:ext uri="{D42A27DB-BD31-4B8C-83A1-F6EECF244321}">
                <p14:modId xmlns:p14="http://schemas.microsoft.com/office/powerpoint/2010/main" val="1559774815"/>
              </p:ext>
            </p:extLst>
          </p:nvPr>
        </p:nvGraphicFramePr>
        <p:xfrm>
          <a:off x="7330043" y="1688452"/>
          <a:ext cx="5136277" cy="4564315"/>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 Placeholder 4">
            <a:extLst>
              <a:ext uri="{FF2B5EF4-FFF2-40B4-BE49-F238E27FC236}">
                <a16:creationId xmlns:a16="http://schemas.microsoft.com/office/drawing/2014/main" id="{36C52815-FA31-4029-B542-EEA7AEBBB095}"/>
              </a:ext>
            </a:extLst>
          </p:cNvPr>
          <p:cNvSpPr>
            <a:spLocks noGrp="1"/>
          </p:cNvSpPr>
          <p:nvPr>
            <p:ph type="body" sz="quarter" idx="18"/>
          </p:nvPr>
        </p:nvSpPr>
        <p:spPr>
          <a:xfrm>
            <a:off x="838977" y="6291658"/>
            <a:ext cx="11277975" cy="124906"/>
          </a:xfrm>
        </p:spPr>
        <p:txBody>
          <a:bodyPr/>
          <a:lstStyle/>
          <a:p>
            <a:pPr algn="l"/>
            <a:r>
              <a:rPr lang="en-GB" dirty="0"/>
              <a:t>Base: 500 adults living in Northern Ireland</a:t>
            </a:r>
          </a:p>
        </p:txBody>
      </p:sp>
      <p:sp>
        <p:nvSpPr>
          <p:cNvPr id="7" name="Slide Number Placeholder 6">
            <a:extLst>
              <a:ext uri="{FF2B5EF4-FFF2-40B4-BE49-F238E27FC236}">
                <a16:creationId xmlns:a16="http://schemas.microsoft.com/office/drawing/2014/main" id="{41862AF2-6153-49E1-A8B2-C3B834F201A9}"/>
              </a:ext>
            </a:extLst>
          </p:cNvPr>
          <p:cNvSpPr>
            <a:spLocks noGrp="1"/>
          </p:cNvSpPr>
          <p:nvPr>
            <p:ph type="sldNum" sz="quarter" idx="22"/>
          </p:nvPr>
        </p:nvSpPr>
        <p:spPr/>
        <p:txBody>
          <a:bodyPr/>
          <a:lstStyle/>
          <a:p>
            <a:fld id="{D61AABEC-672F-4B68-B914-690DA978312C}" type="slidenum">
              <a:rPr lang="en-GB" smtClean="0"/>
              <a:pPr/>
              <a:t>11</a:t>
            </a:fld>
            <a:r>
              <a:rPr lang="en-GB" dirty="0"/>
              <a:t>  </a:t>
            </a:r>
          </a:p>
        </p:txBody>
      </p:sp>
    </p:spTree>
    <p:extLst>
      <p:ext uri="{BB962C8B-B14F-4D97-AF65-F5344CB8AC3E}">
        <p14:creationId xmlns:p14="http://schemas.microsoft.com/office/powerpoint/2010/main" val="1493525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4DC2286-3084-4898-8597-D304C4027EBA}"/>
              </a:ext>
            </a:extLst>
          </p:cNvPr>
          <p:cNvSpPr>
            <a:spLocks noGrp="1"/>
          </p:cNvSpPr>
          <p:nvPr>
            <p:ph type="title"/>
          </p:nvPr>
        </p:nvSpPr>
        <p:spPr/>
        <p:txBody>
          <a:bodyPr/>
          <a:lstStyle/>
          <a:p>
            <a:r>
              <a:rPr lang="en-GB" dirty="0"/>
              <a:t>Demographics (2)</a:t>
            </a:r>
          </a:p>
        </p:txBody>
      </p:sp>
      <p:sp>
        <p:nvSpPr>
          <p:cNvPr id="6" name="Text Placeholder 5">
            <a:extLst>
              <a:ext uri="{FF2B5EF4-FFF2-40B4-BE49-F238E27FC236}">
                <a16:creationId xmlns:a16="http://schemas.microsoft.com/office/drawing/2014/main" id="{AEB8421F-C2C5-4497-A357-C1D410FEFEBC}"/>
              </a:ext>
            </a:extLst>
          </p:cNvPr>
          <p:cNvSpPr>
            <a:spLocks noGrp="1"/>
          </p:cNvSpPr>
          <p:nvPr>
            <p:ph type="body" sz="quarter" idx="21"/>
          </p:nvPr>
        </p:nvSpPr>
        <p:spPr/>
        <p:txBody>
          <a:bodyPr/>
          <a:lstStyle/>
          <a:p>
            <a:r>
              <a:rPr lang="en-GB" dirty="0"/>
              <a:t>Socio-Economic Group (SEG) and region</a:t>
            </a:r>
          </a:p>
        </p:txBody>
      </p:sp>
      <p:sp>
        <p:nvSpPr>
          <p:cNvPr id="12" name="TextBox 11">
            <a:extLst>
              <a:ext uri="{FF2B5EF4-FFF2-40B4-BE49-F238E27FC236}">
                <a16:creationId xmlns:a16="http://schemas.microsoft.com/office/drawing/2014/main" id="{ACED1B49-EEA8-4E73-B583-CA92B97F49C6}"/>
              </a:ext>
            </a:extLst>
          </p:cNvPr>
          <p:cNvSpPr txBox="1"/>
          <p:nvPr/>
        </p:nvSpPr>
        <p:spPr>
          <a:xfrm>
            <a:off x="1688941" y="3427108"/>
            <a:ext cx="1046480" cy="218586"/>
          </a:xfrm>
          <a:prstGeom prst="rect">
            <a:avLst/>
          </a:prstGeom>
          <a:noFill/>
        </p:spPr>
        <p:txBody>
          <a:bodyPr wrap="square" lIns="0" tIns="0" rIns="0" bIns="0" rtlCol="0">
            <a:spAutoFit/>
          </a:bodyPr>
          <a:lstStyle/>
          <a:p>
            <a:pPr algn="ctr">
              <a:lnSpc>
                <a:spcPct val="110000"/>
              </a:lnSpc>
              <a:spcBef>
                <a:spcPts val="400"/>
              </a:spcBef>
              <a:spcAft>
                <a:spcPts val="400"/>
              </a:spcAft>
            </a:pPr>
            <a:r>
              <a:rPr lang="en-GB" sz="1400" b="1" dirty="0">
                <a:solidFill>
                  <a:schemeClr val="tx2"/>
                </a:solidFill>
              </a:rPr>
              <a:t>SEG</a:t>
            </a:r>
          </a:p>
        </p:txBody>
      </p:sp>
      <p:graphicFrame>
        <p:nvGraphicFramePr>
          <p:cNvPr id="11" name="Content Placeholder 10" descr="Chart showing socio-economic status or social class of participants: 44% ABC1 and 56% C2DE.&#10;&#10;Link to view data source:&#10;">
            <a:extLst>
              <a:ext uri="{FF2B5EF4-FFF2-40B4-BE49-F238E27FC236}">
                <a16:creationId xmlns:a16="http://schemas.microsoft.com/office/drawing/2014/main" id="{442749C1-FC97-4905-BFCD-5966E8D60C40}"/>
              </a:ext>
            </a:extLst>
          </p:cNvPr>
          <p:cNvGraphicFramePr>
            <a:graphicFrameLocks noGrp="1"/>
          </p:cNvGraphicFramePr>
          <p:nvPr>
            <p:ph idx="1"/>
            <p:extLst>
              <p:ext uri="{D42A27DB-BD31-4B8C-83A1-F6EECF244321}">
                <p14:modId xmlns:p14="http://schemas.microsoft.com/office/powerpoint/2010/main" val="1594595229"/>
              </p:ext>
            </p:extLst>
          </p:nvPr>
        </p:nvGraphicFramePr>
        <p:xfrm>
          <a:off x="449263" y="1793875"/>
          <a:ext cx="3525837" cy="3876675"/>
        </p:xfrm>
        <a:graphic>
          <a:graphicData uri="http://schemas.openxmlformats.org/drawingml/2006/chart">
            <c:chart xmlns:c="http://schemas.openxmlformats.org/drawingml/2006/chart" xmlns:r="http://schemas.openxmlformats.org/officeDocument/2006/relationships" r:id="rId2"/>
          </a:graphicData>
        </a:graphic>
      </p:graphicFrame>
      <p:sp>
        <p:nvSpPr>
          <p:cNvPr id="98" name="TextBox 97">
            <a:extLst>
              <a:ext uri="{FF2B5EF4-FFF2-40B4-BE49-F238E27FC236}">
                <a16:creationId xmlns:a16="http://schemas.microsoft.com/office/drawing/2014/main" id="{41EE4CC6-9473-4D59-A2E7-D298CA4F7D4A}"/>
              </a:ext>
            </a:extLst>
          </p:cNvPr>
          <p:cNvSpPr txBox="1"/>
          <p:nvPr/>
        </p:nvSpPr>
        <p:spPr>
          <a:xfrm>
            <a:off x="6901021" y="1657611"/>
            <a:ext cx="1046480" cy="218586"/>
          </a:xfrm>
          <a:prstGeom prst="rect">
            <a:avLst/>
          </a:prstGeom>
          <a:noFill/>
        </p:spPr>
        <p:txBody>
          <a:bodyPr wrap="square" lIns="0" tIns="0" rIns="0" bIns="0" rtlCol="0">
            <a:spAutoFit/>
          </a:bodyPr>
          <a:lstStyle/>
          <a:p>
            <a:pPr algn="ctr">
              <a:lnSpc>
                <a:spcPct val="110000"/>
              </a:lnSpc>
              <a:spcBef>
                <a:spcPts val="400"/>
              </a:spcBef>
              <a:spcAft>
                <a:spcPts val="400"/>
              </a:spcAft>
            </a:pPr>
            <a:r>
              <a:rPr lang="en-GB" sz="1400" b="1" dirty="0">
                <a:solidFill>
                  <a:schemeClr val="tx2"/>
                </a:solidFill>
              </a:rPr>
              <a:t>Region</a:t>
            </a:r>
          </a:p>
        </p:txBody>
      </p:sp>
      <p:graphicFrame>
        <p:nvGraphicFramePr>
          <p:cNvPr id="25" name="Chart 24" descr="Chart showing region of participants: 13% Derry/Londonderry, 13% Tyrone or Fermanagh, 8% Armagh, 16% Down, 22% Greater Belfast, 16% Belfast City, 11% Antrim.&#10;&#10;Link to view data source:&#10;">
            <a:extLst>
              <a:ext uri="{FF2B5EF4-FFF2-40B4-BE49-F238E27FC236}">
                <a16:creationId xmlns:a16="http://schemas.microsoft.com/office/drawing/2014/main" id="{E875D55E-5E49-4EDA-9FB3-21265E5581E4}"/>
              </a:ext>
            </a:extLst>
          </p:cNvPr>
          <p:cNvGraphicFramePr/>
          <p:nvPr>
            <p:extLst>
              <p:ext uri="{D42A27DB-BD31-4B8C-83A1-F6EECF244321}">
                <p14:modId xmlns:p14="http://schemas.microsoft.com/office/powerpoint/2010/main" val="1322924979"/>
              </p:ext>
            </p:extLst>
          </p:nvPr>
        </p:nvGraphicFramePr>
        <p:xfrm>
          <a:off x="4194092" y="1657611"/>
          <a:ext cx="8128000" cy="456229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36C52815-FA31-4029-B542-EEA7AEBBB095}"/>
              </a:ext>
            </a:extLst>
          </p:cNvPr>
          <p:cNvSpPr>
            <a:spLocks noGrp="1"/>
          </p:cNvSpPr>
          <p:nvPr>
            <p:ph type="body" sz="quarter" idx="18"/>
          </p:nvPr>
        </p:nvSpPr>
        <p:spPr>
          <a:xfrm>
            <a:off x="838977" y="6291658"/>
            <a:ext cx="11277975" cy="124906"/>
          </a:xfrm>
        </p:spPr>
        <p:txBody>
          <a:bodyPr/>
          <a:lstStyle/>
          <a:p>
            <a:pPr algn="l"/>
            <a:r>
              <a:rPr lang="en-GB" dirty="0"/>
              <a:t>Base: 500 adults living in Northern Ireland</a:t>
            </a:r>
          </a:p>
        </p:txBody>
      </p:sp>
      <p:sp>
        <p:nvSpPr>
          <p:cNvPr id="7" name="Slide Number Placeholder 6">
            <a:extLst>
              <a:ext uri="{FF2B5EF4-FFF2-40B4-BE49-F238E27FC236}">
                <a16:creationId xmlns:a16="http://schemas.microsoft.com/office/drawing/2014/main" id="{41862AF2-6153-49E1-A8B2-C3B834F201A9}"/>
              </a:ext>
            </a:extLst>
          </p:cNvPr>
          <p:cNvSpPr>
            <a:spLocks noGrp="1"/>
          </p:cNvSpPr>
          <p:nvPr>
            <p:ph type="sldNum" sz="quarter" idx="22"/>
          </p:nvPr>
        </p:nvSpPr>
        <p:spPr/>
        <p:txBody>
          <a:bodyPr/>
          <a:lstStyle/>
          <a:p>
            <a:fld id="{D61AABEC-672F-4B68-B914-690DA978312C}" type="slidenum">
              <a:rPr lang="en-GB" smtClean="0"/>
              <a:pPr/>
              <a:t>12</a:t>
            </a:fld>
            <a:r>
              <a:rPr lang="en-GB" dirty="0"/>
              <a:t>  </a:t>
            </a:r>
          </a:p>
        </p:txBody>
      </p:sp>
    </p:spTree>
    <p:extLst>
      <p:ext uri="{BB962C8B-B14F-4D97-AF65-F5344CB8AC3E}">
        <p14:creationId xmlns:p14="http://schemas.microsoft.com/office/powerpoint/2010/main" val="4645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4DC2286-3084-4898-8597-D304C4027EBA}"/>
              </a:ext>
            </a:extLst>
          </p:cNvPr>
          <p:cNvSpPr>
            <a:spLocks noGrp="1"/>
          </p:cNvSpPr>
          <p:nvPr>
            <p:ph type="title"/>
          </p:nvPr>
        </p:nvSpPr>
        <p:spPr/>
        <p:txBody>
          <a:bodyPr/>
          <a:lstStyle/>
          <a:p>
            <a:r>
              <a:rPr lang="en-GB" dirty="0"/>
              <a:t>Demographics (3)</a:t>
            </a:r>
          </a:p>
        </p:txBody>
      </p:sp>
      <p:sp>
        <p:nvSpPr>
          <p:cNvPr id="6" name="Text Placeholder 5">
            <a:extLst>
              <a:ext uri="{FF2B5EF4-FFF2-40B4-BE49-F238E27FC236}">
                <a16:creationId xmlns:a16="http://schemas.microsoft.com/office/drawing/2014/main" id="{AEB8421F-C2C5-4497-A357-C1D410FEFEBC}"/>
              </a:ext>
            </a:extLst>
          </p:cNvPr>
          <p:cNvSpPr>
            <a:spLocks noGrp="1"/>
          </p:cNvSpPr>
          <p:nvPr>
            <p:ph type="body" sz="quarter" idx="21"/>
          </p:nvPr>
        </p:nvSpPr>
        <p:spPr/>
        <p:txBody>
          <a:bodyPr/>
          <a:lstStyle/>
          <a:p>
            <a:r>
              <a:rPr lang="en-GB" dirty="0"/>
              <a:t>Community background, disability status and political views</a:t>
            </a:r>
          </a:p>
        </p:txBody>
      </p:sp>
      <p:sp>
        <p:nvSpPr>
          <p:cNvPr id="12" name="TextBox 11">
            <a:extLst>
              <a:ext uri="{FF2B5EF4-FFF2-40B4-BE49-F238E27FC236}">
                <a16:creationId xmlns:a16="http://schemas.microsoft.com/office/drawing/2014/main" id="{ACED1B49-EEA8-4E73-B583-CA92B97F49C6}"/>
              </a:ext>
            </a:extLst>
          </p:cNvPr>
          <p:cNvSpPr txBox="1"/>
          <p:nvPr/>
        </p:nvSpPr>
        <p:spPr>
          <a:xfrm>
            <a:off x="1434941" y="3201213"/>
            <a:ext cx="1046480" cy="455574"/>
          </a:xfrm>
          <a:prstGeom prst="rect">
            <a:avLst/>
          </a:prstGeom>
          <a:noFill/>
        </p:spPr>
        <p:txBody>
          <a:bodyPr wrap="square" lIns="0" tIns="0" rIns="0" bIns="0" rtlCol="0">
            <a:spAutoFit/>
          </a:bodyPr>
          <a:lstStyle/>
          <a:p>
            <a:pPr algn="ctr">
              <a:lnSpc>
                <a:spcPct val="110000"/>
              </a:lnSpc>
              <a:spcBef>
                <a:spcPts val="400"/>
              </a:spcBef>
              <a:spcAft>
                <a:spcPts val="400"/>
              </a:spcAft>
            </a:pPr>
            <a:r>
              <a:rPr lang="en-GB" sz="1400" b="1" dirty="0">
                <a:solidFill>
                  <a:schemeClr val="tx2"/>
                </a:solidFill>
              </a:rPr>
              <a:t>Community background</a:t>
            </a:r>
          </a:p>
        </p:txBody>
      </p:sp>
      <p:graphicFrame>
        <p:nvGraphicFramePr>
          <p:cNvPr id="11" name="Content Placeholder 10" descr="Chart showing community background of participants: 48% Protestant, 45% Catholic, 4% other, 3% neither.&#10;&#10;Link to view data source:&#10;">
            <a:extLst>
              <a:ext uri="{FF2B5EF4-FFF2-40B4-BE49-F238E27FC236}">
                <a16:creationId xmlns:a16="http://schemas.microsoft.com/office/drawing/2014/main" id="{442749C1-FC97-4905-BFCD-5966E8D60C40}"/>
              </a:ext>
            </a:extLst>
          </p:cNvPr>
          <p:cNvGraphicFramePr>
            <a:graphicFrameLocks noGrp="1"/>
          </p:cNvGraphicFramePr>
          <p:nvPr>
            <p:ph idx="1"/>
            <p:extLst>
              <p:ext uri="{D42A27DB-BD31-4B8C-83A1-F6EECF244321}">
                <p14:modId xmlns:p14="http://schemas.microsoft.com/office/powerpoint/2010/main" val="203086581"/>
              </p:ext>
            </p:extLst>
          </p:nvPr>
        </p:nvGraphicFramePr>
        <p:xfrm>
          <a:off x="195263" y="1739544"/>
          <a:ext cx="3525837" cy="3876675"/>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a:extLst>
              <a:ext uri="{FF2B5EF4-FFF2-40B4-BE49-F238E27FC236}">
                <a16:creationId xmlns:a16="http://schemas.microsoft.com/office/drawing/2014/main" id="{56058C99-9262-40DF-97D9-A077342D2ED9}"/>
              </a:ext>
            </a:extLst>
          </p:cNvPr>
          <p:cNvSpPr txBox="1"/>
          <p:nvPr/>
        </p:nvSpPr>
        <p:spPr>
          <a:xfrm>
            <a:off x="5326220" y="3201213"/>
            <a:ext cx="1046480" cy="455574"/>
          </a:xfrm>
          <a:prstGeom prst="rect">
            <a:avLst/>
          </a:prstGeom>
          <a:noFill/>
        </p:spPr>
        <p:txBody>
          <a:bodyPr wrap="square" lIns="0" tIns="0" rIns="0" bIns="0" rtlCol="0">
            <a:spAutoFit/>
          </a:bodyPr>
          <a:lstStyle/>
          <a:p>
            <a:pPr algn="ctr">
              <a:lnSpc>
                <a:spcPct val="110000"/>
              </a:lnSpc>
              <a:spcBef>
                <a:spcPts val="400"/>
              </a:spcBef>
              <a:spcAft>
                <a:spcPts val="400"/>
              </a:spcAft>
            </a:pPr>
            <a:r>
              <a:rPr lang="en-GB" sz="1400" b="1" dirty="0">
                <a:solidFill>
                  <a:schemeClr val="tx2"/>
                </a:solidFill>
              </a:rPr>
              <a:t>Disability status</a:t>
            </a:r>
          </a:p>
        </p:txBody>
      </p:sp>
      <p:graphicFrame>
        <p:nvGraphicFramePr>
          <p:cNvPr id="10" name="Content Placeholder 10" descr="Chart showing disability status of participants: 69% no disability, 14% long-standing disability or infirmity, 17% long-standing illness. There is an asterisk to indicate that long-standing disability/infirmity and long-standing illness are multiple response options.&#10;&#10;Link to view data source:&#10;">
            <a:extLst>
              <a:ext uri="{FF2B5EF4-FFF2-40B4-BE49-F238E27FC236}">
                <a16:creationId xmlns:a16="http://schemas.microsoft.com/office/drawing/2014/main" id="{803E0992-17E1-4712-823E-248565F2455F}"/>
              </a:ext>
            </a:extLst>
          </p:cNvPr>
          <p:cNvGraphicFramePr>
            <a:graphicFrameLocks/>
          </p:cNvGraphicFramePr>
          <p:nvPr>
            <p:extLst>
              <p:ext uri="{D42A27DB-BD31-4B8C-83A1-F6EECF244321}">
                <p14:modId xmlns:p14="http://schemas.microsoft.com/office/powerpoint/2010/main" val="323486636"/>
              </p:ext>
            </p:extLst>
          </p:nvPr>
        </p:nvGraphicFramePr>
        <p:xfrm>
          <a:off x="4086542" y="1646827"/>
          <a:ext cx="3525837" cy="4552114"/>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a:extLst>
              <a:ext uri="{FF2B5EF4-FFF2-40B4-BE49-F238E27FC236}">
                <a16:creationId xmlns:a16="http://schemas.microsoft.com/office/drawing/2014/main" id="{50160B61-5A17-4245-8613-7EE24772BA38}"/>
              </a:ext>
            </a:extLst>
          </p:cNvPr>
          <p:cNvSpPr txBox="1"/>
          <p:nvPr/>
        </p:nvSpPr>
        <p:spPr>
          <a:xfrm>
            <a:off x="8829750" y="1789241"/>
            <a:ext cx="1592739" cy="218586"/>
          </a:xfrm>
          <a:prstGeom prst="rect">
            <a:avLst/>
          </a:prstGeom>
          <a:noFill/>
        </p:spPr>
        <p:txBody>
          <a:bodyPr wrap="square" lIns="0" tIns="0" rIns="0" bIns="0" rtlCol="0">
            <a:spAutoFit/>
          </a:bodyPr>
          <a:lstStyle/>
          <a:p>
            <a:pPr algn="ctr">
              <a:lnSpc>
                <a:spcPct val="110000"/>
              </a:lnSpc>
              <a:spcBef>
                <a:spcPts val="400"/>
              </a:spcBef>
              <a:spcAft>
                <a:spcPts val="400"/>
              </a:spcAft>
            </a:pPr>
            <a:r>
              <a:rPr lang="en-GB" sz="1400" b="1" dirty="0">
                <a:solidFill>
                  <a:schemeClr val="tx2"/>
                </a:solidFill>
              </a:rPr>
              <a:t>Political views</a:t>
            </a:r>
          </a:p>
        </p:txBody>
      </p:sp>
      <p:graphicFrame>
        <p:nvGraphicFramePr>
          <p:cNvPr id="14" name="Chart 13" descr="Chart showing political views: 7% very strongly unionist, 15% fairly strongly unionist, 50% neither unionist nor nationalist, 15% fairly strongly nationalist, 5% very strongly nationalist.&#10;&#10;Link to view data source:&#10;">
            <a:extLst>
              <a:ext uri="{FF2B5EF4-FFF2-40B4-BE49-F238E27FC236}">
                <a16:creationId xmlns:a16="http://schemas.microsoft.com/office/drawing/2014/main" id="{94CB3BA5-F0D2-4CBA-AB6A-DC8BF0DCA60D}"/>
              </a:ext>
            </a:extLst>
          </p:cNvPr>
          <p:cNvGraphicFramePr/>
          <p:nvPr>
            <p:extLst>
              <p:ext uri="{D42A27DB-BD31-4B8C-83A1-F6EECF244321}">
                <p14:modId xmlns:p14="http://schemas.microsoft.com/office/powerpoint/2010/main" val="833022840"/>
              </p:ext>
            </p:extLst>
          </p:nvPr>
        </p:nvGraphicFramePr>
        <p:xfrm>
          <a:off x="7750092" y="1898534"/>
          <a:ext cx="4360628" cy="4562296"/>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 Placeholder 4">
            <a:extLst>
              <a:ext uri="{FF2B5EF4-FFF2-40B4-BE49-F238E27FC236}">
                <a16:creationId xmlns:a16="http://schemas.microsoft.com/office/drawing/2014/main" id="{36C52815-FA31-4029-B542-EEA7AEBBB095}"/>
              </a:ext>
            </a:extLst>
          </p:cNvPr>
          <p:cNvSpPr>
            <a:spLocks noGrp="1"/>
          </p:cNvSpPr>
          <p:nvPr>
            <p:ph type="body" sz="quarter" idx="18"/>
          </p:nvPr>
        </p:nvSpPr>
        <p:spPr>
          <a:xfrm>
            <a:off x="838977" y="6281142"/>
            <a:ext cx="11277975" cy="135422"/>
          </a:xfrm>
        </p:spPr>
        <p:txBody>
          <a:bodyPr/>
          <a:lstStyle/>
          <a:p>
            <a:pPr algn="l"/>
            <a:r>
              <a:rPr lang="en-GB" dirty="0"/>
              <a:t>Base: 500 adults living in Northern Ireland | *multiple response question | Political view results also included Other 5%, Don’t Know 2% and Refuse 1%</a:t>
            </a:r>
          </a:p>
        </p:txBody>
      </p:sp>
      <p:sp>
        <p:nvSpPr>
          <p:cNvPr id="7" name="Slide Number Placeholder 6">
            <a:extLst>
              <a:ext uri="{FF2B5EF4-FFF2-40B4-BE49-F238E27FC236}">
                <a16:creationId xmlns:a16="http://schemas.microsoft.com/office/drawing/2014/main" id="{41862AF2-6153-49E1-A8B2-C3B834F201A9}"/>
              </a:ext>
            </a:extLst>
          </p:cNvPr>
          <p:cNvSpPr>
            <a:spLocks noGrp="1"/>
          </p:cNvSpPr>
          <p:nvPr>
            <p:ph type="sldNum" sz="quarter" idx="22"/>
          </p:nvPr>
        </p:nvSpPr>
        <p:spPr/>
        <p:txBody>
          <a:bodyPr/>
          <a:lstStyle/>
          <a:p>
            <a:fld id="{D61AABEC-672F-4B68-B914-690DA978312C}" type="slidenum">
              <a:rPr lang="en-GB" smtClean="0"/>
              <a:pPr/>
              <a:t>13</a:t>
            </a:fld>
            <a:r>
              <a:rPr lang="en-GB" dirty="0"/>
              <a:t>  </a:t>
            </a:r>
          </a:p>
        </p:txBody>
      </p:sp>
    </p:spTree>
    <p:extLst>
      <p:ext uri="{BB962C8B-B14F-4D97-AF65-F5344CB8AC3E}">
        <p14:creationId xmlns:p14="http://schemas.microsoft.com/office/powerpoint/2010/main" val="3185090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F2DDDB6-4E9D-450D-906E-E91F61100BC4}"/>
              </a:ext>
            </a:extLst>
          </p:cNvPr>
          <p:cNvSpPr>
            <a:spLocks noGrp="1"/>
          </p:cNvSpPr>
          <p:nvPr>
            <p:ph type="body" sz="quarter" idx="13"/>
          </p:nvPr>
        </p:nvSpPr>
        <p:spPr/>
        <p:txBody>
          <a:bodyPr/>
          <a:lstStyle/>
          <a:p>
            <a:r>
              <a:rPr lang="en-GB" dirty="0"/>
              <a:t>4.</a:t>
            </a:r>
          </a:p>
        </p:txBody>
      </p:sp>
      <p:sp>
        <p:nvSpPr>
          <p:cNvPr id="3" name="Title 2">
            <a:extLst>
              <a:ext uri="{FF2B5EF4-FFF2-40B4-BE49-F238E27FC236}">
                <a16:creationId xmlns:a16="http://schemas.microsoft.com/office/drawing/2014/main" id="{D8080338-DE5B-42E8-BF76-AEC91D50EAD3}"/>
              </a:ext>
            </a:extLst>
          </p:cNvPr>
          <p:cNvSpPr>
            <a:spLocks noGrp="1"/>
          </p:cNvSpPr>
          <p:nvPr>
            <p:ph type="title"/>
          </p:nvPr>
        </p:nvSpPr>
        <p:spPr>
          <a:xfrm>
            <a:off x="452216" y="1628238"/>
            <a:ext cx="7551996" cy="830997"/>
          </a:xfrm>
        </p:spPr>
        <p:txBody>
          <a:bodyPr/>
          <a:lstStyle/>
          <a:p>
            <a:r>
              <a:rPr lang="en-GB" dirty="0"/>
              <a:t>Research findings</a:t>
            </a:r>
          </a:p>
        </p:txBody>
      </p:sp>
      <p:sp>
        <p:nvSpPr>
          <p:cNvPr id="5" name="Slide Number Placeholder 4">
            <a:extLst>
              <a:ext uri="{FF2B5EF4-FFF2-40B4-BE49-F238E27FC236}">
                <a16:creationId xmlns:a16="http://schemas.microsoft.com/office/drawing/2014/main" id="{5798AA7F-3724-4863-981B-4B26C08E67CD}"/>
              </a:ext>
            </a:extLst>
          </p:cNvPr>
          <p:cNvSpPr>
            <a:spLocks noGrp="1"/>
          </p:cNvSpPr>
          <p:nvPr>
            <p:ph type="sldNum" sz="quarter" idx="4"/>
          </p:nvPr>
        </p:nvSpPr>
        <p:spPr/>
        <p:txBody>
          <a:bodyPr/>
          <a:lstStyle/>
          <a:p>
            <a:fld id="{D61AABEC-672F-4B68-B914-690DA978312C}" type="slidenum">
              <a:rPr lang="en-GB" smtClean="0"/>
              <a:pPr/>
              <a:t>14</a:t>
            </a:fld>
            <a:r>
              <a:rPr lang="en-GB" dirty="0"/>
              <a:t> </a:t>
            </a:r>
          </a:p>
        </p:txBody>
      </p:sp>
    </p:spTree>
    <p:extLst>
      <p:ext uri="{BB962C8B-B14F-4D97-AF65-F5344CB8AC3E}">
        <p14:creationId xmlns:p14="http://schemas.microsoft.com/office/powerpoint/2010/main" val="4033752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Awareness and understanding (1)</a:t>
            </a: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615553"/>
          </a:xfrm>
        </p:spPr>
        <p:txBody>
          <a:bodyPr/>
          <a:lstStyle/>
          <a:p>
            <a:r>
              <a:rPr lang="en-GB" dirty="0" smtClean="0"/>
              <a:t>Thinking </a:t>
            </a:r>
            <a:r>
              <a:rPr lang="en-GB" dirty="0"/>
              <a:t>specifically about Northern Ireland, what do you think of when you hear the term ‘equality’? (top 10 responses %)</a:t>
            </a:r>
          </a:p>
        </p:txBody>
      </p:sp>
      <p:graphicFrame>
        <p:nvGraphicFramePr>
          <p:cNvPr id="8" name="Chart" descr="Bar chart showing the percentage responses.&#10;&#10;Link to view data source:&#10;&#10;Religious equality, 17%&#10;Equal treatment of all people, 16%&#10;Negative views about equality/equality is lacking, 15%&#10;Positive views about level/importance of equality, 9%&#10;LGBT+ rights, 8%&#10;Gender equality/pay gap, 8%&#10;Equal rights/human rights, 7%&#10;Equality in employment, 6%&#10;Equality for ethnic minority/racial groups, 6%&#10;Fair treatment of all people, 5%.&#10;&#10;">
            <a:extLst>
              <a:ext uri="{FF2B5EF4-FFF2-40B4-BE49-F238E27FC236}">
                <a16:creationId xmlns:a16="http://schemas.microsoft.com/office/drawing/2014/main" id="{D1D56C6A-8401-4C8A-9337-5A034BAA9CC6}"/>
              </a:ext>
            </a:extLst>
          </p:cNvPr>
          <p:cNvGraphicFramePr/>
          <p:nvPr>
            <p:extLst>
              <p:ext uri="{D42A27DB-BD31-4B8C-83A1-F6EECF244321}">
                <p14:modId xmlns:p14="http://schemas.microsoft.com/office/powerpoint/2010/main" val="344038159"/>
              </p:ext>
            </p:extLst>
          </p:nvPr>
        </p:nvGraphicFramePr>
        <p:xfrm>
          <a:off x="1211115" y="2249384"/>
          <a:ext cx="9456885" cy="377668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68512"/>
            <a:ext cx="11277975" cy="135422"/>
          </a:xfrm>
        </p:spPr>
        <p:txBody>
          <a:bodyPr/>
          <a:lstStyle/>
          <a:p>
            <a:pPr algn="l"/>
            <a:r>
              <a:rPr lang="en-GB" dirty="0"/>
              <a:t>Base: 500 adults living in Northern Ireland |*multiple response question </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15</a:t>
            </a:fld>
            <a:r>
              <a:rPr lang="en-GB" dirty="0"/>
              <a:t>  </a:t>
            </a:r>
          </a:p>
        </p:txBody>
      </p:sp>
    </p:spTree>
    <p:extLst>
      <p:ext uri="{BB962C8B-B14F-4D97-AF65-F5344CB8AC3E}">
        <p14:creationId xmlns:p14="http://schemas.microsoft.com/office/powerpoint/2010/main" val="2264603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Awareness and understanding (2)</a:t>
            </a: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615553"/>
          </a:xfrm>
        </p:spPr>
        <p:txBody>
          <a:bodyPr/>
          <a:lstStyle/>
          <a:p>
            <a:r>
              <a:rPr lang="en-GB" dirty="0" smtClean="0"/>
              <a:t>Thinking </a:t>
            </a:r>
            <a:r>
              <a:rPr lang="en-GB" dirty="0"/>
              <a:t>specifically about Northern Ireland, what do you think of when you hear the term ‘equality’? (all responses)</a:t>
            </a:r>
          </a:p>
        </p:txBody>
      </p:sp>
      <p:graphicFrame>
        <p:nvGraphicFramePr>
          <p:cNvPr id="2" name="Table 6" descr="Table showing the responses % over the last three surveys. Noting that religious equality (17%) has inreased from 2018-19." title="Thinking specifically about Northern Ireland, what do you think of when you hear the term ‘equality’? (all responses)">
            <a:extLst>
              <a:ext uri="{FF2B5EF4-FFF2-40B4-BE49-F238E27FC236}">
                <a16:creationId xmlns:a16="http://schemas.microsoft.com/office/drawing/2014/main" id="{F92C1573-5511-448C-9197-CFAD8BDFE4F4}"/>
              </a:ext>
            </a:extLst>
          </p:cNvPr>
          <p:cNvGraphicFramePr>
            <a:graphicFrameLocks noGrp="1"/>
          </p:cNvGraphicFramePr>
          <p:nvPr>
            <p:extLst>
              <p:ext uri="{D42A27DB-BD31-4B8C-83A1-F6EECF244321}">
                <p14:modId xmlns:p14="http://schemas.microsoft.com/office/powerpoint/2010/main" val="2085708140"/>
              </p:ext>
            </p:extLst>
          </p:nvPr>
        </p:nvGraphicFramePr>
        <p:xfrm>
          <a:off x="449999" y="2021841"/>
          <a:ext cx="11277974" cy="3992876"/>
        </p:xfrm>
        <a:graphic>
          <a:graphicData uri="http://schemas.openxmlformats.org/drawingml/2006/table">
            <a:tbl>
              <a:tblPr firstRow="1" bandRow="1">
                <a:tableStyleId>{5C22544A-7EE6-4342-B048-85BDC9FD1C3A}</a:tableStyleId>
              </a:tblPr>
              <a:tblGrid>
                <a:gridCol w="8043761">
                  <a:extLst>
                    <a:ext uri="{9D8B030D-6E8A-4147-A177-3AD203B41FA5}">
                      <a16:colId xmlns:a16="http://schemas.microsoft.com/office/drawing/2014/main" val="258446190"/>
                    </a:ext>
                  </a:extLst>
                </a:gridCol>
                <a:gridCol w="1106118">
                  <a:extLst>
                    <a:ext uri="{9D8B030D-6E8A-4147-A177-3AD203B41FA5}">
                      <a16:colId xmlns:a16="http://schemas.microsoft.com/office/drawing/2014/main" val="3130042248"/>
                    </a:ext>
                  </a:extLst>
                </a:gridCol>
                <a:gridCol w="922631">
                  <a:extLst>
                    <a:ext uri="{9D8B030D-6E8A-4147-A177-3AD203B41FA5}">
                      <a16:colId xmlns:a16="http://schemas.microsoft.com/office/drawing/2014/main" val="1117324987"/>
                    </a:ext>
                  </a:extLst>
                </a:gridCol>
                <a:gridCol w="1205464">
                  <a:extLst>
                    <a:ext uri="{9D8B030D-6E8A-4147-A177-3AD203B41FA5}">
                      <a16:colId xmlns:a16="http://schemas.microsoft.com/office/drawing/2014/main" val="3628982536"/>
                    </a:ext>
                  </a:extLst>
                </a:gridCol>
              </a:tblGrid>
              <a:tr h="448986">
                <a:tc>
                  <a:txBody>
                    <a:bodyPr/>
                    <a:lstStyle/>
                    <a:p>
                      <a:r>
                        <a:rPr lang="en-GB" sz="1400" dirty="0"/>
                        <a:t>Response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 2020-21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 2018-19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4478315"/>
                  </a:ext>
                </a:extLst>
              </a:tr>
              <a:tr h="354389">
                <a:tc>
                  <a:txBody>
                    <a:bodyPr/>
                    <a:lstStyle/>
                    <a:p>
                      <a:r>
                        <a:rPr lang="en-GB" sz="1400" dirty="0"/>
                        <a:t>Religious equality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9944335"/>
                  </a:ext>
                </a:extLst>
              </a:tr>
              <a:tr h="354389">
                <a:tc>
                  <a:txBody>
                    <a:bodyPr/>
                    <a:lstStyle/>
                    <a:p>
                      <a:r>
                        <a:rPr lang="en-GB" sz="1400" dirty="0"/>
                        <a:t>Equal treatment of all people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0636321"/>
                  </a:ext>
                </a:extLst>
              </a:tr>
              <a:tr h="354389">
                <a:tc>
                  <a:txBody>
                    <a:bodyPr/>
                    <a:lstStyle/>
                    <a:p>
                      <a:r>
                        <a:rPr lang="en-GB" sz="1400" dirty="0"/>
                        <a:t>Negative views about level of equality in NI/equality is lacking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970553"/>
                  </a:ext>
                </a:extLst>
              </a:tr>
              <a:tr h="354389">
                <a:tc>
                  <a:txBody>
                    <a:bodyPr/>
                    <a:lstStyle/>
                    <a:p>
                      <a:r>
                        <a:rPr lang="en-GB" sz="1400" dirty="0"/>
                        <a:t>Positive views about level/importance of equality and progress in 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1683189"/>
                  </a:ext>
                </a:extLst>
              </a:tr>
              <a:tr h="354389">
                <a:tc>
                  <a:txBody>
                    <a:bodyPr/>
                    <a:lstStyle/>
                    <a:p>
                      <a:r>
                        <a:rPr lang="en-GB" sz="1400" dirty="0"/>
                        <a:t>Gender equality/pay gap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2053967"/>
                  </a:ext>
                </a:extLst>
              </a:tr>
              <a:tr h="354389">
                <a:tc>
                  <a:txBody>
                    <a:bodyPr/>
                    <a:lstStyle/>
                    <a:p>
                      <a:r>
                        <a:rPr lang="en-GB" sz="1400" dirty="0"/>
                        <a:t>LGBT+ rights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070059"/>
                  </a:ext>
                </a:extLst>
              </a:tr>
              <a:tr h="354389">
                <a:tc>
                  <a:txBody>
                    <a:bodyPr/>
                    <a:lstStyle/>
                    <a:p>
                      <a:r>
                        <a:rPr lang="en-GB" sz="1400" dirty="0"/>
                        <a:t>Equal rights/human rights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0652042"/>
                  </a:ext>
                </a:extLst>
              </a:tr>
              <a:tr h="354389">
                <a:tc>
                  <a:txBody>
                    <a:bodyPr/>
                    <a:lstStyle/>
                    <a:p>
                      <a:r>
                        <a:rPr lang="en-GB" sz="1400" dirty="0"/>
                        <a:t>Other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2631212"/>
                  </a:ext>
                </a:extLst>
              </a:tr>
              <a:tr h="354389">
                <a:tc>
                  <a:txBody>
                    <a:bodyPr/>
                    <a:lstStyle/>
                    <a:p>
                      <a:r>
                        <a:rPr lang="en-GB" sz="1400" dirty="0"/>
                        <a:t>Equality in employment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2812948"/>
                  </a:ext>
                </a:extLst>
              </a:tr>
              <a:tr h="354389">
                <a:tc>
                  <a:txBody>
                    <a:bodyPr/>
                    <a:lstStyle/>
                    <a:p>
                      <a:r>
                        <a:rPr lang="en-GB" sz="1400" dirty="0"/>
                        <a:t>Equality for ethnic minority or racial groups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0086302"/>
                  </a:ext>
                </a:extLst>
              </a:tr>
            </a:tbl>
          </a:graphicData>
        </a:graphic>
      </p:graphicFrame>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68512"/>
            <a:ext cx="11277975" cy="135422"/>
          </a:xfrm>
        </p:spPr>
        <p:txBody>
          <a:bodyPr/>
          <a:lstStyle/>
          <a:p>
            <a:pPr algn="l"/>
            <a:r>
              <a:rPr lang="en-GB" dirty="0"/>
              <a:t>Base: 500 adults living in Northern Ireland (per year) |*multiple response question </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16</a:t>
            </a:fld>
            <a:r>
              <a:rPr lang="en-GB" dirty="0"/>
              <a:t>  </a:t>
            </a:r>
          </a:p>
        </p:txBody>
      </p:sp>
    </p:spTree>
    <p:extLst>
      <p:ext uri="{BB962C8B-B14F-4D97-AF65-F5344CB8AC3E}">
        <p14:creationId xmlns:p14="http://schemas.microsoft.com/office/powerpoint/2010/main" val="885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Awareness and understanding (3)</a:t>
            </a: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615553"/>
          </a:xfrm>
        </p:spPr>
        <p:txBody>
          <a:bodyPr/>
          <a:lstStyle/>
          <a:p>
            <a:r>
              <a:rPr lang="en-GB" dirty="0" smtClean="0"/>
              <a:t>Thinking </a:t>
            </a:r>
            <a:r>
              <a:rPr lang="en-GB" dirty="0"/>
              <a:t>specifically about Northern Ireland, what do you think of when you hear the term ‘equality’? (all responses continued)</a:t>
            </a:r>
          </a:p>
        </p:txBody>
      </p:sp>
      <p:graphicFrame>
        <p:nvGraphicFramePr>
          <p:cNvPr id="2" name="Table 6" descr="Table showing the responses % over the last three surveys. " title="Thinking specifically about Northern Ireland, what do you think of when you hear the term ‘equality’? (all responses continued)">
            <a:extLst>
              <a:ext uri="{FF2B5EF4-FFF2-40B4-BE49-F238E27FC236}">
                <a16:creationId xmlns:a16="http://schemas.microsoft.com/office/drawing/2014/main" id="{F92C1573-5511-448C-9197-CFAD8BDFE4F4}"/>
              </a:ext>
            </a:extLst>
          </p:cNvPr>
          <p:cNvGraphicFramePr>
            <a:graphicFrameLocks noGrp="1"/>
          </p:cNvGraphicFramePr>
          <p:nvPr>
            <p:extLst>
              <p:ext uri="{D42A27DB-BD31-4B8C-83A1-F6EECF244321}">
                <p14:modId xmlns:p14="http://schemas.microsoft.com/office/powerpoint/2010/main" val="2438892081"/>
              </p:ext>
            </p:extLst>
          </p:nvPr>
        </p:nvGraphicFramePr>
        <p:xfrm>
          <a:off x="449998" y="2021841"/>
          <a:ext cx="11277975" cy="4038915"/>
        </p:xfrm>
        <a:graphic>
          <a:graphicData uri="http://schemas.openxmlformats.org/drawingml/2006/table">
            <a:tbl>
              <a:tblPr firstRow="1" bandRow="1">
                <a:tableStyleId>{5C22544A-7EE6-4342-B048-85BDC9FD1C3A}</a:tableStyleId>
              </a:tblPr>
              <a:tblGrid>
                <a:gridCol w="8227249">
                  <a:extLst>
                    <a:ext uri="{9D8B030D-6E8A-4147-A177-3AD203B41FA5}">
                      <a16:colId xmlns:a16="http://schemas.microsoft.com/office/drawing/2014/main" val="258446190"/>
                    </a:ext>
                  </a:extLst>
                </a:gridCol>
                <a:gridCol w="922631">
                  <a:extLst>
                    <a:ext uri="{9D8B030D-6E8A-4147-A177-3AD203B41FA5}">
                      <a16:colId xmlns:a16="http://schemas.microsoft.com/office/drawing/2014/main" val="3130042248"/>
                    </a:ext>
                  </a:extLst>
                </a:gridCol>
                <a:gridCol w="922631">
                  <a:extLst>
                    <a:ext uri="{9D8B030D-6E8A-4147-A177-3AD203B41FA5}">
                      <a16:colId xmlns:a16="http://schemas.microsoft.com/office/drawing/2014/main" val="1117324987"/>
                    </a:ext>
                  </a:extLst>
                </a:gridCol>
                <a:gridCol w="1205464">
                  <a:extLst>
                    <a:ext uri="{9D8B030D-6E8A-4147-A177-3AD203B41FA5}">
                      <a16:colId xmlns:a16="http://schemas.microsoft.com/office/drawing/2014/main" val="3628982536"/>
                    </a:ext>
                  </a:extLst>
                </a:gridCol>
              </a:tblGrid>
              <a:tr h="445558">
                <a:tc>
                  <a:txBody>
                    <a:bodyPr/>
                    <a:lstStyle/>
                    <a:p>
                      <a:r>
                        <a:rPr lang="en-GB" sz="1400" dirty="0"/>
                        <a:t>Response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 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 2018-19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4478315"/>
                  </a:ext>
                </a:extLst>
              </a:tr>
              <a:tr h="428201">
                <a:tc>
                  <a:txBody>
                    <a:bodyPr/>
                    <a:lstStyle/>
                    <a:p>
                      <a:r>
                        <a:rPr lang="en-GB" sz="1400" dirty="0"/>
                        <a:t>Fair treatment of all people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9944335"/>
                  </a:ext>
                </a:extLst>
              </a:tr>
              <a:tr h="351684">
                <a:tc>
                  <a:txBody>
                    <a:bodyPr/>
                    <a:lstStyle/>
                    <a:p>
                      <a:r>
                        <a:rPr lang="en-GB" sz="1400" dirty="0"/>
                        <a:t>Don't know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0636321"/>
                  </a:ext>
                </a:extLst>
              </a:tr>
              <a:tr h="351684">
                <a:tc>
                  <a:txBody>
                    <a:bodyPr/>
                    <a:lstStyle/>
                    <a:p>
                      <a:r>
                        <a:rPr lang="en-GB" sz="1400" dirty="0"/>
                        <a:t>Equal opportunities/equality of opportunity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970553"/>
                  </a:ext>
                </a:extLst>
              </a:tr>
              <a:tr h="351684">
                <a:tc>
                  <a:txBody>
                    <a:bodyPr/>
                    <a:lstStyle/>
                    <a:p>
                      <a:r>
                        <a:rPr lang="en-GB" sz="1400" dirty="0"/>
                        <a:t>Equality is an ongoing issue/work in progress/improving but room for improvement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1683189"/>
                  </a:ext>
                </a:extLst>
              </a:tr>
              <a:tr h="351684">
                <a:tc>
                  <a:txBody>
                    <a:bodyPr/>
                    <a:lstStyle/>
                    <a:p>
                      <a:r>
                        <a:rPr lang="en-GB" sz="1400" dirty="0"/>
                        <a:t>Not something I think about/not of interest to me/does not affect 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2053967"/>
                  </a:ext>
                </a:extLst>
              </a:tr>
              <a:tr h="351684">
                <a:tc>
                  <a:txBody>
                    <a:bodyPr/>
                    <a:lstStyle/>
                    <a:p>
                      <a:r>
                        <a:rPr lang="en-GB" sz="1400" dirty="0"/>
                        <a:t>Overcoming divisions in NI/peace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070059"/>
                  </a:ext>
                </a:extLst>
              </a:tr>
              <a:tr h="351684">
                <a:tc>
                  <a:txBody>
                    <a:bodyPr/>
                    <a:lstStyle/>
                    <a:p>
                      <a:r>
                        <a:rPr lang="en-GB" sz="1400" dirty="0"/>
                        <a:t>Equality is a political/bureaucratic issue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0652042"/>
                  </a:ext>
                </a:extLst>
              </a:tr>
              <a:tr h="351684">
                <a:tc>
                  <a:txBody>
                    <a:bodyPr/>
                    <a:lstStyle/>
                    <a:p>
                      <a:r>
                        <a:rPr lang="en-GB" sz="1400" dirty="0"/>
                        <a:t>Nothing in particular/no opinion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2631212"/>
                  </a:ext>
                </a:extLst>
              </a:tr>
              <a:tr h="351684">
                <a:tc>
                  <a:txBody>
                    <a:bodyPr/>
                    <a:lstStyle/>
                    <a:p>
                      <a:r>
                        <a:rPr lang="en-GB" sz="1400" dirty="0"/>
                        <a:t>Inequality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2812948"/>
                  </a:ext>
                </a:extLst>
              </a:tr>
              <a:tr h="351684">
                <a:tc>
                  <a:txBody>
                    <a:bodyPr/>
                    <a:lstStyle/>
                    <a:p>
                      <a:r>
                        <a:rPr lang="en-GB" sz="1400" dirty="0"/>
                        <a:t>Equality for disabled people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9185857"/>
                  </a:ext>
                </a:extLst>
              </a:tr>
            </a:tbl>
          </a:graphicData>
        </a:graphic>
      </p:graphicFrame>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68512"/>
            <a:ext cx="11277975" cy="135422"/>
          </a:xfrm>
        </p:spPr>
        <p:txBody>
          <a:bodyPr/>
          <a:lstStyle/>
          <a:p>
            <a:pPr algn="l"/>
            <a:r>
              <a:rPr lang="en-GB" dirty="0"/>
              <a:t>Base: 500 adults living in Northern Ireland (per year) |*multiple response question </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17</a:t>
            </a:fld>
            <a:r>
              <a:rPr lang="en-GB" dirty="0"/>
              <a:t>  </a:t>
            </a:r>
          </a:p>
        </p:txBody>
      </p:sp>
    </p:spTree>
    <p:extLst>
      <p:ext uri="{BB962C8B-B14F-4D97-AF65-F5344CB8AC3E}">
        <p14:creationId xmlns:p14="http://schemas.microsoft.com/office/powerpoint/2010/main" val="1530060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Awareness and understanding (4)</a:t>
            </a: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615553"/>
          </a:xfrm>
        </p:spPr>
        <p:txBody>
          <a:bodyPr/>
          <a:lstStyle/>
          <a:p>
            <a:r>
              <a:rPr lang="en-GB" dirty="0" smtClean="0"/>
              <a:t>Thinking </a:t>
            </a:r>
            <a:r>
              <a:rPr lang="en-GB" dirty="0"/>
              <a:t>specifically about Northern Ireland, what do you think of when you hear the term ‘equality’? (all responses continued)</a:t>
            </a:r>
          </a:p>
        </p:txBody>
      </p:sp>
      <p:graphicFrame>
        <p:nvGraphicFramePr>
          <p:cNvPr id="2" name="Table 6" descr="Table showing the responses % over the last three surveys. " title="Thinking specifically about Northern Ireland, what do you think of when you hear the term ‘equality’? (all responses continued)">
            <a:extLst>
              <a:ext uri="{FF2B5EF4-FFF2-40B4-BE49-F238E27FC236}">
                <a16:creationId xmlns:a16="http://schemas.microsoft.com/office/drawing/2014/main" id="{F92C1573-5511-448C-9197-CFAD8BDFE4F4}"/>
              </a:ext>
            </a:extLst>
          </p:cNvPr>
          <p:cNvGraphicFramePr>
            <a:graphicFrameLocks noGrp="1"/>
          </p:cNvGraphicFramePr>
          <p:nvPr>
            <p:extLst>
              <p:ext uri="{D42A27DB-BD31-4B8C-83A1-F6EECF244321}">
                <p14:modId xmlns:p14="http://schemas.microsoft.com/office/powerpoint/2010/main" val="107760284"/>
              </p:ext>
            </p:extLst>
          </p:nvPr>
        </p:nvGraphicFramePr>
        <p:xfrm>
          <a:off x="437230" y="2048723"/>
          <a:ext cx="11277975" cy="4038915"/>
        </p:xfrm>
        <a:graphic>
          <a:graphicData uri="http://schemas.openxmlformats.org/drawingml/2006/table">
            <a:tbl>
              <a:tblPr firstRow="1" bandRow="1">
                <a:tableStyleId>{5C22544A-7EE6-4342-B048-85BDC9FD1C3A}</a:tableStyleId>
              </a:tblPr>
              <a:tblGrid>
                <a:gridCol w="8227249">
                  <a:extLst>
                    <a:ext uri="{9D8B030D-6E8A-4147-A177-3AD203B41FA5}">
                      <a16:colId xmlns:a16="http://schemas.microsoft.com/office/drawing/2014/main" val="258446190"/>
                    </a:ext>
                  </a:extLst>
                </a:gridCol>
                <a:gridCol w="922631">
                  <a:extLst>
                    <a:ext uri="{9D8B030D-6E8A-4147-A177-3AD203B41FA5}">
                      <a16:colId xmlns:a16="http://schemas.microsoft.com/office/drawing/2014/main" val="3130042248"/>
                    </a:ext>
                  </a:extLst>
                </a:gridCol>
                <a:gridCol w="922631">
                  <a:extLst>
                    <a:ext uri="{9D8B030D-6E8A-4147-A177-3AD203B41FA5}">
                      <a16:colId xmlns:a16="http://schemas.microsoft.com/office/drawing/2014/main" val="1117324987"/>
                    </a:ext>
                  </a:extLst>
                </a:gridCol>
                <a:gridCol w="1205464">
                  <a:extLst>
                    <a:ext uri="{9D8B030D-6E8A-4147-A177-3AD203B41FA5}">
                      <a16:colId xmlns:a16="http://schemas.microsoft.com/office/drawing/2014/main" val="3628982536"/>
                    </a:ext>
                  </a:extLst>
                </a:gridCol>
              </a:tblGrid>
              <a:tr h="445558">
                <a:tc>
                  <a:txBody>
                    <a:bodyPr/>
                    <a:lstStyle/>
                    <a:p>
                      <a:r>
                        <a:rPr lang="en-GB" sz="1400" dirty="0"/>
                        <a:t>Response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 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 2018-19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4478315"/>
                  </a:ext>
                </a:extLst>
              </a:tr>
              <a:tr h="428201">
                <a:tc>
                  <a:txBody>
                    <a:bodyPr/>
                    <a:lstStyle/>
                    <a:p>
                      <a:r>
                        <a:rPr lang="en-GB" sz="1400" dirty="0"/>
                        <a:t>Fed up/tired of hearing about equality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9944335"/>
                  </a:ext>
                </a:extLst>
              </a:tr>
              <a:tr h="351684">
                <a:tc>
                  <a:txBody>
                    <a:bodyPr/>
                    <a:lstStyle/>
                    <a:p>
                      <a:r>
                        <a:rPr lang="en-GB" sz="1400" dirty="0"/>
                        <a:t>Politicians/NI Assembly are not doing enough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0636321"/>
                  </a:ext>
                </a:extLst>
              </a:tr>
              <a:tr h="351684">
                <a:tc>
                  <a:txBody>
                    <a:bodyPr/>
                    <a:lstStyle/>
                    <a:p>
                      <a:r>
                        <a:rPr lang="en-GB" sz="1400" dirty="0"/>
                        <a:t>Equality in education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970553"/>
                  </a:ext>
                </a:extLst>
              </a:tr>
              <a:tr h="351684">
                <a:tc>
                  <a:txBody>
                    <a:bodyPr/>
                    <a:lstStyle/>
                    <a:p>
                      <a:r>
                        <a:rPr lang="en-GB" sz="1400" dirty="0"/>
                        <a:t>Historical issues/troubles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1683189"/>
                  </a:ext>
                </a:extLst>
              </a:tr>
              <a:tr h="351684">
                <a:tc>
                  <a:txBody>
                    <a:bodyPr/>
                    <a:lstStyle/>
                    <a:p>
                      <a:r>
                        <a:rPr lang="en-GB" sz="1400" dirty="0"/>
                        <a:t>Health equality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2053967"/>
                  </a:ext>
                </a:extLst>
              </a:tr>
              <a:tr h="351684">
                <a:tc>
                  <a:txBody>
                    <a:bodyPr/>
                    <a:lstStyle/>
                    <a:p>
                      <a:r>
                        <a:rPr lang="en-GB" sz="1400" dirty="0"/>
                        <a:t>Means different things to different people/broad issue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070059"/>
                  </a:ext>
                </a:extLst>
              </a:tr>
              <a:tr h="351684">
                <a:tc>
                  <a:txBody>
                    <a:bodyPr/>
                    <a:lstStyle/>
                    <a:p>
                      <a:r>
                        <a:rPr lang="en-GB" sz="1400" dirty="0"/>
                        <a:t>Age equality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0652042"/>
                  </a:ext>
                </a:extLst>
              </a:tr>
              <a:tr h="351684">
                <a:tc>
                  <a:txBody>
                    <a:bodyPr/>
                    <a:lstStyle/>
                    <a:p>
                      <a:r>
                        <a:rPr lang="en-GB" sz="1400" dirty="0"/>
                        <a:t>Freedom of speech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2631212"/>
                  </a:ext>
                </a:extLst>
              </a:tr>
              <a:tr h="351684">
                <a:tc>
                  <a:txBody>
                    <a:bodyPr/>
                    <a:lstStyle/>
                    <a:p>
                      <a:r>
                        <a:rPr lang="en-GB" sz="1400" dirty="0"/>
                        <a:t>No discrimination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2812948"/>
                  </a:ext>
                </a:extLst>
              </a:tr>
              <a:tr h="351684">
                <a:tc>
                  <a:txBody>
                    <a:bodyPr/>
                    <a:lstStyle/>
                    <a:p>
                      <a:r>
                        <a:rPr lang="en-GB" sz="1400" dirty="0"/>
                        <a:t>Equality in housing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9185857"/>
                  </a:ext>
                </a:extLst>
              </a:tr>
            </a:tbl>
          </a:graphicData>
        </a:graphic>
      </p:graphicFrame>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68512"/>
            <a:ext cx="11277975" cy="135422"/>
          </a:xfrm>
        </p:spPr>
        <p:txBody>
          <a:bodyPr/>
          <a:lstStyle/>
          <a:p>
            <a:pPr algn="l"/>
            <a:r>
              <a:rPr lang="en-GB" dirty="0"/>
              <a:t>Base: 500 adults living in Northern Ireland (per year) |*multiple response question </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18</a:t>
            </a:fld>
            <a:r>
              <a:rPr lang="en-GB" dirty="0"/>
              <a:t>  </a:t>
            </a:r>
          </a:p>
        </p:txBody>
      </p:sp>
    </p:spTree>
    <p:extLst>
      <p:ext uri="{BB962C8B-B14F-4D97-AF65-F5344CB8AC3E}">
        <p14:creationId xmlns:p14="http://schemas.microsoft.com/office/powerpoint/2010/main" val="418104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Attitudes (1)</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615553"/>
          </a:xfrm>
        </p:spPr>
        <p:txBody>
          <a:bodyPr/>
          <a:lstStyle/>
          <a:p>
            <a:r>
              <a:rPr lang="en-GB" dirty="0" smtClean="0"/>
              <a:t>Thinking </a:t>
            </a:r>
            <a:r>
              <a:rPr lang="en-GB" dirty="0"/>
              <a:t>of yourself, to what extent do you agree or disagree with the following statement? </a:t>
            </a:r>
            <a:r>
              <a:rPr lang="en-GB" dirty="0">
                <a:solidFill>
                  <a:schemeClr val="accent1"/>
                </a:solidFill>
              </a:rPr>
              <a:t>Overall </a:t>
            </a:r>
            <a:endParaRPr lang="en-GB" dirty="0">
              <a:solidFill>
                <a:schemeClr val="accent1"/>
              </a:solidFill>
              <a:highlight>
                <a:srgbClr val="FFFF00"/>
              </a:highlight>
            </a:endParaRPr>
          </a:p>
        </p:txBody>
      </p:sp>
      <p:graphicFrame>
        <p:nvGraphicFramePr>
          <p:cNvPr id="9" name="Chart 8" descr="Stacked bar chart showing extent of agreement or disagreement with the statement, 'The term equality is meaningless to me in everyday life; it is not something I think about'.&#10;&#10;Link to view data source:&#10;&#10;15% strongly agree&#10;14% tend to agree&#10;26% neither agree nor disagree&#10;14% tend to disagree&#10;31% strongly disagree&#10;1% don't know">
            <a:extLst>
              <a:ext uri="{FF2B5EF4-FFF2-40B4-BE49-F238E27FC236}">
                <a16:creationId xmlns:a16="http://schemas.microsoft.com/office/drawing/2014/main" id="{F4CF0126-F927-4FC5-8D2B-562407FE8BA4}"/>
              </a:ext>
            </a:extLst>
          </p:cNvPr>
          <p:cNvGraphicFramePr/>
          <p:nvPr>
            <p:extLst>
              <p:ext uri="{D42A27DB-BD31-4B8C-83A1-F6EECF244321}">
                <p14:modId xmlns:p14="http://schemas.microsoft.com/office/powerpoint/2010/main" val="4288795899"/>
              </p:ext>
            </p:extLst>
          </p:nvPr>
        </p:nvGraphicFramePr>
        <p:xfrm>
          <a:off x="449999" y="2317115"/>
          <a:ext cx="11277975" cy="345609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adults living in Northern Ireland </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19</a:t>
            </a:fld>
            <a:r>
              <a:rPr lang="en-GB" dirty="0"/>
              <a:t>  </a:t>
            </a:r>
          </a:p>
        </p:txBody>
      </p:sp>
    </p:spTree>
    <p:extLst>
      <p:ext uri="{BB962C8B-B14F-4D97-AF65-F5344CB8AC3E}">
        <p14:creationId xmlns:p14="http://schemas.microsoft.com/office/powerpoint/2010/main" val="2427268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CA05D8C-D580-4A49-B83D-9BC3216C4A96}"/>
              </a:ext>
            </a:extLst>
          </p:cNvPr>
          <p:cNvSpPr>
            <a:spLocks noGrp="1"/>
          </p:cNvSpPr>
          <p:nvPr>
            <p:ph type="title"/>
          </p:nvPr>
        </p:nvSpPr>
        <p:spPr/>
        <p:txBody>
          <a:bodyPr/>
          <a:lstStyle/>
          <a:p>
            <a:r>
              <a:rPr lang="en-GB" dirty="0"/>
              <a:t>Contents</a:t>
            </a:r>
          </a:p>
        </p:txBody>
      </p:sp>
      <p:sp>
        <p:nvSpPr>
          <p:cNvPr id="17" name="TextBox 16">
            <a:extLst>
              <a:ext uri="{FF2B5EF4-FFF2-40B4-BE49-F238E27FC236}">
                <a16:creationId xmlns:a16="http://schemas.microsoft.com/office/drawing/2014/main" id="{7D954C3C-794A-4FE4-ABE4-67BA5C52DC73}"/>
              </a:ext>
            </a:extLst>
          </p:cNvPr>
          <p:cNvSpPr txBox="1"/>
          <p:nvPr/>
        </p:nvSpPr>
        <p:spPr>
          <a:xfrm>
            <a:off x="281101" y="1847739"/>
            <a:ext cx="628377" cy="1374094"/>
          </a:xfrm>
          <a:prstGeom prst="rect">
            <a:avLst/>
          </a:prstGeom>
          <a:noFill/>
        </p:spPr>
        <p:txBody>
          <a:bodyPr wrap="none" lIns="0" tIns="0" rIns="0" bIns="0" rtlCol="0">
            <a:spAutoFit/>
          </a:bodyPr>
          <a:lstStyle/>
          <a:p>
            <a:pPr algn="l">
              <a:lnSpc>
                <a:spcPct val="110000"/>
              </a:lnSpc>
              <a:spcBef>
                <a:spcPts val="400"/>
              </a:spcBef>
              <a:spcAft>
                <a:spcPts val="400"/>
              </a:spcAft>
            </a:pPr>
            <a:r>
              <a:rPr lang="en-GB" sz="8800" b="1" dirty="0">
                <a:solidFill>
                  <a:schemeClr val="bg2"/>
                </a:solidFill>
              </a:rPr>
              <a:t>1</a:t>
            </a:r>
          </a:p>
        </p:txBody>
      </p:sp>
      <p:sp>
        <p:nvSpPr>
          <p:cNvPr id="2" name="TextBox 1">
            <a:extLst>
              <a:ext uri="{FF2B5EF4-FFF2-40B4-BE49-F238E27FC236}">
                <a16:creationId xmlns:a16="http://schemas.microsoft.com/office/drawing/2014/main" id="{3FDBF0B7-E7BD-46C3-8DB0-06BCF6919ACD}"/>
              </a:ext>
            </a:extLst>
          </p:cNvPr>
          <p:cNvSpPr txBox="1"/>
          <p:nvPr/>
        </p:nvSpPr>
        <p:spPr>
          <a:xfrm>
            <a:off x="1320800" y="2703287"/>
            <a:ext cx="2017178" cy="249812"/>
          </a:xfrm>
          <a:prstGeom prst="rect">
            <a:avLst/>
          </a:prstGeom>
          <a:noFill/>
        </p:spPr>
        <p:txBody>
          <a:bodyPr wrap="square" lIns="0" tIns="0" rIns="0" bIns="0" rtlCol="0" anchor="b">
            <a:spAutoFit/>
          </a:bodyPr>
          <a:lstStyle/>
          <a:p>
            <a:pPr algn="l">
              <a:lnSpc>
                <a:spcPct val="110000"/>
              </a:lnSpc>
              <a:spcBef>
                <a:spcPts val="400"/>
              </a:spcBef>
              <a:spcAft>
                <a:spcPts val="400"/>
              </a:spcAft>
            </a:pPr>
            <a:r>
              <a:rPr lang="en-GB" sz="1600" b="1" dirty="0">
                <a:solidFill>
                  <a:schemeClr val="bg2"/>
                </a:solidFill>
              </a:rPr>
              <a:t>Executive summary</a:t>
            </a:r>
          </a:p>
        </p:txBody>
      </p:sp>
      <p:cxnSp>
        <p:nvCxnSpPr>
          <p:cNvPr id="4" name="Straight Connector 3" title="Decorative">
            <a:extLst>
              <a:ext uri="{FF2B5EF4-FFF2-40B4-BE49-F238E27FC236}">
                <a16:creationId xmlns:a16="http://schemas.microsoft.com/office/drawing/2014/main" id="{05A999EA-A9E5-4C59-95F0-D6CE3A4AAF19}"/>
              </a:ext>
              <a:ext uri="{C183D7F6-B498-43B3-948B-1728B52AA6E4}">
                <adec:decorative xmlns="" xmlns:adec="http://schemas.microsoft.com/office/drawing/2017/decorative" val="1"/>
              </a:ext>
            </a:extLst>
          </p:cNvPr>
          <p:cNvCxnSpPr>
            <a:cxnSpLocks/>
          </p:cNvCxnSpPr>
          <p:nvPr/>
        </p:nvCxnSpPr>
        <p:spPr>
          <a:xfrm>
            <a:off x="420916" y="3135088"/>
            <a:ext cx="28800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919AA834-3FE3-4858-BF2C-4B22EBF156B2}"/>
              </a:ext>
            </a:extLst>
          </p:cNvPr>
          <p:cNvSpPr txBox="1"/>
          <p:nvPr/>
        </p:nvSpPr>
        <p:spPr>
          <a:xfrm>
            <a:off x="4309327" y="1821267"/>
            <a:ext cx="628377" cy="1374094"/>
          </a:xfrm>
          <a:prstGeom prst="rect">
            <a:avLst/>
          </a:prstGeom>
          <a:noFill/>
        </p:spPr>
        <p:txBody>
          <a:bodyPr wrap="none" lIns="0" tIns="0" rIns="0" bIns="0" rtlCol="0">
            <a:spAutoFit/>
          </a:bodyPr>
          <a:lstStyle/>
          <a:p>
            <a:pPr algn="l">
              <a:lnSpc>
                <a:spcPct val="110000"/>
              </a:lnSpc>
              <a:spcBef>
                <a:spcPts val="400"/>
              </a:spcBef>
              <a:spcAft>
                <a:spcPts val="400"/>
              </a:spcAft>
            </a:pPr>
            <a:r>
              <a:rPr lang="en-GB" sz="8800" b="1" dirty="0">
                <a:solidFill>
                  <a:schemeClr val="tx2"/>
                </a:solidFill>
              </a:rPr>
              <a:t>2</a:t>
            </a:r>
          </a:p>
        </p:txBody>
      </p:sp>
      <p:sp>
        <p:nvSpPr>
          <p:cNvPr id="23" name="TextBox 22">
            <a:extLst>
              <a:ext uri="{FF2B5EF4-FFF2-40B4-BE49-F238E27FC236}">
                <a16:creationId xmlns:a16="http://schemas.microsoft.com/office/drawing/2014/main" id="{3E5840CC-B892-46A6-8754-2A4884D652EA}"/>
              </a:ext>
            </a:extLst>
          </p:cNvPr>
          <p:cNvSpPr txBox="1"/>
          <p:nvPr/>
        </p:nvSpPr>
        <p:spPr>
          <a:xfrm>
            <a:off x="5237016" y="2432444"/>
            <a:ext cx="2017178" cy="520655"/>
          </a:xfrm>
          <a:prstGeom prst="rect">
            <a:avLst/>
          </a:prstGeom>
          <a:noFill/>
        </p:spPr>
        <p:txBody>
          <a:bodyPr wrap="square" lIns="0" tIns="0" rIns="0" bIns="0" rtlCol="0" anchor="b">
            <a:spAutoFit/>
          </a:bodyPr>
          <a:lstStyle/>
          <a:p>
            <a:pPr>
              <a:lnSpc>
                <a:spcPct val="110000"/>
              </a:lnSpc>
              <a:spcBef>
                <a:spcPts val="400"/>
              </a:spcBef>
              <a:spcAft>
                <a:spcPts val="400"/>
              </a:spcAft>
            </a:pPr>
            <a:r>
              <a:rPr lang="en-GB" sz="1600" b="1" dirty="0">
                <a:solidFill>
                  <a:schemeClr val="tx2"/>
                </a:solidFill>
              </a:rPr>
              <a:t>Background to the research</a:t>
            </a:r>
          </a:p>
        </p:txBody>
      </p:sp>
      <p:cxnSp>
        <p:nvCxnSpPr>
          <p:cNvPr id="26" name="Straight Connector 25" title="Decorative">
            <a:extLst>
              <a:ext uri="{FF2B5EF4-FFF2-40B4-BE49-F238E27FC236}">
                <a16:creationId xmlns:a16="http://schemas.microsoft.com/office/drawing/2014/main" id="{244B072B-94AC-4B2F-A08D-BBFBC2FF9671}"/>
              </a:ext>
              <a:ext uri="{C183D7F6-B498-43B3-948B-1728B52AA6E4}">
                <adec:decorative xmlns="" xmlns:adec="http://schemas.microsoft.com/office/drawing/2017/decorative" val="1"/>
              </a:ext>
            </a:extLst>
          </p:cNvPr>
          <p:cNvCxnSpPr>
            <a:cxnSpLocks/>
          </p:cNvCxnSpPr>
          <p:nvPr/>
        </p:nvCxnSpPr>
        <p:spPr>
          <a:xfrm>
            <a:off x="4332288" y="3124455"/>
            <a:ext cx="2880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4700BC5-BD90-47EF-A83C-30AD4C2FF3C6}"/>
              </a:ext>
            </a:extLst>
          </p:cNvPr>
          <p:cNvSpPr txBox="1"/>
          <p:nvPr/>
        </p:nvSpPr>
        <p:spPr>
          <a:xfrm>
            <a:off x="8254973" y="1794795"/>
            <a:ext cx="628377" cy="1374094"/>
          </a:xfrm>
          <a:prstGeom prst="rect">
            <a:avLst/>
          </a:prstGeom>
          <a:noFill/>
        </p:spPr>
        <p:txBody>
          <a:bodyPr wrap="none" lIns="0" tIns="0" rIns="0" bIns="0" rtlCol="0">
            <a:spAutoFit/>
          </a:bodyPr>
          <a:lstStyle/>
          <a:p>
            <a:pPr algn="l">
              <a:lnSpc>
                <a:spcPct val="110000"/>
              </a:lnSpc>
              <a:spcBef>
                <a:spcPts val="400"/>
              </a:spcBef>
              <a:spcAft>
                <a:spcPts val="400"/>
              </a:spcAft>
            </a:pPr>
            <a:r>
              <a:rPr lang="en-GB" sz="8800" b="1" dirty="0">
                <a:solidFill>
                  <a:schemeClr val="accent1"/>
                </a:solidFill>
              </a:rPr>
              <a:t>3</a:t>
            </a:r>
          </a:p>
        </p:txBody>
      </p:sp>
      <p:sp>
        <p:nvSpPr>
          <p:cNvPr id="24" name="TextBox 23">
            <a:extLst>
              <a:ext uri="{FF2B5EF4-FFF2-40B4-BE49-F238E27FC236}">
                <a16:creationId xmlns:a16="http://schemas.microsoft.com/office/drawing/2014/main" id="{57B2D7AC-0BE9-4A2D-A242-411E61188853}"/>
              </a:ext>
            </a:extLst>
          </p:cNvPr>
          <p:cNvSpPr txBox="1"/>
          <p:nvPr/>
        </p:nvSpPr>
        <p:spPr>
          <a:xfrm>
            <a:off x="9170406" y="2432807"/>
            <a:ext cx="2017178" cy="520655"/>
          </a:xfrm>
          <a:prstGeom prst="rect">
            <a:avLst/>
          </a:prstGeom>
          <a:noFill/>
        </p:spPr>
        <p:txBody>
          <a:bodyPr wrap="square" lIns="0" tIns="0" rIns="0" bIns="0" rtlCol="0" anchor="b">
            <a:spAutoFit/>
          </a:bodyPr>
          <a:lstStyle/>
          <a:p>
            <a:pPr>
              <a:lnSpc>
                <a:spcPct val="110000"/>
              </a:lnSpc>
              <a:spcBef>
                <a:spcPts val="400"/>
              </a:spcBef>
              <a:spcAft>
                <a:spcPts val="400"/>
              </a:spcAft>
            </a:pPr>
            <a:r>
              <a:rPr lang="en-GB" sz="1600" b="1" dirty="0">
                <a:solidFill>
                  <a:schemeClr val="accent1"/>
                </a:solidFill>
              </a:rPr>
              <a:t>Demographics overview</a:t>
            </a:r>
          </a:p>
        </p:txBody>
      </p:sp>
      <p:cxnSp>
        <p:nvCxnSpPr>
          <p:cNvPr id="27" name="Straight Connector 26" title="Decorative">
            <a:extLst>
              <a:ext uri="{FF2B5EF4-FFF2-40B4-BE49-F238E27FC236}">
                <a16:creationId xmlns:a16="http://schemas.microsoft.com/office/drawing/2014/main" id="{5A2297D3-4529-4DD7-9DC1-DB2156346585}"/>
              </a:ext>
              <a:ext uri="{C183D7F6-B498-43B3-948B-1728B52AA6E4}">
                <adec:decorative xmlns="" xmlns:adec="http://schemas.microsoft.com/office/drawing/2017/decorative" val="1"/>
              </a:ext>
            </a:extLst>
          </p:cNvPr>
          <p:cNvCxnSpPr>
            <a:cxnSpLocks/>
          </p:cNvCxnSpPr>
          <p:nvPr/>
        </p:nvCxnSpPr>
        <p:spPr>
          <a:xfrm>
            <a:off x="8182341" y="3135088"/>
            <a:ext cx="2880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C084E939-111D-4B74-B566-4ED856D45D06}"/>
              </a:ext>
            </a:extLst>
          </p:cNvPr>
          <p:cNvSpPr txBox="1"/>
          <p:nvPr/>
        </p:nvSpPr>
        <p:spPr>
          <a:xfrm>
            <a:off x="413884" y="4352198"/>
            <a:ext cx="628377" cy="1374094"/>
          </a:xfrm>
          <a:prstGeom prst="rect">
            <a:avLst/>
          </a:prstGeom>
          <a:noFill/>
        </p:spPr>
        <p:txBody>
          <a:bodyPr wrap="none" lIns="0" tIns="0" rIns="0" bIns="0" rtlCol="0">
            <a:spAutoFit/>
          </a:bodyPr>
          <a:lstStyle/>
          <a:p>
            <a:pPr algn="l">
              <a:lnSpc>
                <a:spcPct val="110000"/>
              </a:lnSpc>
              <a:spcBef>
                <a:spcPts val="400"/>
              </a:spcBef>
              <a:spcAft>
                <a:spcPts val="400"/>
              </a:spcAft>
            </a:pPr>
            <a:r>
              <a:rPr lang="en-GB" sz="8800" b="1" dirty="0">
                <a:solidFill>
                  <a:schemeClr val="tx2"/>
                </a:solidFill>
              </a:rPr>
              <a:t>4</a:t>
            </a:r>
          </a:p>
        </p:txBody>
      </p:sp>
      <p:sp>
        <p:nvSpPr>
          <p:cNvPr id="31" name="TextBox 30">
            <a:extLst>
              <a:ext uri="{FF2B5EF4-FFF2-40B4-BE49-F238E27FC236}">
                <a16:creationId xmlns:a16="http://schemas.microsoft.com/office/drawing/2014/main" id="{A26CFBB0-A1DB-4A2F-B1C8-BA2AF9241EB0}"/>
              </a:ext>
            </a:extLst>
          </p:cNvPr>
          <p:cNvSpPr txBox="1"/>
          <p:nvPr/>
        </p:nvSpPr>
        <p:spPr>
          <a:xfrm>
            <a:off x="1320800" y="5191123"/>
            <a:ext cx="2017178" cy="249812"/>
          </a:xfrm>
          <a:prstGeom prst="rect">
            <a:avLst/>
          </a:prstGeom>
          <a:noFill/>
        </p:spPr>
        <p:txBody>
          <a:bodyPr wrap="square" lIns="0" tIns="0" rIns="0" bIns="0" rtlCol="0" anchor="b">
            <a:spAutoFit/>
          </a:bodyPr>
          <a:lstStyle/>
          <a:p>
            <a:pPr>
              <a:lnSpc>
                <a:spcPct val="110000"/>
              </a:lnSpc>
              <a:spcBef>
                <a:spcPts val="400"/>
              </a:spcBef>
              <a:spcAft>
                <a:spcPts val="400"/>
              </a:spcAft>
            </a:pPr>
            <a:r>
              <a:rPr lang="en-GB" sz="1600" b="1" dirty="0">
                <a:solidFill>
                  <a:schemeClr val="tx2"/>
                </a:solidFill>
              </a:rPr>
              <a:t>Research findings</a:t>
            </a:r>
          </a:p>
        </p:txBody>
      </p:sp>
      <p:cxnSp>
        <p:nvCxnSpPr>
          <p:cNvPr id="28" name="Straight Connector 27" title="Decorative">
            <a:extLst>
              <a:ext uri="{FF2B5EF4-FFF2-40B4-BE49-F238E27FC236}">
                <a16:creationId xmlns:a16="http://schemas.microsoft.com/office/drawing/2014/main" id="{F18CBE96-517D-41C9-AB7A-0F3858C0B56D}"/>
              </a:ext>
              <a:ext uri="{C183D7F6-B498-43B3-948B-1728B52AA6E4}">
                <adec:decorative xmlns="" xmlns:adec="http://schemas.microsoft.com/office/drawing/2017/decorative" val="1"/>
              </a:ext>
            </a:extLst>
          </p:cNvPr>
          <p:cNvCxnSpPr>
            <a:cxnSpLocks/>
          </p:cNvCxnSpPr>
          <p:nvPr/>
        </p:nvCxnSpPr>
        <p:spPr>
          <a:xfrm>
            <a:off x="426674" y="5661025"/>
            <a:ext cx="2880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67DC073-7FC3-45A4-83DC-C770D0FF28D8}"/>
              </a:ext>
            </a:extLst>
          </p:cNvPr>
          <p:cNvSpPr txBox="1"/>
          <p:nvPr/>
        </p:nvSpPr>
        <p:spPr>
          <a:xfrm>
            <a:off x="4363071" y="4352198"/>
            <a:ext cx="628377" cy="1374094"/>
          </a:xfrm>
          <a:prstGeom prst="rect">
            <a:avLst/>
          </a:prstGeom>
          <a:noFill/>
        </p:spPr>
        <p:txBody>
          <a:bodyPr wrap="none" lIns="0" tIns="0" rIns="0" bIns="0" rtlCol="0">
            <a:spAutoFit/>
          </a:bodyPr>
          <a:lstStyle/>
          <a:p>
            <a:pPr algn="l">
              <a:lnSpc>
                <a:spcPct val="110000"/>
              </a:lnSpc>
              <a:spcBef>
                <a:spcPts val="400"/>
              </a:spcBef>
              <a:spcAft>
                <a:spcPts val="400"/>
              </a:spcAft>
            </a:pPr>
            <a:r>
              <a:rPr lang="en-GB" sz="8800" b="1" dirty="0">
                <a:solidFill>
                  <a:schemeClr val="accent1"/>
                </a:solidFill>
              </a:rPr>
              <a:t>5</a:t>
            </a:r>
          </a:p>
        </p:txBody>
      </p:sp>
      <p:sp>
        <p:nvSpPr>
          <p:cNvPr id="32" name="TextBox 31">
            <a:extLst>
              <a:ext uri="{FF2B5EF4-FFF2-40B4-BE49-F238E27FC236}">
                <a16:creationId xmlns:a16="http://schemas.microsoft.com/office/drawing/2014/main" id="{A20C1B2B-EF99-446B-B5BF-A44769D41FCF}"/>
              </a:ext>
            </a:extLst>
          </p:cNvPr>
          <p:cNvSpPr txBox="1"/>
          <p:nvPr/>
        </p:nvSpPr>
        <p:spPr>
          <a:xfrm>
            <a:off x="5237016" y="5191123"/>
            <a:ext cx="2017178" cy="249812"/>
          </a:xfrm>
          <a:prstGeom prst="rect">
            <a:avLst/>
          </a:prstGeom>
          <a:noFill/>
        </p:spPr>
        <p:txBody>
          <a:bodyPr wrap="square" lIns="0" tIns="0" rIns="0" bIns="0" rtlCol="0" anchor="b">
            <a:spAutoFit/>
          </a:bodyPr>
          <a:lstStyle/>
          <a:p>
            <a:pPr>
              <a:lnSpc>
                <a:spcPct val="110000"/>
              </a:lnSpc>
              <a:spcBef>
                <a:spcPts val="400"/>
              </a:spcBef>
              <a:spcAft>
                <a:spcPts val="400"/>
              </a:spcAft>
            </a:pPr>
            <a:r>
              <a:rPr lang="en-GB" sz="1600" b="1" dirty="0">
                <a:solidFill>
                  <a:schemeClr val="accent1"/>
                </a:solidFill>
              </a:rPr>
              <a:t>Methodology</a:t>
            </a:r>
          </a:p>
        </p:txBody>
      </p:sp>
      <p:cxnSp>
        <p:nvCxnSpPr>
          <p:cNvPr id="29" name="Straight Connector 28" title="Decorative">
            <a:extLst>
              <a:ext uri="{FF2B5EF4-FFF2-40B4-BE49-F238E27FC236}">
                <a16:creationId xmlns:a16="http://schemas.microsoft.com/office/drawing/2014/main" id="{F1C6B3FC-445B-47E0-90B4-6B5D7AFD6373}"/>
              </a:ext>
              <a:ext uri="{C183D7F6-B498-43B3-948B-1728B52AA6E4}">
                <adec:decorative xmlns="" xmlns:adec="http://schemas.microsoft.com/office/drawing/2017/decorative" val="1"/>
              </a:ext>
            </a:extLst>
          </p:cNvPr>
          <p:cNvCxnSpPr>
            <a:cxnSpLocks/>
          </p:cNvCxnSpPr>
          <p:nvPr/>
        </p:nvCxnSpPr>
        <p:spPr>
          <a:xfrm>
            <a:off x="4338046" y="5661025"/>
            <a:ext cx="2880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0B6E981D-8A02-4E92-8CAC-5011AAE7D455}"/>
              </a:ext>
            </a:extLst>
          </p:cNvPr>
          <p:cNvSpPr>
            <a:spLocks noGrp="1"/>
          </p:cNvSpPr>
          <p:nvPr>
            <p:ph type="sldNum" sz="quarter" idx="4"/>
          </p:nvPr>
        </p:nvSpPr>
        <p:spPr/>
        <p:txBody>
          <a:bodyPr/>
          <a:lstStyle/>
          <a:p>
            <a:fld id="{D61AABEC-672F-4B68-B914-690DA978312C}" type="slidenum">
              <a:rPr lang="en-GB" smtClean="0"/>
              <a:pPr/>
              <a:t>2</a:t>
            </a:fld>
            <a:r>
              <a:rPr lang="en-GB" dirty="0"/>
              <a:t>  </a:t>
            </a:r>
          </a:p>
        </p:txBody>
      </p:sp>
    </p:spTree>
    <p:extLst>
      <p:ext uri="{BB962C8B-B14F-4D97-AF65-F5344CB8AC3E}">
        <p14:creationId xmlns:p14="http://schemas.microsoft.com/office/powerpoint/2010/main" val="1837064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Attitudes (2)</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923330"/>
          </a:xfrm>
        </p:spPr>
        <p:txBody>
          <a:bodyPr/>
          <a:lstStyle/>
          <a:p>
            <a:r>
              <a:rPr lang="en-GB" dirty="0" smtClean="0"/>
              <a:t>Thinking </a:t>
            </a:r>
            <a:r>
              <a:rPr lang="en-GB" dirty="0"/>
              <a:t>of yourself, to what extent do you agree or disagree with the following statement? </a:t>
            </a:r>
            <a:r>
              <a:rPr lang="en-GB" dirty="0">
                <a:solidFill>
                  <a:schemeClr val="accent1"/>
                </a:solidFill>
              </a:rPr>
              <a:t>“The term equality is meaningless to me in everyday life; it is not something I think about” (trend)</a:t>
            </a:r>
            <a:endParaRPr lang="en-GB" dirty="0">
              <a:solidFill>
                <a:schemeClr val="accent1"/>
              </a:solidFill>
              <a:highlight>
                <a:srgbClr val="FFFF00"/>
              </a:highlight>
            </a:endParaRPr>
          </a:p>
        </p:txBody>
      </p:sp>
      <p:graphicFrame>
        <p:nvGraphicFramePr>
          <p:cNvPr id="8" name="Chart 7" descr="Line graph showing net agree and net disagree figures over time in relation to the statement, 'the term equality is meaningless to me in everyday life; it is not something I think about'. Significant differences are indicated  on basis of change over time.&#10;&#10;Link to view data source:&#10;&#10;In 2018/2019, 28% net agree, 48% net disagree.&#10;In 2019, 36% net agree, 42% net disagree.&#10;In 2020/2021, 29% net agree, 45% net disagree.">
            <a:extLst>
              <a:ext uri="{FF2B5EF4-FFF2-40B4-BE49-F238E27FC236}">
                <a16:creationId xmlns:a16="http://schemas.microsoft.com/office/drawing/2014/main" id="{CFAA08EA-F9EC-4B49-8EC8-615B3589E7A0}"/>
              </a:ext>
            </a:extLst>
          </p:cNvPr>
          <p:cNvGraphicFramePr/>
          <p:nvPr>
            <p:extLst>
              <p:ext uri="{D42A27DB-BD31-4B8C-83A1-F6EECF244321}">
                <p14:modId xmlns:p14="http://schemas.microsoft.com/office/powerpoint/2010/main" val="2980117470"/>
              </p:ext>
            </p:extLst>
          </p:nvPr>
        </p:nvGraphicFramePr>
        <p:xfrm>
          <a:off x="449999" y="2834639"/>
          <a:ext cx="9710001" cy="3364653"/>
        </p:xfrm>
        <a:graphic>
          <a:graphicData uri="http://schemas.openxmlformats.org/drawingml/2006/chart">
            <c:chart xmlns:c="http://schemas.openxmlformats.org/drawingml/2006/chart" xmlns:r="http://schemas.openxmlformats.org/officeDocument/2006/relationships" r:id="rId2"/>
          </a:graphicData>
        </a:graphic>
      </p:graphicFrame>
      <p:sp>
        <p:nvSpPr>
          <p:cNvPr id="13" name="Isosceles Triangle 12" descr="Solid green triangle to indicate that figure in 2019 wave (36%) is significantly higher than in 2018-19 wave (28%)." title="Thinking of yourself, to what extent do you agree or disagree with the following statement? “The term equality is meaningless to me in everyday life; it is not something I think about” (trend)">
            <a:extLst>
              <a:ext uri="{FF2B5EF4-FFF2-40B4-BE49-F238E27FC236}">
                <a16:creationId xmlns:a16="http://schemas.microsoft.com/office/drawing/2014/main" id="{26F6968B-6554-4A1B-90BF-160C6A52B2D1}"/>
              </a:ext>
            </a:extLst>
          </p:cNvPr>
          <p:cNvSpPr/>
          <p:nvPr/>
        </p:nvSpPr>
        <p:spPr bwMode="gray">
          <a:xfrm flipH="1">
            <a:off x="5227319" y="4340682"/>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4" name="Isosceles Triangle 13" descr="Solid red triangle to indicate that figure in 2020-21 wave (29%) is significantly lower than in 2019 wave (36%).">
            <a:extLst>
              <a:ext uri="{FF2B5EF4-FFF2-40B4-BE49-F238E27FC236}">
                <a16:creationId xmlns:a16="http://schemas.microsoft.com/office/drawing/2014/main" id="{EB070648-7CB3-4D37-9714-FBD37A7B2B2D}"/>
              </a:ext>
            </a:extLst>
          </p:cNvPr>
          <p:cNvSpPr/>
          <p:nvPr/>
        </p:nvSpPr>
        <p:spPr bwMode="gray">
          <a:xfrm rot="10800000">
            <a:off x="8382190" y="4623541"/>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grpSp>
        <p:nvGrpSpPr>
          <p:cNvPr id="7" name="Group 6" descr="Key, the green triangle indicates a significant increase, the red triangle indicates a significant decrease.">
            <a:extLst>
              <a:ext uri="{FF2B5EF4-FFF2-40B4-BE49-F238E27FC236}">
                <a16:creationId xmlns:a16="http://schemas.microsoft.com/office/drawing/2014/main" id="{4F2460C8-6131-4EAF-B1BE-69DD94414E64}"/>
              </a:ext>
            </a:extLst>
          </p:cNvPr>
          <p:cNvGrpSpPr/>
          <p:nvPr/>
        </p:nvGrpSpPr>
        <p:grpSpPr>
          <a:xfrm>
            <a:off x="9845230" y="3569043"/>
            <a:ext cx="1930403" cy="552654"/>
            <a:chOff x="7176001" y="492990"/>
            <a:chExt cx="1930403" cy="552654"/>
          </a:xfrm>
        </p:grpSpPr>
        <p:sp>
          <p:nvSpPr>
            <p:cNvPr id="10" name="Isosceles Triangle 9">
              <a:extLst>
                <a:ext uri="{FF2B5EF4-FFF2-40B4-BE49-F238E27FC236}">
                  <a16:creationId xmlns:a16="http://schemas.microsoft.com/office/drawing/2014/main" id="{B48370F5-471A-4776-860D-01E6AF0C7FE6}"/>
                </a:ext>
              </a:extLst>
            </p:cNvPr>
            <p:cNvSpPr/>
            <p:nvPr/>
          </p:nvSpPr>
          <p:spPr bwMode="gray">
            <a:xfrm flipH="1">
              <a:off x="7176002" y="561824"/>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1" name="Text Placeholder 9">
              <a:extLst>
                <a:ext uri="{FF2B5EF4-FFF2-40B4-BE49-F238E27FC236}">
                  <a16:creationId xmlns:a16="http://schemas.microsoft.com/office/drawing/2014/main" id="{6BFD41AB-5D25-4A97-8FB8-2F920120BBEB}"/>
                </a:ext>
              </a:extLst>
            </p:cNvPr>
            <p:cNvSpPr txBox="1">
              <a:spLocks/>
            </p:cNvSpPr>
            <p:nvPr/>
          </p:nvSpPr>
          <p:spPr>
            <a:xfrm>
              <a:off x="7290916" y="492990"/>
              <a:ext cx="1815488" cy="163413"/>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increase</a:t>
              </a:r>
            </a:p>
          </p:txBody>
        </p:sp>
        <p:sp>
          <p:nvSpPr>
            <p:cNvPr id="9" name="Isosceles Triangle 8">
              <a:extLst>
                <a:ext uri="{FF2B5EF4-FFF2-40B4-BE49-F238E27FC236}">
                  <a16:creationId xmlns:a16="http://schemas.microsoft.com/office/drawing/2014/main" id="{923D668C-3F73-46D1-9E05-0228CD17B3B0}"/>
                </a:ext>
              </a:extLst>
            </p:cNvPr>
            <p:cNvSpPr/>
            <p:nvPr/>
          </p:nvSpPr>
          <p:spPr bwMode="gray">
            <a:xfrm rot="10800000">
              <a:off x="7176001" y="869361"/>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2" name="Text Placeholder 9">
              <a:extLst>
                <a:ext uri="{FF2B5EF4-FFF2-40B4-BE49-F238E27FC236}">
                  <a16:creationId xmlns:a16="http://schemas.microsoft.com/office/drawing/2014/main" id="{539C9010-AC83-4C16-9C40-4D728F46E6B9}"/>
                </a:ext>
              </a:extLst>
            </p:cNvPr>
            <p:cNvSpPr txBox="1">
              <a:spLocks/>
            </p:cNvSpPr>
            <p:nvPr/>
          </p:nvSpPr>
          <p:spPr>
            <a:xfrm>
              <a:off x="7290915" y="801788"/>
              <a:ext cx="1815487" cy="203988"/>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decrease</a:t>
              </a:r>
            </a:p>
          </p:txBody>
        </p:sp>
      </p:grpSp>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NI adults per survey year | Significant differences shown may exist between current wave and previous wave, or current wave (2020-21) and first wave (2018-19)</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20</a:t>
            </a:fld>
            <a:r>
              <a:rPr lang="en-GB" dirty="0"/>
              <a:t>  </a:t>
            </a:r>
          </a:p>
        </p:txBody>
      </p:sp>
    </p:spTree>
    <p:extLst>
      <p:ext uri="{BB962C8B-B14F-4D97-AF65-F5344CB8AC3E}">
        <p14:creationId xmlns:p14="http://schemas.microsoft.com/office/powerpoint/2010/main" val="6786547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Views on equality in Northern Ireland (1)</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615553"/>
          </a:xfrm>
        </p:spPr>
        <p:txBody>
          <a:bodyPr/>
          <a:lstStyle/>
          <a:p>
            <a:r>
              <a:rPr lang="en-GB" dirty="0" smtClean="0"/>
              <a:t>Thinking </a:t>
            </a:r>
            <a:r>
              <a:rPr lang="en-GB" dirty="0"/>
              <a:t>about Northern Ireland today, to what extent do you agree or disagree with the following statements? </a:t>
            </a:r>
            <a:r>
              <a:rPr lang="en-GB" dirty="0">
                <a:solidFill>
                  <a:schemeClr val="accent1"/>
                </a:solidFill>
              </a:rPr>
              <a:t>Overall </a:t>
            </a:r>
            <a:endParaRPr lang="en-GB" dirty="0">
              <a:solidFill>
                <a:schemeClr val="accent1"/>
              </a:solidFill>
              <a:highlight>
                <a:srgbClr val="FFFF00"/>
              </a:highlight>
            </a:endParaRPr>
          </a:p>
        </p:txBody>
      </p:sp>
      <p:graphicFrame>
        <p:nvGraphicFramePr>
          <p:cNvPr id="9" name="Chart 8" descr="Stacked bar chart showing extent of agreement or disagreement with various statements about workplaces and laws in Northern Ireland. &#10;&#10;Link to view data source:&#10;&#10;&#10;Workers are generally treated with dignity  and respect, 22% strongly agree, 31% tend to agree, 24% neither agree nor disagree, 15% tend to disagree, 6% strongly disagree, 2% don't know.&#10;In general, workplaces in Northern Ireland are welcoming and inclusive, 23% strongly agree, 31% tend to agree, 29% neither agree nor disagree, 8% tend to disagree, 4% strongly disagree, 5% don't know.&#10;Equality and anti-discrimination laws in Northern Ireland are necessary, 70% strongly agree, 13% tend to agree, 9% neither agree nor disagree, 3% tend to disagree, 5% strongly disagree, 1% don't know.&#10;I am worried that laws to help protect me from discrimination and to promote equality will not be as strong as for others in Britain or Ireland in the future, 15% strongly agree, 19% tend to agree, 27% neither agree nor disagree, 20% tend to disagree, 15% strongly disagree, 5% don't know.">
            <a:extLst>
              <a:ext uri="{FF2B5EF4-FFF2-40B4-BE49-F238E27FC236}">
                <a16:creationId xmlns:a16="http://schemas.microsoft.com/office/drawing/2014/main" id="{F4CF0126-F927-4FC5-8D2B-562407FE8BA4}"/>
              </a:ext>
            </a:extLst>
          </p:cNvPr>
          <p:cNvGraphicFramePr/>
          <p:nvPr>
            <p:extLst>
              <p:ext uri="{D42A27DB-BD31-4B8C-83A1-F6EECF244321}">
                <p14:modId xmlns:p14="http://schemas.microsoft.com/office/powerpoint/2010/main" val="1093523277"/>
              </p:ext>
            </p:extLst>
          </p:nvPr>
        </p:nvGraphicFramePr>
        <p:xfrm>
          <a:off x="449999" y="2062481"/>
          <a:ext cx="11277975" cy="397256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adults living in Northern Ireland </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21</a:t>
            </a:fld>
            <a:r>
              <a:rPr lang="en-GB" dirty="0"/>
              <a:t>  </a:t>
            </a:r>
          </a:p>
        </p:txBody>
      </p:sp>
    </p:spTree>
    <p:extLst>
      <p:ext uri="{BB962C8B-B14F-4D97-AF65-F5344CB8AC3E}">
        <p14:creationId xmlns:p14="http://schemas.microsoft.com/office/powerpoint/2010/main" val="79917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Views on equality in Northern Ireland (2)</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923330"/>
          </a:xfrm>
        </p:spPr>
        <p:txBody>
          <a:bodyPr/>
          <a:lstStyle/>
          <a:p>
            <a:r>
              <a:rPr lang="en-GB" dirty="0" smtClean="0"/>
              <a:t>Thinking </a:t>
            </a:r>
            <a:r>
              <a:rPr lang="en-GB" dirty="0"/>
              <a:t>about Northern Ireland today, to what extent do you agree or disagree with the following statements? </a:t>
            </a:r>
            <a:r>
              <a:rPr lang="en-GB" dirty="0">
                <a:solidFill>
                  <a:schemeClr val="accent1"/>
                </a:solidFill>
              </a:rPr>
              <a:t>“Workers are generally treated with dignity and respect” (trend)</a:t>
            </a:r>
            <a:endParaRPr lang="en-GB" dirty="0">
              <a:solidFill>
                <a:schemeClr val="accent1"/>
              </a:solidFill>
              <a:highlight>
                <a:srgbClr val="FFFF00"/>
              </a:highlight>
            </a:endParaRPr>
          </a:p>
        </p:txBody>
      </p:sp>
      <p:graphicFrame>
        <p:nvGraphicFramePr>
          <p:cNvPr id="7" name="Chart 6" descr="Line graph showing net agree and net disagree figures over time in relation to the statement, 'Workers are generally treated with dignity and respect'. Significant differences are indicated  on basis of change over time.&#10;&#10;Link to view data source:&#10;&#10;In 2018/2019, 62% net agree, 13% net disagree.&#10;In 2019, 57% net agree, 18% net disagree.&#10;In 2020/2021, 54% net agree, 12% net disagree.">
            <a:extLst>
              <a:ext uri="{FF2B5EF4-FFF2-40B4-BE49-F238E27FC236}">
                <a16:creationId xmlns:a16="http://schemas.microsoft.com/office/drawing/2014/main" id="{541576CF-435B-45A7-B7D5-E216BDF11E24}"/>
              </a:ext>
            </a:extLst>
          </p:cNvPr>
          <p:cNvGraphicFramePr/>
          <p:nvPr>
            <p:extLst>
              <p:ext uri="{D42A27DB-BD31-4B8C-83A1-F6EECF244321}">
                <p14:modId xmlns:p14="http://schemas.microsoft.com/office/powerpoint/2010/main" val="3934720463"/>
              </p:ext>
            </p:extLst>
          </p:nvPr>
        </p:nvGraphicFramePr>
        <p:xfrm>
          <a:off x="1008799" y="2539743"/>
          <a:ext cx="9710001" cy="3364653"/>
        </p:xfrm>
        <a:graphic>
          <a:graphicData uri="http://schemas.openxmlformats.org/drawingml/2006/chart">
            <c:chart xmlns:c="http://schemas.openxmlformats.org/drawingml/2006/chart" xmlns:r="http://schemas.openxmlformats.org/officeDocument/2006/relationships" r:id="rId2"/>
          </a:graphicData>
        </a:graphic>
      </p:graphicFrame>
      <p:sp>
        <p:nvSpPr>
          <p:cNvPr id="13" name="Isosceles Triangle 12" descr="Solid green triangle to indicate that figure in 2019 wave (18%) is significantly higher than in 2018-19 wave (13%).">
            <a:extLst>
              <a:ext uri="{FF2B5EF4-FFF2-40B4-BE49-F238E27FC236}">
                <a16:creationId xmlns:a16="http://schemas.microsoft.com/office/drawing/2014/main" id="{D93318B5-454A-493E-8D0C-32BF248D04BB}"/>
              </a:ext>
            </a:extLst>
          </p:cNvPr>
          <p:cNvSpPr/>
          <p:nvPr/>
        </p:nvSpPr>
        <p:spPr bwMode="gray">
          <a:xfrm flipH="1">
            <a:off x="5786119" y="3993687"/>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5" name="Isosceles Triangle 14" descr="Solid red triangle to indicate that figure in 2020-21 wave (54%) is significantly lower than in 2018-19 wave (62%).">
            <a:extLst>
              <a:ext uri="{FF2B5EF4-FFF2-40B4-BE49-F238E27FC236}">
                <a16:creationId xmlns:a16="http://schemas.microsoft.com/office/drawing/2014/main" id="{CBD7B5C1-9983-4B6D-868D-969F68CA4BB6}"/>
              </a:ext>
            </a:extLst>
          </p:cNvPr>
          <p:cNvSpPr/>
          <p:nvPr/>
        </p:nvSpPr>
        <p:spPr bwMode="gray">
          <a:xfrm rot="10800000">
            <a:off x="8930830" y="2736374"/>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4" name="Isosceles Triangle 13" descr="Solid red triangle to indicate that figure in 2020-21 wave (12%) is significantly lower than in 2019 wave (18%).">
            <a:extLst>
              <a:ext uri="{FF2B5EF4-FFF2-40B4-BE49-F238E27FC236}">
                <a16:creationId xmlns:a16="http://schemas.microsoft.com/office/drawing/2014/main" id="{0C1A8896-BD30-4AB1-B481-42E00B168193}"/>
              </a:ext>
            </a:extLst>
          </p:cNvPr>
          <p:cNvSpPr/>
          <p:nvPr/>
        </p:nvSpPr>
        <p:spPr bwMode="gray">
          <a:xfrm rot="10800000">
            <a:off x="8942484" y="3891693"/>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grpSp>
        <p:nvGrpSpPr>
          <p:cNvPr id="8" name="Group 7" descr="Key, the green triangle indicates a significant increase, the red triangle indicates a significant decrease.">
            <a:extLst>
              <a:ext uri="{FF2B5EF4-FFF2-40B4-BE49-F238E27FC236}">
                <a16:creationId xmlns:a16="http://schemas.microsoft.com/office/drawing/2014/main" id="{B9B8CFFE-2489-4325-8209-4537F30B50FF}"/>
              </a:ext>
            </a:extLst>
          </p:cNvPr>
          <p:cNvGrpSpPr/>
          <p:nvPr/>
        </p:nvGrpSpPr>
        <p:grpSpPr>
          <a:xfrm>
            <a:off x="9845230" y="3569043"/>
            <a:ext cx="1930403" cy="552654"/>
            <a:chOff x="7176001" y="492990"/>
            <a:chExt cx="1930403" cy="552654"/>
          </a:xfrm>
        </p:grpSpPr>
        <p:sp>
          <p:nvSpPr>
            <p:cNvPr id="10" name="Isosceles Triangle 9">
              <a:extLst>
                <a:ext uri="{FF2B5EF4-FFF2-40B4-BE49-F238E27FC236}">
                  <a16:creationId xmlns:a16="http://schemas.microsoft.com/office/drawing/2014/main" id="{424185D0-A2FC-410F-BAF7-D4A91D6D963E}"/>
                </a:ext>
              </a:extLst>
            </p:cNvPr>
            <p:cNvSpPr/>
            <p:nvPr/>
          </p:nvSpPr>
          <p:spPr bwMode="gray">
            <a:xfrm flipH="1">
              <a:off x="7176002" y="561824"/>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1" name="Text Placeholder 9">
              <a:extLst>
                <a:ext uri="{FF2B5EF4-FFF2-40B4-BE49-F238E27FC236}">
                  <a16:creationId xmlns:a16="http://schemas.microsoft.com/office/drawing/2014/main" id="{3E2DD2C4-DE9E-4564-939D-FC3A635629B0}"/>
                </a:ext>
              </a:extLst>
            </p:cNvPr>
            <p:cNvSpPr txBox="1">
              <a:spLocks/>
            </p:cNvSpPr>
            <p:nvPr/>
          </p:nvSpPr>
          <p:spPr>
            <a:xfrm>
              <a:off x="7290916" y="492990"/>
              <a:ext cx="1815488" cy="163413"/>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increase</a:t>
              </a:r>
            </a:p>
          </p:txBody>
        </p:sp>
        <p:sp>
          <p:nvSpPr>
            <p:cNvPr id="9" name="Isosceles Triangle 8">
              <a:extLst>
                <a:ext uri="{FF2B5EF4-FFF2-40B4-BE49-F238E27FC236}">
                  <a16:creationId xmlns:a16="http://schemas.microsoft.com/office/drawing/2014/main" id="{58153167-870E-4944-AC7F-B9646A67406F}"/>
                </a:ext>
              </a:extLst>
            </p:cNvPr>
            <p:cNvSpPr/>
            <p:nvPr/>
          </p:nvSpPr>
          <p:spPr bwMode="gray">
            <a:xfrm rot="10800000">
              <a:off x="7176001" y="869361"/>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2" name="Text Placeholder 9">
              <a:extLst>
                <a:ext uri="{FF2B5EF4-FFF2-40B4-BE49-F238E27FC236}">
                  <a16:creationId xmlns:a16="http://schemas.microsoft.com/office/drawing/2014/main" id="{DB686789-9771-46A3-93A1-31EBDC758DB3}"/>
                </a:ext>
              </a:extLst>
            </p:cNvPr>
            <p:cNvSpPr txBox="1">
              <a:spLocks/>
            </p:cNvSpPr>
            <p:nvPr/>
          </p:nvSpPr>
          <p:spPr>
            <a:xfrm>
              <a:off x="7290915" y="801788"/>
              <a:ext cx="1815487" cy="203988"/>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decrease</a:t>
              </a:r>
            </a:p>
          </p:txBody>
        </p:sp>
      </p:grpSp>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NI adults per survey year | Significant differences shown may exist between current wave and previous wave, or current wave (2020-21) and first wave (2018-19)</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22</a:t>
            </a:fld>
            <a:r>
              <a:rPr lang="en-GB" dirty="0"/>
              <a:t>  </a:t>
            </a:r>
          </a:p>
        </p:txBody>
      </p:sp>
    </p:spTree>
    <p:extLst>
      <p:ext uri="{BB962C8B-B14F-4D97-AF65-F5344CB8AC3E}">
        <p14:creationId xmlns:p14="http://schemas.microsoft.com/office/powerpoint/2010/main" val="2916723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Views on equality in Northern Ireland (3)</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923330"/>
          </a:xfrm>
        </p:spPr>
        <p:txBody>
          <a:bodyPr/>
          <a:lstStyle/>
          <a:p>
            <a:r>
              <a:rPr lang="en-GB" dirty="0" smtClean="0"/>
              <a:t>Thinking </a:t>
            </a:r>
            <a:r>
              <a:rPr lang="en-GB" dirty="0"/>
              <a:t>about Northern Ireland today, to what extent do you agree or disagree with the following statements? </a:t>
            </a:r>
            <a:r>
              <a:rPr lang="en-GB" dirty="0">
                <a:solidFill>
                  <a:schemeClr val="accent1"/>
                </a:solidFill>
              </a:rPr>
              <a:t>“In general, workplaces in Northern Ireland are welcoming and inclusive” (trend)</a:t>
            </a:r>
            <a:endParaRPr lang="en-GB" dirty="0">
              <a:solidFill>
                <a:schemeClr val="accent1"/>
              </a:solidFill>
              <a:highlight>
                <a:srgbClr val="FFFF00"/>
              </a:highlight>
            </a:endParaRPr>
          </a:p>
        </p:txBody>
      </p:sp>
      <p:graphicFrame>
        <p:nvGraphicFramePr>
          <p:cNvPr id="8" name="Chart 7" descr="Line graph showing net agree and net disagree figures over time in relation to the statement, 'In general, workplaces in Northern Ireland are welcoming and inclusive'. Significant differences are indicated  on basis of change over time.&#10;&#10;Link to view data source:&#10;&#10;In 2018/2019, 62% net agree, 8% net disagree.&#10;In 2019, 58% net agree, 13% net disagree.&#10;In 2020/2021, 54% net agree, 12% net disagree.">
            <a:extLst>
              <a:ext uri="{FF2B5EF4-FFF2-40B4-BE49-F238E27FC236}">
                <a16:creationId xmlns:a16="http://schemas.microsoft.com/office/drawing/2014/main" id="{55E01A34-7023-42CD-BC4C-44197A26BB8B}"/>
              </a:ext>
            </a:extLst>
          </p:cNvPr>
          <p:cNvGraphicFramePr/>
          <p:nvPr>
            <p:extLst>
              <p:ext uri="{D42A27DB-BD31-4B8C-83A1-F6EECF244321}">
                <p14:modId xmlns:p14="http://schemas.microsoft.com/office/powerpoint/2010/main" val="3169900029"/>
              </p:ext>
            </p:extLst>
          </p:nvPr>
        </p:nvGraphicFramePr>
        <p:xfrm>
          <a:off x="1008799" y="2539743"/>
          <a:ext cx="9710001" cy="3364653"/>
        </p:xfrm>
        <a:graphic>
          <a:graphicData uri="http://schemas.openxmlformats.org/drawingml/2006/chart">
            <c:chart xmlns:c="http://schemas.openxmlformats.org/drawingml/2006/chart" xmlns:r="http://schemas.openxmlformats.org/officeDocument/2006/relationships" r:id="rId2"/>
          </a:graphicData>
        </a:graphic>
      </p:graphicFrame>
      <p:sp>
        <p:nvSpPr>
          <p:cNvPr id="14" name="Isosceles Triangle 13" descr="Solid green triangle to indicate that figure in 2019 wave (13%) is significantly higher than in 2018-19 wave (8%).">
            <a:extLst>
              <a:ext uri="{FF2B5EF4-FFF2-40B4-BE49-F238E27FC236}">
                <a16:creationId xmlns:a16="http://schemas.microsoft.com/office/drawing/2014/main" id="{A297395B-18C6-4DFD-AD12-9239691B72E6}"/>
              </a:ext>
            </a:extLst>
          </p:cNvPr>
          <p:cNvSpPr/>
          <p:nvPr/>
        </p:nvSpPr>
        <p:spPr bwMode="gray">
          <a:xfrm flipH="1">
            <a:off x="5786119" y="4217943"/>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5" name="Isosceles Triangle 14" descr="Solid red triangle to indicate that figure in 2020-21 wave (54%) is significantly lower than in 2018-19 wave (62%).&#10;&#10;">
            <a:extLst>
              <a:ext uri="{FF2B5EF4-FFF2-40B4-BE49-F238E27FC236}">
                <a16:creationId xmlns:a16="http://schemas.microsoft.com/office/drawing/2014/main" id="{11F8FFD9-6489-47E6-9AA9-0CB8AFCE9A8B}"/>
              </a:ext>
            </a:extLst>
          </p:cNvPr>
          <p:cNvSpPr/>
          <p:nvPr/>
        </p:nvSpPr>
        <p:spPr bwMode="gray">
          <a:xfrm rot="10800000">
            <a:off x="8930830" y="2736374"/>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grpSp>
        <p:nvGrpSpPr>
          <p:cNvPr id="9" name="Group 8" descr="Key, the green triangle indicates a significant increase, the red triangle indicates a significant decrease.">
            <a:extLst>
              <a:ext uri="{FF2B5EF4-FFF2-40B4-BE49-F238E27FC236}">
                <a16:creationId xmlns:a16="http://schemas.microsoft.com/office/drawing/2014/main" id="{F819C1DA-347A-44A9-9DFD-7A67437C1D55}"/>
              </a:ext>
            </a:extLst>
          </p:cNvPr>
          <p:cNvGrpSpPr/>
          <p:nvPr/>
        </p:nvGrpSpPr>
        <p:grpSpPr>
          <a:xfrm>
            <a:off x="9845230" y="3569043"/>
            <a:ext cx="1930403" cy="552654"/>
            <a:chOff x="7176001" y="492990"/>
            <a:chExt cx="1930403" cy="552654"/>
          </a:xfrm>
        </p:grpSpPr>
        <p:sp>
          <p:nvSpPr>
            <p:cNvPr id="11" name="Isosceles Triangle 10">
              <a:extLst>
                <a:ext uri="{FF2B5EF4-FFF2-40B4-BE49-F238E27FC236}">
                  <a16:creationId xmlns:a16="http://schemas.microsoft.com/office/drawing/2014/main" id="{4D2009C6-BE2B-4464-9431-99E193E4A96F}"/>
                </a:ext>
              </a:extLst>
            </p:cNvPr>
            <p:cNvSpPr/>
            <p:nvPr/>
          </p:nvSpPr>
          <p:spPr bwMode="gray">
            <a:xfrm flipH="1">
              <a:off x="7176002" y="561824"/>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2" name="Text Placeholder 9">
              <a:extLst>
                <a:ext uri="{FF2B5EF4-FFF2-40B4-BE49-F238E27FC236}">
                  <a16:creationId xmlns:a16="http://schemas.microsoft.com/office/drawing/2014/main" id="{1E35FC41-1B50-4B45-9BBB-C5E03F05B808}"/>
                </a:ext>
              </a:extLst>
            </p:cNvPr>
            <p:cNvSpPr txBox="1">
              <a:spLocks/>
            </p:cNvSpPr>
            <p:nvPr/>
          </p:nvSpPr>
          <p:spPr>
            <a:xfrm>
              <a:off x="7290916" y="492990"/>
              <a:ext cx="1815488" cy="163413"/>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increase</a:t>
              </a:r>
            </a:p>
          </p:txBody>
        </p:sp>
        <p:sp>
          <p:nvSpPr>
            <p:cNvPr id="10" name="Isosceles Triangle 9">
              <a:extLst>
                <a:ext uri="{FF2B5EF4-FFF2-40B4-BE49-F238E27FC236}">
                  <a16:creationId xmlns:a16="http://schemas.microsoft.com/office/drawing/2014/main" id="{8F56635A-90D2-4CFB-B56A-D51E626711F7}"/>
                </a:ext>
              </a:extLst>
            </p:cNvPr>
            <p:cNvSpPr/>
            <p:nvPr/>
          </p:nvSpPr>
          <p:spPr bwMode="gray">
            <a:xfrm rot="10800000">
              <a:off x="7176001" y="869361"/>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3" name="Text Placeholder 9">
              <a:extLst>
                <a:ext uri="{FF2B5EF4-FFF2-40B4-BE49-F238E27FC236}">
                  <a16:creationId xmlns:a16="http://schemas.microsoft.com/office/drawing/2014/main" id="{7A02B235-0A11-4046-A03A-92D22F53BE65}"/>
                </a:ext>
              </a:extLst>
            </p:cNvPr>
            <p:cNvSpPr txBox="1">
              <a:spLocks/>
            </p:cNvSpPr>
            <p:nvPr/>
          </p:nvSpPr>
          <p:spPr>
            <a:xfrm>
              <a:off x="7290915" y="801788"/>
              <a:ext cx="1815487" cy="203988"/>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decrease</a:t>
              </a:r>
            </a:p>
          </p:txBody>
        </p:sp>
      </p:grpSp>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NI adults per survey year | Significant differences shown may exist between current wave and previous wave, or current wave (2020-21) and first wave (2018-19)</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23</a:t>
            </a:fld>
            <a:r>
              <a:rPr lang="en-GB" dirty="0"/>
              <a:t>  </a:t>
            </a:r>
          </a:p>
        </p:txBody>
      </p:sp>
    </p:spTree>
    <p:extLst>
      <p:ext uri="{BB962C8B-B14F-4D97-AF65-F5344CB8AC3E}">
        <p14:creationId xmlns:p14="http://schemas.microsoft.com/office/powerpoint/2010/main" val="230363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Views on equality in Northern Ireland (4)</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923330"/>
          </a:xfrm>
        </p:spPr>
        <p:txBody>
          <a:bodyPr/>
          <a:lstStyle/>
          <a:p>
            <a:r>
              <a:rPr lang="en-GB" dirty="0" smtClean="0"/>
              <a:t>Thinking </a:t>
            </a:r>
            <a:r>
              <a:rPr lang="en-GB" dirty="0"/>
              <a:t>about Northern Ireland today, to what extent do you agree or disagree with the following statements? </a:t>
            </a:r>
            <a:r>
              <a:rPr lang="en-GB" dirty="0">
                <a:solidFill>
                  <a:schemeClr val="accent1"/>
                </a:solidFill>
              </a:rPr>
              <a:t>“Equality and anti-discrimination laws in Northern Ireland are necessary” (trend)</a:t>
            </a:r>
            <a:endParaRPr lang="en-GB" dirty="0">
              <a:solidFill>
                <a:schemeClr val="accent1"/>
              </a:solidFill>
              <a:highlight>
                <a:srgbClr val="FFFF00"/>
              </a:highlight>
            </a:endParaRPr>
          </a:p>
        </p:txBody>
      </p:sp>
      <p:graphicFrame>
        <p:nvGraphicFramePr>
          <p:cNvPr id="8" name="Chart 7" descr="Line graph showing net agree and net disagree figures over time in relation to the statement, 'Equality and anti-discrimination laws in Northern Ireland are necessary'. Significant differences are indicated  on basis of change over time.&#10;&#10;Link to view data source:&#10;&#10;&#10;In 2018/2019, 90% net agree, 4% net disagree.&#10;In 2019, 82% net agree, 8% net disagree.&#10;In 2020/2021, 83% net agree, 8% net disagree.">
            <a:extLst>
              <a:ext uri="{FF2B5EF4-FFF2-40B4-BE49-F238E27FC236}">
                <a16:creationId xmlns:a16="http://schemas.microsoft.com/office/drawing/2014/main" id="{C3FB77CD-2EF9-48E8-BEBB-D3C1AF3CD34F}"/>
              </a:ext>
            </a:extLst>
          </p:cNvPr>
          <p:cNvGraphicFramePr/>
          <p:nvPr>
            <p:extLst>
              <p:ext uri="{D42A27DB-BD31-4B8C-83A1-F6EECF244321}">
                <p14:modId xmlns:p14="http://schemas.microsoft.com/office/powerpoint/2010/main" val="3290561321"/>
              </p:ext>
            </p:extLst>
          </p:nvPr>
        </p:nvGraphicFramePr>
        <p:xfrm>
          <a:off x="1008799" y="2539743"/>
          <a:ext cx="9710001" cy="3364653"/>
        </p:xfrm>
        <a:graphic>
          <a:graphicData uri="http://schemas.openxmlformats.org/drawingml/2006/chart">
            <c:chart xmlns:c="http://schemas.openxmlformats.org/drawingml/2006/chart" xmlns:r="http://schemas.openxmlformats.org/officeDocument/2006/relationships" r:id="rId2"/>
          </a:graphicData>
        </a:graphic>
      </p:graphicFrame>
      <p:sp>
        <p:nvSpPr>
          <p:cNvPr id="14" name="Isosceles Triangle 13" descr="Solid green triangle to indicate that figure in 2019 wave (8%) is significantly higher than in 2018-19 wave (4%).">
            <a:extLst>
              <a:ext uri="{FF2B5EF4-FFF2-40B4-BE49-F238E27FC236}">
                <a16:creationId xmlns:a16="http://schemas.microsoft.com/office/drawing/2014/main" id="{EB9D60BC-739D-4383-9DF6-6520D87F3B15}"/>
              </a:ext>
            </a:extLst>
          </p:cNvPr>
          <p:cNvSpPr/>
          <p:nvPr/>
        </p:nvSpPr>
        <p:spPr bwMode="gray">
          <a:xfrm flipH="1">
            <a:off x="5786119" y="4450677"/>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5" name="Isosceles Triangle 14" descr="Solid red triangle to indicate that figure in 2019 wave (82%) is significantly lower than in 2018-19 wave (90%).">
            <a:extLst>
              <a:ext uri="{FF2B5EF4-FFF2-40B4-BE49-F238E27FC236}">
                <a16:creationId xmlns:a16="http://schemas.microsoft.com/office/drawing/2014/main" id="{7BB6FC28-20FF-4D2C-9EC5-E9024140E0B7}"/>
              </a:ext>
            </a:extLst>
          </p:cNvPr>
          <p:cNvSpPr/>
          <p:nvPr/>
        </p:nvSpPr>
        <p:spPr bwMode="gray">
          <a:xfrm rot="10800000">
            <a:off x="5786119" y="2627545"/>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grpSp>
        <p:nvGrpSpPr>
          <p:cNvPr id="9" name="Group 8" descr="Key, the green triangle indicates a significant increase, the red triangle indicates a significant decrease.">
            <a:extLst>
              <a:ext uri="{FF2B5EF4-FFF2-40B4-BE49-F238E27FC236}">
                <a16:creationId xmlns:a16="http://schemas.microsoft.com/office/drawing/2014/main" id="{71C614D6-4C1E-482B-A260-00B7EFB6E67C}"/>
              </a:ext>
            </a:extLst>
          </p:cNvPr>
          <p:cNvGrpSpPr/>
          <p:nvPr/>
        </p:nvGrpSpPr>
        <p:grpSpPr>
          <a:xfrm>
            <a:off x="9845230" y="3569043"/>
            <a:ext cx="1930403" cy="552654"/>
            <a:chOff x="7176001" y="492990"/>
            <a:chExt cx="1930403" cy="552654"/>
          </a:xfrm>
        </p:grpSpPr>
        <p:sp>
          <p:nvSpPr>
            <p:cNvPr id="11" name="Isosceles Triangle 10">
              <a:extLst>
                <a:ext uri="{FF2B5EF4-FFF2-40B4-BE49-F238E27FC236}">
                  <a16:creationId xmlns:a16="http://schemas.microsoft.com/office/drawing/2014/main" id="{AACCE1DB-CE82-4AA9-B9FB-C47898563019}"/>
                </a:ext>
              </a:extLst>
            </p:cNvPr>
            <p:cNvSpPr/>
            <p:nvPr/>
          </p:nvSpPr>
          <p:spPr bwMode="gray">
            <a:xfrm flipH="1">
              <a:off x="7176002" y="561824"/>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2" name="Text Placeholder 9">
              <a:extLst>
                <a:ext uri="{FF2B5EF4-FFF2-40B4-BE49-F238E27FC236}">
                  <a16:creationId xmlns:a16="http://schemas.microsoft.com/office/drawing/2014/main" id="{A8418AC9-898A-4F61-997E-BEEF09B95079}"/>
                </a:ext>
              </a:extLst>
            </p:cNvPr>
            <p:cNvSpPr txBox="1">
              <a:spLocks/>
            </p:cNvSpPr>
            <p:nvPr/>
          </p:nvSpPr>
          <p:spPr>
            <a:xfrm>
              <a:off x="7290916" y="492990"/>
              <a:ext cx="1815488" cy="163413"/>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increase</a:t>
              </a:r>
            </a:p>
          </p:txBody>
        </p:sp>
        <p:sp>
          <p:nvSpPr>
            <p:cNvPr id="10" name="Isosceles Triangle 9">
              <a:extLst>
                <a:ext uri="{FF2B5EF4-FFF2-40B4-BE49-F238E27FC236}">
                  <a16:creationId xmlns:a16="http://schemas.microsoft.com/office/drawing/2014/main" id="{3CA779DB-32B9-481F-9117-48FF9B8FA113}"/>
                </a:ext>
              </a:extLst>
            </p:cNvPr>
            <p:cNvSpPr/>
            <p:nvPr/>
          </p:nvSpPr>
          <p:spPr bwMode="gray">
            <a:xfrm rot="10800000">
              <a:off x="7176001" y="869361"/>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3" name="Text Placeholder 9">
              <a:extLst>
                <a:ext uri="{FF2B5EF4-FFF2-40B4-BE49-F238E27FC236}">
                  <a16:creationId xmlns:a16="http://schemas.microsoft.com/office/drawing/2014/main" id="{EFFFD2F8-2279-48BF-801D-D0C20F200909}"/>
                </a:ext>
              </a:extLst>
            </p:cNvPr>
            <p:cNvSpPr txBox="1">
              <a:spLocks/>
            </p:cNvSpPr>
            <p:nvPr/>
          </p:nvSpPr>
          <p:spPr>
            <a:xfrm>
              <a:off x="7290915" y="801788"/>
              <a:ext cx="1815487" cy="203988"/>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decrease</a:t>
              </a:r>
            </a:p>
          </p:txBody>
        </p:sp>
      </p:grpSp>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NI adults per survey year | Significant differences shown may exist between current wave and previous wave, or current wave (2020-21) and first wave (2018-19)</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24</a:t>
            </a:fld>
            <a:r>
              <a:rPr lang="en-GB" dirty="0"/>
              <a:t>  </a:t>
            </a:r>
          </a:p>
        </p:txBody>
      </p:sp>
    </p:spTree>
    <p:extLst>
      <p:ext uri="{BB962C8B-B14F-4D97-AF65-F5344CB8AC3E}">
        <p14:creationId xmlns:p14="http://schemas.microsoft.com/office/powerpoint/2010/main" val="1646110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Views on equality in Northern Ireland (5)</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1231106"/>
          </a:xfrm>
        </p:spPr>
        <p:txBody>
          <a:bodyPr/>
          <a:lstStyle/>
          <a:p>
            <a:r>
              <a:rPr lang="en-GB" dirty="0" smtClean="0"/>
              <a:t>Thinking </a:t>
            </a:r>
            <a:r>
              <a:rPr lang="en-GB" dirty="0"/>
              <a:t>about Northern Ireland today, to what extent do you agree or disagree with the following statements? </a:t>
            </a:r>
            <a:r>
              <a:rPr lang="en-GB" dirty="0">
                <a:solidFill>
                  <a:schemeClr val="accent1"/>
                </a:solidFill>
              </a:rPr>
              <a:t>“I am worried that laws to help protect me from discrimination and to promote equality will not be as strong as for others in Britain or Ireland in the future” (trend)</a:t>
            </a:r>
            <a:endParaRPr lang="en-GB" dirty="0">
              <a:solidFill>
                <a:schemeClr val="accent1"/>
              </a:solidFill>
              <a:highlight>
                <a:srgbClr val="FFFF00"/>
              </a:highlight>
            </a:endParaRPr>
          </a:p>
        </p:txBody>
      </p:sp>
      <p:graphicFrame>
        <p:nvGraphicFramePr>
          <p:cNvPr id="14" name="Chart 13" descr="Stacked bar chart showing extent of agreement or disagreement with the statement over time, 'I am worried that laws to help protect me from discrimination and to promote equality will not be as strong as for others in Britain or Ireland in the future'. Significant differences are highlighted on the basis of change over time.&#10;&#10;Link to view data source:&#10;&#10;&#10;2020-2021, 34% net agree, 27% neither agree nor disagree, 5% don't know, 35% net disagree.&#10;2019, 34% net agree, 26% neither agree nor disagree, 10% don't know, 30% net disagree.">
            <a:extLst>
              <a:ext uri="{FF2B5EF4-FFF2-40B4-BE49-F238E27FC236}">
                <a16:creationId xmlns:a16="http://schemas.microsoft.com/office/drawing/2014/main" id="{C4C2ACF0-4C0F-4E54-B561-32339BB78214}"/>
              </a:ext>
            </a:extLst>
          </p:cNvPr>
          <p:cNvGraphicFramePr/>
          <p:nvPr>
            <p:extLst>
              <p:ext uri="{D42A27DB-BD31-4B8C-83A1-F6EECF244321}">
                <p14:modId xmlns:p14="http://schemas.microsoft.com/office/powerpoint/2010/main" val="2162129880"/>
              </p:ext>
            </p:extLst>
          </p:nvPr>
        </p:nvGraphicFramePr>
        <p:xfrm>
          <a:off x="338973" y="2666071"/>
          <a:ext cx="9448800" cy="3438086"/>
        </p:xfrm>
        <a:graphic>
          <a:graphicData uri="http://schemas.openxmlformats.org/drawingml/2006/chart">
            <c:chart xmlns:c="http://schemas.openxmlformats.org/drawingml/2006/chart" xmlns:r="http://schemas.openxmlformats.org/officeDocument/2006/relationships" r:id="rId2"/>
          </a:graphicData>
        </a:graphic>
      </p:graphicFrame>
      <p:sp>
        <p:nvSpPr>
          <p:cNvPr id="15" name="Isosceles Triangle 14" descr="Solid red triangle to indicate that figure in 2020-21 wave (5%) is significantly lower than in 2019 wave (10%).">
            <a:extLst>
              <a:ext uri="{FF2B5EF4-FFF2-40B4-BE49-F238E27FC236}">
                <a16:creationId xmlns:a16="http://schemas.microsoft.com/office/drawing/2014/main" id="{01629B3F-5A78-4A84-877D-D274153417F9}"/>
              </a:ext>
            </a:extLst>
          </p:cNvPr>
          <p:cNvSpPr/>
          <p:nvPr/>
        </p:nvSpPr>
        <p:spPr bwMode="gray">
          <a:xfrm rot="10800000">
            <a:off x="6965785" y="2987696"/>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grpSp>
        <p:nvGrpSpPr>
          <p:cNvPr id="9" name="Group 8" descr="Key, the green triangle indicates a significant increase, the red triangle indicates a significant decrease.">
            <a:extLst>
              <a:ext uri="{FF2B5EF4-FFF2-40B4-BE49-F238E27FC236}">
                <a16:creationId xmlns:a16="http://schemas.microsoft.com/office/drawing/2014/main" id="{975C3D67-BE06-4C6D-91F4-6AB24DBCF3C1}"/>
              </a:ext>
            </a:extLst>
          </p:cNvPr>
          <p:cNvGrpSpPr/>
          <p:nvPr/>
        </p:nvGrpSpPr>
        <p:grpSpPr>
          <a:xfrm>
            <a:off x="9997630" y="3934060"/>
            <a:ext cx="1930403" cy="552654"/>
            <a:chOff x="7176001" y="492990"/>
            <a:chExt cx="1930403" cy="552654"/>
          </a:xfrm>
        </p:grpSpPr>
        <p:sp>
          <p:nvSpPr>
            <p:cNvPr id="11" name="Isosceles Triangle 10">
              <a:extLst>
                <a:ext uri="{FF2B5EF4-FFF2-40B4-BE49-F238E27FC236}">
                  <a16:creationId xmlns:a16="http://schemas.microsoft.com/office/drawing/2014/main" id="{2670F2DD-0ED9-4D29-8B89-82C1FB666A27}"/>
                </a:ext>
              </a:extLst>
            </p:cNvPr>
            <p:cNvSpPr/>
            <p:nvPr/>
          </p:nvSpPr>
          <p:spPr bwMode="gray">
            <a:xfrm flipH="1">
              <a:off x="7176002" y="561824"/>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2" name="Text Placeholder 9">
              <a:extLst>
                <a:ext uri="{FF2B5EF4-FFF2-40B4-BE49-F238E27FC236}">
                  <a16:creationId xmlns:a16="http://schemas.microsoft.com/office/drawing/2014/main" id="{DB9C194C-7067-4C8D-B673-C2296149B421}"/>
                </a:ext>
              </a:extLst>
            </p:cNvPr>
            <p:cNvSpPr txBox="1">
              <a:spLocks/>
            </p:cNvSpPr>
            <p:nvPr/>
          </p:nvSpPr>
          <p:spPr>
            <a:xfrm>
              <a:off x="7290916" y="492990"/>
              <a:ext cx="1815488" cy="163413"/>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increase</a:t>
              </a:r>
            </a:p>
          </p:txBody>
        </p:sp>
        <p:sp>
          <p:nvSpPr>
            <p:cNvPr id="10" name="Isosceles Triangle 9">
              <a:extLst>
                <a:ext uri="{FF2B5EF4-FFF2-40B4-BE49-F238E27FC236}">
                  <a16:creationId xmlns:a16="http://schemas.microsoft.com/office/drawing/2014/main" id="{59908600-0FEC-4667-8B19-12BCAA8C38D2}"/>
                </a:ext>
              </a:extLst>
            </p:cNvPr>
            <p:cNvSpPr/>
            <p:nvPr/>
          </p:nvSpPr>
          <p:spPr bwMode="gray">
            <a:xfrm rot="10800000">
              <a:off x="7176001" y="869361"/>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3" name="Text Placeholder 9">
              <a:extLst>
                <a:ext uri="{FF2B5EF4-FFF2-40B4-BE49-F238E27FC236}">
                  <a16:creationId xmlns:a16="http://schemas.microsoft.com/office/drawing/2014/main" id="{036DFA91-48AC-4869-9466-8C175CBCD822}"/>
                </a:ext>
              </a:extLst>
            </p:cNvPr>
            <p:cNvSpPr txBox="1">
              <a:spLocks/>
            </p:cNvSpPr>
            <p:nvPr/>
          </p:nvSpPr>
          <p:spPr>
            <a:xfrm>
              <a:off x="7290915" y="801788"/>
              <a:ext cx="1815487" cy="203988"/>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decrease</a:t>
              </a:r>
            </a:p>
          </p:txBody>
        </p:sp>
      </p:grpSp>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NI adults per survey year</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25</a:t>
            </a:fld>
            <a:r>
              <a:rPr lang="en-GB" dirty="0"/>
              <a:t>  </a:t>
            </a:r>
          </a:p>
        </p:txBody>
      </p:sp>
    </p:spTree>
    <p:extLst>
      <p:ext uri="{BB962C8B-B14F-4D97-AF65-F5344CB8AC3E}">
        <p14:creationId xmlns:p14="http://schemas.microsoft.com/office/powerpoint/2010/main" val="1212114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Personal experiences of unwanted behaviour (1)</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923330"/>
          </a:xfrm>
        </p:spPr>
        <p:txBody>
          <a:bodyPr/>
          <a:lstStyle/>
          <a:p>
            <a:r>
              <a:rPr lang="en-GB" dirty="0" smtClean="0"/>
              <a:t>During </a:t>
            </a:r>
            <a:r>
              <a:rPr lang="en-GB" dirty="0"/>
              <a:t>the past 12 months, have you personally experienced a situation where you were not treated with dignity and respect in your workplace based on your personal characteristics? </a:t>
            </a:r>
            <a:r>
              <a:rPr lang="en-GB" dirty="0">
                <a:solidFill>
                  <a:schemeClr val="accent1"/>
                </a:solidFill>
              </a:rPr>
              <a:t>Overall</a:t>
            </a:r>
            <a:r>
              <a:rPr lang="en-GB" dirty="0"/>
              <a:t> </a:t>
            </a:r>
            <a:endParaRPr lang="en-GB" dirty="0">
              <a:solidFill>
                <a:schemeClr val="accent1"/>
              </a:solidFill>
              <a:highlight>
                <a:srgbClr val="FFFF00"/>
              </a:highlight>
            </a:endParaRPr>
          </a:p>
        </p:txBody>
      </p:sp>
      <p:graphicFrame>
        <p:nvGraphicFramePr>
          <p:cNvPr id="12" name="Chart 11" descr="Stacked bar chart showing percentage response over time.&#10;&#10;Link to view data source:&#10;&#10;All participants, 2018-2019, 12% yes, 66% no, 22% not working. &#10;2019, 13% yes, 65% no, 22% not working.&#10;2020-2021, 14% yes, 67% no, 18% not working.">
            <a:extLst>
              <a:ext uri="{FF2B5EF4-FFF2-40B4-BE49-F238E27FC236}">
                <a16:creationId xmlns:a16="http://schemas.microsoft.com/office/drawing/2014/main" id="{A1593758-0A68-4693-A5DE-A3A2C37AF719}"/>
              </a:ext>
            </a:extLst>
          </p:cNvPr>
          <p:cNvGraphicFramePr/>
          <p:nvPr>
            <p:extLst>
              <p:ext uri="{D42A27DB-BD31-4B8C-83A1-F6EECF244321}">
                <p14:modId xmlns:p14="http://schemas.microsoft.com/office/powerpoint/2010/main" val="2958537255"/>
              </p:ext>
            </p:extLst>
          </p:nvPr>
        </p:nvGraphicFramePr>
        <p:xfrm>
          <a:off x="449999" y="2331463"/>
          <a:ext cx="5201920" cy="37812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descr="Stacked bar chart showing percentage response over time.&#10;&#10;Link to view data source: &#10;&#10;All participants working, 2018-2019 (base 384), 15% yes, 85% no. &#10;2019 (base 389), 17% yes, 83% no.&#10;2020-2021 (base 409), 18% yes, 82% no.">
            <a:extLst>
              <a:ext uri="{FF2B5EF4-FFF2-40B4-BE49-F238E27FC236}">
                <a16:creationId xmlns:a16="http://schemas.microsoft.com/office/drawing/2014/main" id="{3ED8DD32-7028-45D0-B4D2-52289D37FB1F}"/>
              </a:ext>
            </a:extLst>
          </p:cNvPr>
          <p:cNvGraphicFramePr/>
          <p:nvPr>
            <p:extLst>
              <p:ext uri="{D42A27DB-BD31-4B8C-83A1-F6EECF244321}">
                <p14:modId xmlns:p14="http://schemas.microsoft.com/office/powerpoint/2010/main" val="2077730504"/>
              </p:ext>
            </p:extLst>
          </p:nvPr>
        </p:nvGraphicFramePr>
        <p:xfrm>
          <a:off x="5814479" y="2331463"/>
          <a:ext cx="5201920" cy="378121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NI adults per survey year (left chart) | NI employed adults per survey year (right chart, bases in chart) </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26</a:t>
            </a:fld>
            <a:r>
              <a:rPr lang="en-GB" dirty="0"/>
              <a:t>  </a:t>
            </a:r>
          </a:p>
        </p:txBody>
      </p:sp>
    </p:spTree>
    <p:extLst>
      <p:ext uri="{BB962C8B-B14F-4D97-AF65-F5344CB8AC3E}">
        <p14:creationId xmlns:p14="http://schemas.microsoft.com/office/powerpoint/2010/main" val="17614632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Personal experiences of unwanted behaviour (2)</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923330"/>
          </a:xfrm>
        </p:spPr>
        <p:txBody>
          <a:bodyPr/>
          <a:lstStyle/>
          <a:p>
            <a:r>
              <a:rPr lang="en-GB" dirty="0" smtClean="0"/>
              <a:t>And </a:t>
            </a:r>
            <a:r>
              <a:rPr lang="en-GB" dirty="0"/>
              <a:t>likewise, during the past 12 months, have you witnessed a situation where others in your workplace were not treated with dignity and respect based on their personal characteristics? </a:t>
            </a:r>
            <a:r>
              <a:rPr lang="en-GB" dirty="0">
                <a:solidFill>
                  <a:schemeClr val="accent1"/>
                </a:solidFill>
              </a:rPr>
              <a:t>Overall (all those working)</a:t>
            </a:r>
            <a:endParaRPr lang="en-GB" dirty="0">
              <a:solidFill>
                <a:schemeClr val="accent1"/>
              </a:solidFill>
              <a:highlight>
                <a:srgbClr val="FFFF00"/>
              </a:highlight>
            </a:endParaRPr>
          </a:p>
        </p:txBody>
      </p:sp>
      <p:graphicFrame>
        <p:nvGraphicFramePr>
          <p:cNvPr id="13" name="Chart 12" descr="Stacked bar chart showing percentage response over time.&#10;&#10;Link to view data source:&#10;&#10;2018-2019 (base 384), 27% yes, 73% no. &#10;2019 (base 389), 30% yes, 70% no.&#10;2020-2021 (base 406), 27% yes, 73% no.">
            <a:extLst>
              <a:ext uri="{FF2B5EF4-FFF2-40B4-BE49-F238E27FC236}">
                <a16:creationId xmlns:a16="http://schemas.microsoft.com/office/drawing/2014/main" id="{3ED8DD32-7028-45D0-B4D2-52289D37FB1F}"/>
              </a:ext>
            </a:extLst>
          </p:cNvPr>
          <p:cNvGraphicFramePr/>
          <p:nvPr>
            <p:extLst>
              <p:ext uri="{D42A27DB-BD31-4B8C-83A1-F6EECF244321}">
                <p14:modId xmlns:p14="http://schemas.microsoft.com/office/powerpoint/2010/main" val="2896700207"/>
              </p:ext>
            </p:extLst>
          </p:nvPr>
        </p:nvGraphicFramePr>
        <p:xfrm>
          <a:off x="2299118" y="2331463"/>
          <a:ext cx="6916001" cy="378121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Employed adults living in Northern Ireland (bases in chart)</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27</a:t>
            </a:fld>
            <a:r>
              <a:rPr lang="en-GB" dirty="0"/>
              <a:t>  </a:t>
            </a:r>
          </a:p>
        </p:txBody>
      </p:sp>
    </p:spTree>
    <p:extLst>
      <p:ext uri="{BB962C8B-B14F-4D97-AF65-F5344CB8AC3E}">
        <p14:creationId xmlns:p14="http://schemas.microsoft.com/office/powerpoint/2010/main" val="2067365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Experiences of people with disabilities (1)</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615553"/>
          </a:xfrm>
        </p:spPr>
        <p:txBody>
          <a:bodyPr/>
          <a:lstStyle/>
          <a:p>
            <a:r>
              <a:rPr lang="en-GB" dirty="0" smtClean="0"/>
              <a:t>What </a:t>
            </a:r>
            <a:r>
              <a:rPr lang="en-GB" dirty="0"/>
              <a:t>services, facilities or settings do you think people with disabilities find it hardest to access?* </a:t>
            </a:r>
            <a:r>
              <a:rPr lang="en-GB" dirty="0">
                <a:solidFill>
                  <a:schemeClr val="accent1"/>
                </a:solidFill>
              </a:rPr>
              <a:t>Overall (trend)</a:t>
            </a:r>
            <a:endParaRPr lang="en-GB" dirty="0">
              <a:solidFill>
                <a:schemeClr val="accent1"/>
              </a:solidFill>
              <a:highlight>
                <a:srgbClr val="FFFF00"/>
              </a:highlight>
            </a:endParaRPr>
          </a:p>
        </p:txBody>
      </p:sp>
      <p:graphicFrame>
        <p:nvGraphicFramePr>
          <p:cNvPr id="13" name="Chart 12" descr="Bar chart showing percentage responses in 2020-21 and 2019.&#10;&#10;Link to view data source:&#10;&#10;Shops, buildings and offices, in 2020-2021 42%, in 2019 31%.&#10;Transport and travel, in 2020-2021 28%, in 2019 24%.&#10;Streets and public spaces, in 2020-2021 20%, in 2019 12%.&#10;Employment, in 2020-2021 17%, in 2019 14%.&#10;Health and social care, in 2020-2021 17%, 2019 in 8%.&#10;Public services, in 2020-2021 15%, in 2019 10%.&#10;Housing and accommodation, in 2020-2021 14%, in 2019 5%.&#10;Education, in 2020-2021 12%, in 2019 6%.&#10;Internet or online services, in 2020-2021 4%, in 2019 3%.&#10;Other, in 2020-2021 12%, in 2019 14%.&#10;Don't know, in 2020-2021 18%, in 2019 28%.">
            <a:extLst>
              <a:ext uri="{FF2B5EF4-FFF2-40B4-BE49-F238E27FC236}">
                <a16:creationId xmlns:a16="http://schemas.microsoft.com/office/drawing/2014/main" id="{ECC990C9-5913-42DB-A77C-460DD2A5EA72}"/>
              </a:ext>
            </a:extLst>
          </p:cNvPr>
          <p:cNvGraphicFramePr/>
          <p:nvPr>
            <p:extLst>
              <p:ext uri="{D42A27DB-BD31-4B8C-83A1-F6EECF244321}">
                <p14:modId xmlns:p14="http://schemas.microsoft.com/office/powerpoint/2010/main" val="1172185268"/>
              </p:ext>
            </p:extLst>
          </p:nvPr>
        </p:nvGraphicFramePr>
        <p:xfrm>
          <a:off x="2032000" y="2103120"/>
          <a:ext cx="8128000" cy="403521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NI adults per survey year | *Multiple response question</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28</a:t>
            </a:fld>
            <a:r>
              <a:rPr lang="en-GB" dirty="0"/>
              <a:t>  </a:t>
            </a:r>
          </a:p>
        </p:txBody>
      </p:sp>
    </p:spTree>
    <p:extLst>
      <p:ext uri="{BB962C8B-B14F-4D97-AF65-F5344CB8AC3E}">
        <p14:creationId xmlns:p14="http://schemas.microsoft.com/office/powerpoint/2010/main" val="19619752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Aspects of life in Northern Ireland (1)</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615553"/>
          </a:xfrm>
        </p:spPr>
        <p:txBody>
          <a:bodyPr/>
          <a:lstStyle/>
          <a:p>
            <a:r>
              <a:rPr lang="en-GB" dirty="0" smtClean="0"/>
              <a:t>To </a:t>
            </a:r>
            <a:r>
              <a:rPr lang="en-GB" dirty="0"/>
              <a:t>what extent do you agree or disagree with the following statements about </a:t>
            </a:r>
            <a:r>
              <a:rPr lang="en-GB" u="sng" dirty="0"/>
              <a:t>workplaces</a:t>
            </a:r>
            <a:r>
              <a:rPr lang="en-GB" dirty="0"/>
              <a:t> in Northern Ireland? </a:t>
            </a:r>
            <a:r>
              <a:rPr lang="en-GB" dirty="0">
                <a:solidFill>
                  <a:schemeClr val="accent1"/>
                </a:solidFill>
              </a:rPr>
              <a:t>Overall</a:t>
            </a:r>
            <a:endParaRPr lang="en-GB" dirty="0">
              <a:solidFill>
                <a:schemeClr val="accent1"/>
              </a:solidFill>
              <a:highlight>
                <a:srgbClr val="FFFF00"/>
              </a:highlight>
            </a:endParaRPr>
          </a:p>
        </p:txBody>
      </p:sp>
      <p:graphicFrame>
        <p:nvGraphicFramePr>
          <p:cNvPr id="8" name="Chart 7" descr="Stacked bar chart showing extent of agreement or disagreement on various statements relating to workplaces in Northern Ireland.&#10;&#10;Link to view data source:&#10;&#10;They tend to employ people with disabilities, 10% strongly agree, 13% tend to agree, 26% neither agree nor disagree, 26% tend to disagree, 18% strongly disagree, 7% don't know.&#10;They tend to support employees with disabilities, 18% strongly agree, 27% tend to agree, 30% neither agree nor disagree, 11% tend to disagree, 8% strongly disagree, 6% don't know.&#10;They rarely support employees with mental ill-health, 15% strongly agree, 25% tend to agree, 22% neither agree nor disagree, 20% tend to disagree, 13% strongly disagree, 6% don't know.&#10;Employers should employ people according to a job being seen as a man's or woman's job, 7% strongly agree, 6% tend to agree, 9% neither agree nor disagree, 8% tend to disagree, 70% strongly disagree, 1% don't know.&#10;When I meet a new work colleague, knowing their community background doesn't matter to me. 82% strongly agree, 5% tend to agree, 5% neither agree nor disagree, 3% tend to disagree, 4% strongly disagree, 2% don't know.">
            <a:extLst>
              <a:ext uri="{FF2B5EF4-FFF2-40B4-BE49-F238E27FC236}">
                <a16:creationId xmlns:a16="http://schemas.microsoft.com/office/drawing/2014/main" id="{28DA8658-C897-4733-A202-6EB416F442FB}"/>
              </a:ext>
            </a:extLst>
          </p:cNvPr>
          <p:cNvGraphicFramePr/>
          <p:nvPr>
            <p:extLst>
              <p:ext uri="{D42A27DB-BD31-4B8C-83A1-F6EECF244321}">
                <p14:modId xmlns:p14="http://schemas.microsoft.com/office/powerpoint/2010/main" val="366638007"/>
              </p:ext>
            </p:extLst>
          </p:nvPr>
        </p:nvGraphicFramePr>
        <p:xfrm>
          <a:off x="449999" y="2062481"/>
          <a:ext cx="11277975" cy="397256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adults living in Northern Ireland </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29</a:t>
            </a:fld>
            <a:r>
              <a:rPr lang="en-GB" dirty="0"/>
              <a:t>  </a:t>
            </a:r>
          </a:p>
        </p:txBody>
      </p:sp>
    </p:spTree>
    <p:extLst>
      <p:ext uri="{BB962C8B-B14F-4D97-AF65-F5344CB8AC3E}">
        <p14:creationId xmlns:p14="http://schemas.microsoft.com/office/powerpoint/2010/main" val="1038521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F2DDDB6-4E9D-450D-906E-E91F61100BC4}"/>
              </a:ext>
            </a:extLst>
          </p:cNvPr>
          <p:cNvSpPr>
            <a:spLocks noGrp="1"/>
          </p:cNvSpPr>
          <p:nvPr>
            <p:ph type="body" sz="quarter" idx="13"/>
          </p:nvPr>
        </p:nvSpPr>
        <p:spPr/>
        <p:txBody>
          <a:bodyPr/>
          <a:lstStyle/>
          <a:p>
            <a:r>
              <a:rPr lang="en-GB" dirty="0"/>
              <a:t>1.</a:t>
            </a:r>
          </a:p>
        </p:txBody>
      </p:sp>
      <p:sp>
        <p:nvSpPr>
          <p:cNvPr id="3" name="Title 2">
            <a:extLst>
              <a:ext uri="{FF2B5EF4-FFF2-40B4-BE49-F238E27FC236}">
                <a16:creationId xmlns:a16="http://schemas.microsoft.com/office/drawing/2014/main" id="{D8080338-DE5B-42E8-BF76-AEC91D50EAD3}"/>
              </a:ext>
            </a:extLst>
          </p:cNvPr>
          <p:cNvSpPr>
            <a:spLocks noGrp="1"/>
          </p:cNvSpPr>
          <p:nvPr>
            <p:ph type="title"/>
          </p:nvPr>
        </p:nvSpPr>
        <p:spPr>
          <a:xfrm>
            <a:off x="452216" y="1628238"/>
            <a:ext cx="7551996" cy="1661993"/>
          </a:xfrm>
        </p:spPr>
        <p:txBody>
          <a:bodyPr/>
          <a:lstStyle/>
          <a:p>
            <a:r>
              <a:rPr lang="en-GB" dirty="0"/>
              <a:t>Executive summary</a:t>
            </a:r>
          </a:p>
        </p:txBody>
      </p:sp>
      <p:sp>
        <p:nvSpPr>
          <p:cNvPr id="5" name="Slide Number Placeholder 4">
            <a:extLst>
              <a:ext uri="{FF2B5EF4-FFF2-40B4-BE49-F238E27FC236}">
                <a16:creationId xmlns:a16="http://schemas.microsoft.com/office/drawing/2014/main" id="{5798AA7F-3724-4863-981B-4B26C08E67CD}"/>
              </a:ext>
            </a:extLst>
          </p:cNvPr>
          <p:cNvSpPr>
            <a:spLocks noGrp="1"/>
          </p:cNvSpPr>
          <p:nvPr>
            <p:ph type="sldNum" sz="quarter" idx="4"/>
          </p:nvPr>
        </p:nvSpPr>
        <p:spPr/>
        <p:txBody>
          <a:bodyPr/>
          <a:lstStyle/>
          <a:p>
            <a:fld id="{D61AABEC-672F-4B68-B914-690DA978312C}" type="slidenum">
              <a:rPr lang="en-GB" smtClean="0"/>
              <a:pPr/>
              <a:t>3</a:t>
            </a:fld>
            <a:r>
              <a:rPr lang="en-GB" dirty="0"/>
              <a:t> </a:t>
            </a:r>
          </a:p>
        </p:txBody>
      </p:sp>
    </p:spTree>
    <p:extLst>
      <p:ext uri="{BB962C8B-B14F-4D97-AF65-F5344CB8AC3E}">
        <p14:creationId xmlns:p14="http://schemas.microsoft.com/office/powerpoint/2010/main" val="9802191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Aspects of life in Northern Ireland (2)</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923330"/>
          </a:xfrm>
        </p:spPr>
        <p:txBody>
          <a:bodyPr/>
          <a:lstStyle/>
          <a:p>
            <a:r>
              <a:rPr lang="en-GB" dirty="0" smtClean="0"/>
              <a:t>To </a:t>
            </a:r>
            <a:r>
              <a:rPr lang="en-GB" dirty="0"/>
              <a:t>what extent do you agree or disagree with the following statements about </a:t>
            </a:r>
            <a:r>
              <a:rPr lang="en-GB" u="sng" dirty="0"/>
              <a:t>workplaces</a:t>
            </a:r>
            <a:r>
              <a:rPr lang="en-GB" dirty="0"/>
              <a:t> in Northern Ireland? </a:t>
            </a:r>
            <a:r>
              <a:rPr lang="en-GB" dirty="0">
                <a:solidFill>
                  <a:schemeClr val="accent1"/>
                </a:solidFill>
              </a:rPr>
              <a:t>“They tend to employ people with disabilities” (trend)</a:t>
            </a:r>
            <a:endParaRPr lang="en-GB" dirty="0">
              <a:solidFill>
                <a:schemeClr val="accent1"/>
              </a:solidFill>
              <a:highlight>
                <a:srgbClr val="FFFF00"/>
              </a:highlight>
            </a:endParaRPr>
          </a:p>
        </p:txBody>
      </p:sp>
      <p:graphicFrame>
        <p:nvGraphicFramePr>
          <p:cNvPr id="8" name="Chart 7" descr="Line graph showing net agree and net disagree figures over time in relation to the statement about workplaces, 'They tend to employ people with disabilities'. Significant differences are indicated  on basis of change over time.&#10;&#10;Link to view data source:&#10;&#10;In 2018/2019, 35% net agree, 24% net disagree.&#10;In 2019, 37% net agree, 29% net disagree.&#10;In 2020/2021, 22% net agree, 44% net disagree.">
            <a:extLst>
              <a:ext uri="{FF2B5EF4-FFF2-40B4-BE49-F238E27FC236}">
                <a16:creationId xmlns:a16="http://schemas.microsoft.com/office/drawing/2014/main" id="{DB666C9A-7B69-4771-A6D4-D6DA626F24CD}"/>
              </a:ext>
            </a:extLst>
          </p:cNvPr>
          <p:cNvGraphicFramePr/>
          <p:nvPr>
            <p:extLst>
              <p:ext uri="{D42A27DB-BD31-4B8C-83A1-F6EECF244321}">
                <p14:modId xmlns:p14="http://schemas.microsoft.com/office/powerpoint/2010/main" val="1423328975"/>
              </p:ext>
            </p:extLst>
          </p:nvPr>
        </p:nvGraphicFramePr>
        <p:xfrm>
          <a:off x="1008799" y="2539743"/>
          <a:ext cx="9710001" cy="3364653"/>
        </p:xfrm>
        <a:graphic>
          <a:graphicData uri="http://schemas.openxmlformats.org/drawingml/2006/chart">
            <c:chart xmlns:c="http://schemas.openxmlformats.org/drawingml/2006/chart" xmlns:r="http://schemas.openxmlformats.org/officeDocument/2006/relationships" r:id="rId2"/>
          </a:graphicData>
        </a:graphic>
      </p:graphicFrame>
      <p:sp>
        <p:nvSpPr>
          <p:cNvPr id="14" name="Isosceles Triangle 13" descr="Solid green triangle to indicate that figure in 2019 wave (37%) is significantly higher than in 2018-19 wave (24%).">
            <a:extLst>
              <a:ext uri="{FF2B5EF4-FFF2-40B4-BE49-F238E27FC236}">
                <a16:creationId xmlns:a16="http://schemas.microsoft.com/office/drawing/2014/main" id="{B2FEB42C-5767-470D-AD2A-E48048477A46}"/>
              </a:ext>
            </a:extLst>
          </p:cNvPr>
          <p:cNvSpPr/>
          <p:nvPr/>
        </p:nvSpPr>
        <p:spPr bwMode="gray">
          <a:xfrm flipH="1">
            <a:off x="5786119" y="2845397"/>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5" name="Isosceles Triangle 14" descr="Solid red triangle to indicate that figure in 2019 wave (29%) is significantly lower than in 2018-19 wave (35%).">
            <a:extLst>
              <a:ext uri="{FF2B5EF4-FFF2-40B4-BE49-F238E27FC236}">
                <a16:creationId xmlns:a16="http://schemas.microsoft.com/office/drawing/2014/main" id="{79730D48-BDD4-4747-B551-C581401B7928}"/>
              </a:ext>
            </a:extLst>
          </p:cNvPr>
          <p:cNvSpPr/>
          <p:nvPr/>
        </p:nvSpPr>
        <p:spPr bwMode="gray">
          <a:xfrm rot="10800000">
            <a:off x="6018320" y="3480901"/>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6" name="Isosceles Triangle 15" descr="Solid green triangle to indicate that figure in 2020-21 wave (44%) is significantly higher than in 2019 wave (37%).">
            <a:extLst>
              <a:ext uri="{FF2B5EF4-FFF2-40B4-BE49-F238E27FC236}">
                <a16:creationId xmlns:a16="http://schemas.microsoft.com/office/drawing/2014/main" id="{37ED1E96-19DB-48F6-B561-E7EB49E7F115}"/>
              </a:ext>
            </a:extLst>
          </p:cNvPr>
          <p:cNvSpPr/>
          <p:nvPr/>
        </p:nvSpPr>
        <p:spPr bwMode="gray">
          <a:xfrm flipH="1">
            <a:off x="8925559" y="2506421"/>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7" name="Isosceles Triangle 16" descr="Solid red triangle to indicate that figure in 2020-21 wave (22%) is significantly lower than in 2019 wave (29%).">
            <a:extLst>
              <a:ext uri="{FF2B5EF4-FFF2-40B4-BE49-F238E27FC236}">
                <a16:creationId xmlns:a16="http://schemas.microsoft.com/office/drawing/2014/main" id="{6B80601F-1AC1-4341-852F-AEF8D0CC454A}"/>
              </a:ext>
            </a:extLst>
          </p:cNvPr>
          <p:cNvSpPr/>
          <p:nvPr/>
        </p:nvSpPr>
        <p:spPr bwMode="gray">
          <a:xfrm rot="10800000">
            <a:off x="8958997" y="3614855"/>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grpSp>
        <p:nvGrpSpPr>
          <p:cNvPr id="9" name="Group 8" descr="Key, the green triangle indicates a significant increase, the red triangle indicates a significant decrease.">
            <a:extLst>
              <a:ext uri="{FF2B5EF4-FFF2-40B4-BE49-F238E27FC236}">
                <a16:creationId xmlns:a16="http://schemas.microsoft.com/office/drawing/2014/main" id="{87EF3356-67BC-498A-B558-78C1DFAF0362}"/>
              </a:ext>
            </a:extLst>
          </p:cNvPr>
          <p:cNvGrpSpPr/>
          <p:nvPr/>
        </p:nvGrpSpPr>
        <p:grpSpPr>
          <a:xfrm>
            <a:off x="9845230" y="3569043"/>
            <a:ext cx="1930403" cy="552654"/>
            <a:chOff x="7176001" y="492990"/>
            <a:chExt cx="1930403" cy="552654"/>
          </a:xfrm>
        </p:grpSpPr>
        <p:sp>
          <p:nvSpPr>
            <p:cNvPr id="11" name="Isosceles Triangle 10">
              <a:extLst>
                <a:ext uri="{FF2B5EF4-FFF2-40B4-BE49-F238E27FC236}">
                  <a16:creationId xmlns:a16="http://schemas.microsoft.com/office/drawing/2014/main" id="{E202B687-0FCB-43AD-BF4A-0FCC3B354B8D}"/>
                </a:ext>
              </a:extLst>
            </p:cNvPr>
            <p:cNvSpPr/>
            <p:nvPr/>
          </p:nvSpPr>
          <p:spPr bwMode="gray">
            <a:xfrm flipH="1">
              <a:off x="7176002" y="561824"/>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2" name="Text Placeholder 9">
              <a:extLst>
                <a:ext uri="{FF2B5EF4-FFF2-40B4-BE49-F238E27FC236}">
                  <a16:creationId xmlns:a16="http://schemas.microsoft.com/office/drawing/2014/main" id="{F60F7BC9-80EB-4BDF-80CD-D27801513104}"/>
                </a:ext>
              </a:extLst>
            </p:cNvPr>
            <p:cNvSpPr txBox="1">
              <a:spLocks/>
            </p:cNvSpPr>
            <p:nvPr/>
          </p:nvSpPr>
          <p:spPr>
            <a:xfrm>
              <a:off x="7290916" y="492990"/>
              <a:ext cx="1815488" cy="163413"/>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increase</a:t>
              </a:r>
            </a:p>
          </p:txBody>
        </p:sp>
        <p:sp>
          <p:nvSpPr>
            <p:cNvPr id="10" name="Isosceles Triangle 9">
              <a:extLst>
                <a:ext uri="{FF2B5EF4-FFF2-40B4-BE49-F238E27FC236}">
                  <a16:creationId xmlns:a16="http://schemas.microsoft.com/office/drawing/2014/main" id="{6160C5E7-EBF0-4022-8238-39339EB2889C}"/>
                </a:ext>
              </a:extLst>
            </p:cNvPr>
            <p:cNvSpPr/>
            <p:nvPr/>
          </p:nvSpPr>
          <p:spPr bwMode="gray">
            <a:xfrm rot="10800000">
              <a:off x="7176001" y="869361"/>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3" name="Text Placeholder 9">
              <a:extLst>
                <a:ext uri="{FF2B5EF4-FFF2-40B4-BE49-F238E27FC236}">
                  <a16:creationId xmlns:a16="http://schemas.microsoft.com/office/drawing/2014/main" id="{2B261B94-D4BE-4DAE-8C65-5F8DB0050354}"/>
                </a:ext>
              </a:extLst>
            </p:cNvPr>
            <p:cNvSpPr txBox="1">
              <a:spLocks/>
            </p:cNvSpPr>
            <p:nvPr/>
          </p:nvSpPr>
          <p:spPr>
            <a:xfrm>
              <a:off x="7290915" y="801788"/>
              <a:ext cx="1815487" cy="203988"/>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decrease</a:t>
              </a:r>
            </a:p>
          </p:txBody>
        </p:sp>
      </p:grpSp>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NI adults per survey year | Significant differences shown may exist between current wave and previous wave, or current wave (2020-21) and first wave (2018-19)</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30</a:t>
            </a:fld>
            <a:r>
              <a:rPr lang="en-GB" dirty="0"/>
              <a:t>  </a:t>
            </a:r>
          </a:p>
        </p:txBody>
      </p:sp>
    </p:spTree>
    <p:extLst>
      <p:ext uri="{BB962C8B-B14F-4D97-AF65-F5344CB8AC3E}">
        <p14:creationId xmlns:p14="http://schemas.microsoft.com/office/powerpoint/2010/main" val="2179039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Aspects of life in Northern Ireland (3)</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923330"/>
          </a:xfrm>
        </p:spPr>
        <p:txBody>
          <a:bodyPr/>
          <a:lstStyle/>
          <a:p>
            <a:r>
              <a:rPr lang="en-GB" dirty="0" smtClean="0"/>
              <a:t>To </a:t>
            </a:r>
            <a:r>
              <a:rPr lang="en-GB" dirty="0"/>
              <a:t>what extent do you agree or disagree with the following statements about </a:t>
            </a:r>
            <a:r>
              <a:rPr lang="en-GB" u="sng" dirty="0"/>
              <a:t>workplaces</a:t>
            </a:r>
            <a:r>
              <a:rPr lang="en-GB" dirty="0"/>
              <a:t> in Northern Ireland? </a:t>
            </a:r>
            <a:r>
              <a:rPr lang="en-GB" dirty="0">
                <a:solidFill>
                  <a:schemeClr val="accent1"/>
                </a:solidFill>
              </a:rPr>
              <a:t>“They tend to support employees with disabilities”(trend)</a:t>
            </a:r>
            <a:endParaRPr lang="en-GB" dirty="0">
              <a:solidFill>
                <a:schemeClr val="accent1"/>
              </a:solidFill>
              <a:highlight>
                <a:srgbClr val="FFFF00"/>
              </a:highlight>
            </a:endParaRPr>
          </a:p>
        </p:txBody>
      </p:sp>
      <p:graphicFrame>
        <p:nvGraphicFramePr>
          <p:cNvPr id="8" name="Chart 7" descr="Line graph showing net agree and net disagree figures over time in relation to the statement about workplaces, 'They tend to support employees with disabilities'. Significant differences are indicated  on basis of change over time.&#10;&#10;Link to view data source:&#10;&#10;In 2018/2019, 53% net agree, 14% net disagree.&#10;In 2019, 49% net agree, 20% net disagree.&#10;In 2020/2021, 45% net agree, 19% net disagree.">
            <a:extLst>
              <a:ext uri="{FF2B5EF4-FFF2-40B4-BE49-F238E27FC236}">
                <a16:creationId xmlns:a16="http://schemas.microsoft.com/office/drawing/2014/main" id="{6D0A8E16-6CC2-4D66-A951-E2588EA3A8AD}"/>
              </a:ext>
            </a:extLst>
          </p:cNvPr>
          <p:cNvGraphicFramePr/>
          <p:nvPr>
            <p:extLst>
              <p:ext uri="{D42A27DB-BD31-4B8C-83A1-F6EECF244321}">
                <p14:modId xmlns:p14="http://schemas.microsoft.com/office/powerpoint/2010/main" val="2822731894"/>
              </p:ext>
            </p:extLst>
          </p:nvPr>
        </p:nvGraphicFramePr>
        <p:xfrm>
          <a:off x="1008799" y="2539743"/>
          <a:ext cx="9710001" cy="3364653"/>
        </p:xfrm>
        <a:graphic>
          <a:graphicData uri="http://schemas.openxmlformats.org/drawingml/2006/chart">
            <c:chart xmlns:c="http://schemas.openxmlformats.org/drawingml/2006/chart" xmlns:r="http://schemas.openxmlformats.org/officeDocument/2006/relationships" r:id="rId2"/>
          </a:graphicData>
        </a:graphic>
      </p:graphicFrame>
      <p:sp>
        <p:nvSpPr>
          <p:cNvPr id="14" name="Isosceles Triangle 13" descr="Solid green triangle to indicate that figure in 2019 wave (20%) is significantly higher than in 2018-19 wave (14%).">
            <a:extLst>
              <a:ext uri="{FF2B5EF4-FFF2-40B4-BE49-F238E27FC236}">
                <a16:creationId xmlns:a16="http://schemas.microsoft.com/office/drawing/2014/main" id="{8E0E3057-7E8F-4827-B286-347E7CD7A32F}"/>
              </a:ext>
            </a:extLst>
          </p:cNvPr>
          <p:cNvSpPr/>
          <p:nvPr/>
        </p:nvSpPr>
        <p:spPr bwMode="gray">
          <a:xfrm flipH="1">
            <a:off x="5786119" y="3857271"/>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5" name="Isosceles Triangle 14" descr="Solid red triangle to indicate that figure in 2020-21 wave (45%) is significantly lower than in 2018-19 wave (53%).">
            <a:extLst>
              <a:ext uri="{FF2B5EF4-FFF2-40B4-BE49-F238E27FC236}">
                <a16:creationId xmlns:a16="http://schemas.microsoft.com/office/drawing/2014/main" id="{DB19E2B2-7BD0-4262-B0C5-E5A98357695D}"/>
              </a:ext>
            </a:extLst>
          </p:cNvPr>
          <p:cNvSpPr/>
          <p:nvPr/>
        </p:nvSpPr>
        <p:spPr bwMode="gray">
          <a:xfrm rot="10800000">
            <a:off x="8930830" y="2827814"/>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grpSp>
        <p:nvGrpSpPr>
          <p:cNvPr id="9" name="Group 8" descr="Key, the green triangle indicates a significant increase, the red triangle indicates a significant decrease.">
            <a:extLst>
              <a:ext uri="{FF2B5EF4-FFF2-40B4-BE49-F238E27FC236}">
                <a16:creationId xmlns:a16="http://schemas.microsoft.com/office/drawing/2014/main" id="{56BBEEF1-72B3-49C6-A023-0723E18BFAAF}"/>
              </a:ext>
            </a:extLst>
          </p:cNvPr>
          <p:cNvGrpSpPr/>
          <p:nvPr/>
        </p:nvGrpSpPr>
        <p:grpSpPr>
          <a:xfrm>
            <a:off x="9845230" y="3569043"/>
            <a:ext cx="1930403" cy="552654"/>
            <a:chOff x="7176001" y="492990"/>
            <a:chExt cx="1930403" cy="552654"/>
          </a:xfrm>
        </p:grpSpPr>
        <p:sp>
          <p:nvSpPr>
            <p:cNvPr id="11" name="Isosceles Triangle 10">
              <a:extLst>
                <a:ext uri="{FF2B5EF4-FFF2-40B4-BE49-F238E27FC236}">
                  <a16:creationId xmlns:a16="http://schemas.microsoft.com/office/drawing/2014/main" id="{FD657F5C-63DB-4B41-9CBD-40773DD27A31}"/>
                </a:ext>
              </a:extLst>
            </p:cNvPr>
            <p:cNvSpPr/>
            <p:nvPr/>
          </p:nvSpPr>
          <p:spPr bwMode="gray">
            <a:xfrm flipH="1">
              <a:off x="7176002" y="561824"/>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2" name="Text Placeholder 9">
              <a:extLst>
                <a:ext uri="{FF2B5EF4-FFF2-40B4-BE49-F238E27FC236}">
                  <a16:creationId xmlns:a16="http://schemas.microsoft.com/office/drawing/2014/main" id="{86F806DE-69F1-4D2C-96F0-D42496ED091A}"/>
                </a:ext>
              </a:extLst>
            </p:cNvPr>
            <p:cNvSpPr txBox="1">
              <a:spLocks/>
            </p:cNvSpPr>
            <p:nvPr/>
          </p:nvSpPr>
          <p:spPr>
            <a:xfrm>
              <a:off x="7290916" y="492990"/>
              <a:ext cx="1815488" cy="163413"/>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increase</a:t>
              </a:r>
            </a:p>
          </p:txBody>
        </p:sp>
        <p:sp>
          <p:nvSpPr>
            <p:cNvPr id="10" name="Isosceles Triangle 9">
              <a:extLst>
                <a:ext uri="{FF2B5EF4-FFF2-40B4-BE49-F238E27FC236}">
                  <a16:creationId xmlns:a16="http://schemas.microsoft.com/office/drawing/2014/main" id="{D095ED7C-DE8C-406C-9BD6-C61E24F5BFC9}"/>
                </a:ext>
              </a:extLst>
            </p:cNvPr>
            <p:cNvSpPr/>
            <p:nvPr/>
          </p:nvSpPr>
          <p:spPr bwMode="gray">
            <a:xfrm rot="10800000">
              <a:off x="7176001" y="869361"/>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3" name="Text Placeholder 9">
              <a:extLst>
                <a:ext uri="{FF2B5EF4-FFF2-40B4-BE49-F238E27FC236}">
                  <a16:creationId xmlns:a16="http://schemas.microsoft.com/office/drawing/2014/main" id="{5FB65412-56D3-4D75-8A70-71F944C18293}"/>
                </a:ext>
              </a:extLst>
            </p:cNvPr>
            <p:cNvSpPr txBox="1">
              <a:spLocks/>
            </p:cNvSpPr>
            <p:nvPr/>
          </p:nvSpPr>
          <p:spPr>
            <a:xfrm>
              <a:off x="7290915" y="801788"/>
              <a:ext cx="1815487" cy="203988"/>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decrease</a:t>
              </a:r>
            </a:p>
          </p:txBody>
        </p:sp>
      </p:grpSp>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NI adults per survey year | Significant differences shown may exist between current wave and previous wave, or current wave (2020-21) and first wave (2018-19)</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31</a:t>
            </a:fld>
            <a:r>
              <a:rPr lang="en-GB" dirty="0"/>
              <a:t>  </a:t>
            </a:r>
          </a:p>
        </p:txBody>
      </p:sp>
    </p:spTree>
    <p:extLst>
      <p:ext uri="{BB962C8B-B14F-4D97-AF65-F5344CB8AC3E}">
        <p14:creationId xmlns:p14="http://schemas.microsoft.com/office/powerpoint/2010/main" val="8578989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descr="Line graph showing net agree and net disagree figures over time in relation to the statement about workplaces, 'They rarely support employees with mental ill-health'. Significant differences are indicated  on basis of change over time.&#10;&#10;Link to view data source:&#10;&#10;In 2018/2019, 35% net agree, 29% net disagree.&#10;In 2019, 39% net agree, 29% net disagree.&#10;In 2020/2021, 40% net agree, 33% net disagree.">
            <a:extLst>
              <a:ext uri="{FF2B5EF4-FFF2-40B4-BE49-F238E27FC236}">
                <a16:creationId xmlns:a16="http://schemas.microsoft.com/office/drawing/2014/main" id="{538B6DAB-D83C-4194-B6DF-7EB5DE58CCD0}"/>
              </a:ext>
            </a:extLst>
          </p:cNvPr>
          <p:cNvGraphicFramePr/>
          <p:nvPr>
            <p:extLst>
              <p:ext uri="{D42A27DB-BD31-4B8C-83A1-F6EECF244321}">
                <p14:modId xmlns:p14="http://schemas.microsoft.com/office/powerpoint/2010/main" val="2985235229"/>
              </p:ext>
            </p:extLst>
          </p:nvPr>
        </p:nvGraphicFramePr>
        <p:xfrm>
          <a:off x="1018959" y="2549646"/>
          <a:ext cx="9710001" cy="3364653"/>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Aspects of life in Northern Ireland (4)</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923330"/>
          </a:xfrm>
        </p:spPr>
        <p:txBody>
          <a:bodyPr/>
          <a:lstStyle/>
          <a:p>
            <a:r>
              <a:rPr lang="en-GB" dirty="0" smtClean="0"/>
              <a:t>To </a:t>
            </a:r>
            <a:r>
              <a:rPr lang="en-GB" dirty="0"/>
              <a:t>what extent do you agree or disagree with the following statements about </a:t>
            </a:r>
            <a:r>
              <a:rPr lang="en-GB" u="sng" dirty="0"/>
              <a:t>workplaces</a:t>
            </a:r>
            <a:r>
              <a:rPr lang="en-GB" dirty="0"/>
              <a:t> in Northern Ireland? </a:t>
            </a:r>
            <a:r>
              <a:rPr lang="en-GB" dirty="0">
                <a:solidFill>
                  <a:schemeClr val="accent1"/>
                </a:solidFill>
              </a:rPr>
              <a:t>“They rarely support employees with mental ill-health” (trend)</a:t>
            </a:r>
            <a:endParaRPr lang="en-GB" dirty="0">
              <a:solidFill>
                <a:schemeClr val="accent1"/>
              </a:solidFill>
              <a:highlight>
                <a:srgbClr val="FFFF00"/>
              </a:highlight>
            </a:endParaRPr>
          </a:p>
        </p:txBody>
      </p:sp>
      <p:grpSp>
        <p:nvGrpSpPr>
          <p:cNvPr id="14" name="Group 13" descr="Key, the green triangle indicates a significant increase, the red triangle indicates a significant decrease.">
            <a:extLst>
              <a:ext uri="{FF2B5EF4-FFF2-40B4-BE49-F238E27FC236}">
                <a16:creationId xmlns:a16="http://schemas.microsoft.com/office/drawing/2014/main" id="{C714556F-844C-4F96-A5AF-2B43FCFD1AC8}"/>
              </a:ext>
            </a:extLst>
          </p:cNvPr>
          <p:cNvGrpSpPr/>
          <p:nvPr/>
        </p:nvGrpSpPr>
        <p:grpSpPr>
          <a:xfrm>
            <a:off x="9845230" y="3569043"/>
            <a:ext cx="1930403" cy="552654"/>
            <a:chOff x="7176001" y="492990"/>
            <a:chExt cx="1930403" cy="552654"/>
          </a:xfrm>
        </p:grpSpPr>
        <p:sp>
          <p:nvSpPr>
            <p:cNvPr id="16" name="Isosceles Triangle 15">
              <a:extLst>
                <a:ext uri="{FF2B5EF4-FFF2-40B4-BE49-F238E27FC236}">
                  <a16:creationId xmlns:a16="http://schemas.microsoft.com/office/drawing/2014/main" id="{21D837E5-D3C8-4CE6-86CC-62968820B532}"/>
                </a:ext>
              </a:extLst>
            </p:cNvPr>
            <p:cNvSpPr/>
            <p:nvPr/>
          </p:nvSpPr>
          <p:spPr bwMode="gray">
            <a:xfrm flipH="1">
              <a:off x="7176002" y="561824"/>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7" name="Text Placeholder 9">
              <a:extLst>
                <a:ext uri="{FF2B5EF4-FFF2-40B4-BE49-F238E27FC236}">
                  <a16:creationId xmlns:a16="http://schemas.microsoft.com/office/drawing/2014/main" id="{D01A8A99-FB8D-4438-89C8-59158F724121}"/>
                </a:ext>
              </a:extLst>
            </p:cNvPr>
            <p:cNvSpPr txBox="1">
              <a:spLocks/>
            </p:cNvSpPr>
            <p:nvPr/>
          </p:nvSpPr>
          <p:spPr>
            <a:xfrm>
              <a:off x="7290916" y="492990"/>
              <a:ext cx="1815488" cy="163413"/>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increase</a:t>
              </a:r>
            </a:p>
          </p:txBody>
        </p:sp>
        <p:sp>
          <p:nvSpPr>
            <p:cNvPr id="15" name="Isosceles Triangle 14">
              <a:extLst>
                <a:ext uri="{FF2B5EF4-FFF2-40B4-BE49-F238E27FC236}">
                  <a16:creationId xmlns:a16="http://schemas.microsoft.com/office/drawing/2014/main" id="{1B3E99F8-FE32-4069-8153-F7202890855A}"/>
                </a:ext>
              </a:extLst>
            </p:cNvPr>
            <p:cNvSpPr/>
            <p:nvPr/>
          </p:nvSpPr>
          <p:spPr bwMode="gray">
            <a:xfrm rot="10800000">
              <a:off x="7176001" y="869361"/>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8" name="Text Placeholder 9">
              <a:extLst>
                <a:ext uri="{FF2B5EF4-FFF2-40B4-BE49-F238E27FC236}">
                  <a16:creationId xmlns:a16="http://schemas.microsoft.com/office/drawing/2014/main" id="{B7DC4055-2E9D-4CC6-8E7F-419CCD698B79}"/>
                </a:ext>
              </a:extLst>
            </p:cNvPr>
            <p:cNvSpPr txBox="1">
              <a:spLocks/>
            </p:cNvSpPr>
            <p:nvPr/>
          </p:nvSpPr>
          <p:spPr>
            <a:xfrm>
              <a:off x="7290915" y="801788"/>
              <a:ext cx="1815487" cy="203988"/>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decrease</a:t>
              </a:r>
            </a:p>
          </p:txBody>
        </p:sp>
      </p:grpSp>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NI adults per survey year | Significant differences shown may exist between current wave and previous wave, or current wave (2020-21) and first wave (2018-19)</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32</a:t>
            </a:fld>
            <a:r>
              <a:rPr lang="en-GB" dirty="0"/>
              <a:t>  </a:t>
            </a:r>
          </a:p>
        </p:txBody>
      </p:sp>
    </p:spTree>
    <p:extLst>
      <p:ext uri="{BB962C8B-B14F-4D97-AF65-F5344CB8AC3E}">
        <p14:creationId xmlns:p14="http://schemas.microsoft.com/office/powerpoint/2010/main" val="38565882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Aspects of life in Northern Ireland (5)</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923330"/>
          </a:xfrm>
        </p:spPr>
        <p:txBody>
          <a:bodyPr/>
          <a:lstStyle/>
          <a:p>
            <a:r>
              <a:rPr lang="en-GB" dirty="0" smtClean="0"/>
              <a:t>To </a:t>
            </a:r>
            <a:r>
              <a:rPr lang="en-GB" dirty="0"/>
              <a:t>what extent do you agree or disagree with the following statements about </a:t>
            </a:r>
            <a:r>
              <a:rPr lang="en-GB" u="sng" dirty="0"/>
              <a:t>workplaces</a:t>
            </a:r>
            <a:r>
              <a:rPr lang="en-GB" dirty="0"/>
              <a:t> in Northern Ireland? </a:t>
            </a:r>
            <a:r>
              <a:rPr lang="en-GB" dirty="0">
                <a:solidFill>
                  <a:schemeClr val="accent1"/>
                </a:solidFill>
              </a:rPr>
              <a:t>“Employers should employ people according to a job being seen as a man’s or a woman’s job” (trend)</a:t>
            </a:r>
            <a:endParaRPr lang="en-GB" dirty="0">
              <a:solidFill>
                <a:schemeClr val="accent1"/>
              </a:solidFill>
              <a:highlight>
                <a:srgbClr val="FFFF00"/>
              </a:highlight>
            </a:endParaRPr>
          </a:p>
        </p:txBody>
      </p:sp>
      <p:graphicFrame>
        <p:nvGraphicFramePr>
          <p:cNvPr id="13" name="Chart 12" descr="Stacked bar chart showing extent of agreement or disagreement over time on statement, 'employers should employ people according to a job being seen as a man's or a woman's job'. Significant differences are highlighted on the basis of change over time.&#10;&#10;Link to view data source:&#10;&#10;2020-2021, 12% net agree, 9% neither agree nor disagree, 1% don't know, 78% net disagree.&#10;2019, 21% net agree, 11% neither agree nor disagree, 2% don't know, 67% net disagree.">
            <a:extLst>
              <a:ext uri="{FF2B5EF4-FFF2-40B4-BE49-F238E27FC236}">
                <a16:creationId xmlns:a16="http://schemas.microsoft.com/office/drawing/2014/main" id="{3D62EB50-F090-429F-B8DD-CC783EE8276D}"/>
              </a:ext>
            </a:extLst>
          </p:cNvPr>
          <p:cNvGraphicFramePr/>
          <p:nvPr>
            <p:extLst>
              <p:ext uri="{D42A27DB-BD31-4B8C-83A1-F6EECF244321}">
                <p14:modId xmlns:p14="http://schemas.microsoft.com/office/powerpoint/2010/main" val="1652544976"/>
              </p:ext>
            </p:extLst>
          </p:nvPr>
        </p:nvGraphicFramePr>
        <p:xfrm>
          <a:off x="338973" y="2513671"/>
          <a:ext cx="9448800" cy="3438086"/>
        </p:xfrm>
        <a:graphic>
          <a:graphicData uri="http://schemas.openxmlformats.org/drawingml/2006/chart">
            <c:chart xmlns:c="http://schemas.openxmlformats.org/drawingml/2006/chart" xmlns:r="http://schemas.openxmlformats.org/officeDocument/2006/relationships" r:id="rId2"/>
          </a:graphicData>
        </a:graphic>
      </p:graphicFrame>
      <p:sp>
        <p:nvSpPr>
          <p:cNvPr id="16" name="Isosceles Triangle 15" descr="Solid red triangle to indicate that figure in 2020-21 wave (12%) is significantly lower than in 2019 wave (21%).">
            <a:extLst>
              <a:ext uri="{FF2B5EF4-FFF2-40B4-BE49-F238E27FC236}">
                <a16:creationId xmlns:a16="http://schemas.microsoft.com/office/drawing/2014/main" id="{CABFB36F-95A1-41EC-9BF0-20E8602ABCDA}"/>
              </a:ext>
            </a:extLst>
          </p:cNvPr>
          <p:cNvSpPr/>
          <p:nvPr/>
        </p:nvSpPr>
        <p:spPr bwMode="gray">
          <a:xfrm rot="10800000">
            <a:off x="2366736" y="2792944"/>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4" name="Isosceles Triangle 13" descr="Solid green triangle to indicate that figure in 2020-21 wave (78%) is significantly higher than in 2019 wave (67%).">
            <a:extLst>
              <a:ext uri="{FF2B5EF4-FFF2-40B4-BE49-F238E27FC236}">
                <a16:creationId xmlns:a16="http://schemas.microsoft.com/office/drawing/2014/main" id="{C9FFCFE8-A8A0-479D-B67F-198A4C670432}"/>
              </a:ext>
            </a:extLst>
          </p:cNvPr>
          <p:cNvSpPr/>
          <p:nvPr/>
        </p:nvSpPr>
        <p:spPr bwMode="gray">
          <a:xfrm flipH="1">
            <a:off x="9458700" y="2792944"/>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grpSp>
        <p:nvGrpSpPr>
          <p:cNvPr id="7" name="Group 6" descr="Key, the green triangle indicates a significant increase, the red triangle indicates a significant decrease.">
            <a:extLst>
              <a:ext uri="{FF2B5EF4-FFF2-40B4-BE49-F238E27FC236}">
                <a16:creationId xmlns:a16="http://schemas.microsoft.com/office/drawing/2014/main" id="{3565587D-A8F0-4A2B-BEF3-3438A0079A01}"/>
              </a:ext>
            </a:extLst>
          </p:cNvPr>
          <p:cNvGrpSpPr/>
          <p:nvPr/>
        </p:nvGrpSpPr>
        <p:grpSpPr>
          <a:xfrm>
            <a:off x="10007790" y="3680060"/>
            <a:ext cx="1930403" cy="552654"/>
            <a:chOff x="7176001" y="492990"/>
            <a:chExt cx="1930403" cy="552654"/>
          </a:xfrm>
        </p:grpSpPr>
        <p:sp>
          <p:nvSpPr>
            <p:cNvPr id="10" name="Isosceles Triangle 9">
              <a:extLst>
                <a:ext uri="{FF2B5EF4-FFF2-40B4-BE49-F238E27FC236}">
                  <a16:creationId xmlns:a16="http://schemas.microsoft.com/office/drawing/2014/main" id="{60BC1A25-9DE6-455A-B77D-5BA951B7743D}"/>
                </a:ext>
              </a:extLst>
            </p:cNvPr>
            <p:cNvSpPr/>
            <p:nvPr/>
          </p:nvSpPr>
          <p:spPr bwMode="gray">
            <a:xfrm flipH="1">
              <a:off x="7176002" y="561824"/>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1" name="Text Placeholder 9">
              <a:extLst>
                <a:ext uri="{FF2B5EF4-FFF2-40B4-BE49-F238E27FC236}">
                  <a16:creationId xmlns:a16="http://schemas.microsoft.com/office/drawing/2014/main" id="{22A5F9E0-9474-4456-8A03-B64FA1FC485C}"/>
                </a:ext>
              </a:extLst>
            </p:cNvPr>
            <p:cNvSpPr txBox="1">
              <a:spLocks/>
            </p:cNvSpPr>
            <p:nvPr/>
          </p:nvSpPr>
          <p:spPr>
            <a:xfrm>
              <a:off x="7290916" y="492990"/>
              <a:ext cx="1815488" cy="163413"/>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increase</a:t>
              </a:r>
            </a:p>
          </p:txBody>
        </p:sp>
        <p:sp>
          <p:nvSpPr>
            <p:cNvPr id="9" name="Isosceles Triangle 8">
              <a:extLst>
                <a:ext uri="{FF2B5EF4-FFF2-40B4-BE49-F238E27FC236}">
                  <a16:creationId xmlns:a16="http://schemas.microsoft.com/office/drawing/2014/main" id="{C6C7C176-5EB0-48B6-A372-0A183BFE8E64}"/>
                </a:ext>
              </a:extLst>
            </p:cNvPr>
            <p:cNvSpPr/>
            <p:nvPr/>
          </p:nvSpPr>
          <p:spPr bwMode="gray">
            <a:xfrm rot="10800000">
              <a:off x="7176001" y="869361"/>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2" name="Text Placeholder 9">
              <a:extLst>
                <a:ext uri="{FF2B5EF4-FFF2-40B4-BE49-F238E27FC236}">
                  <a16:creationId xmlns:a16="http://schemas.microsoft.com/office/drawing/2014/main" id="{45218539-0505-4185-AA07-BE914DE5DC83}"/>
                </a:ext>
              </a:extLst>
            </p:cNvPr>
            <p:cNvSpPr txBox="1">
              <a:spLocks/>
            </p:cNvSpPr>
            <p:nvPr/>
          </p:nvSpPr>
          <p:spPr>
            <a:xfrm>
              <a:off x="7290915" y="801788"/>
              <a:ext cx="1815487" cy="203988"/>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decrease</a:t>
              </a:r>
            </a:p>
          </p:txBody>
        </p:sp>
      </p:grpSp>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NI adults per survey year</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33</a:t>
            </a:fld>
            <a:r>
              <a:rPr lang="en-GB" dirty="0"/>
              <a:t>  </a:t>
            </a:r>
          </a:p>
        </p:txBody>
      </p:sp>
    </p:spTree>
    <p:extLst>
      <p:ext uri="{BB962C8B-B14F-4D97-AF65-F5344CB8AC3E}">
        <p14:creationId xmlns:p14="http://schemas.microsoft.com/office/powerpoint/2010/main" val="9097944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Aspects of life in Northern Ireland (6)</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615553"/>
          </a:xfrm>
        </p:spPr>
        <p:txBody>
          <a:bodyPr/>
          <a:lstStyle/>
          <a:p>
            <a:r>
              <a:rPr lang="en-GB" dirty="0" smtClean="0"/>
              <a:t>To </a:t>
            </a:r>
            <a:r>
              <a:rPr lang="en-GB" dirty="0"/>
              <a:t>what extent do you agree or disagree with the following statements about </a:t>
            </a:r>
            <a:r>
              <a:rPr lang="en-GB" u="sng" dirty="0"/>
              <a:t>education</a:t>
            </a:r>
            <a:r>
              <a:rPr lang="en-GB" dirty="0"/>
              <a:t> in Northern Ireland? </a:t>
            </a:r>
            <a:r>
              <a:rPr lang="en-GB" dirty="0">
                <a:solidFill>
                  <a:schemeClr val="accent1"/>
                </a:solidFill>
              </a:rPr>
              <a:t>Overall</a:t>
            </a:r>
            <a:endParaRPr lang="en-GB" dirty="0">
              <a:solidFill>
                <a:schemeClr val="accent1"/>
              </a:solidFill>
              <a:highlight>
                <a:srgbClr val="FFFF00"/>
              </a:highlight>
            </a:endParaRPr>
          </a:p>
        </p:txBody>
      </p:sp>
      <p:graphicFrame>
        <p:nvGraphicFramePr>
          <p:cNvPr id="8" name="Chart 7" descr="Stacked bar chart showing extent of agreement or disagreement on various statements relating to education in Northern Ireland.&#10;&#10;Link to view data source:&#10;&#10;Pre-school should meet the needs of all children, including those with disabilities or those whose first language is not English, 72% strongly agree, 18% tend to agree, 6% neither agree nor disagree, 2% tend to disagree, 1% strongly disagree, 1% don't know.&#10;The Government provides funding to schools to meet the needs of, for example, disabled pupils. How the extra funding is spent should be monitored by the Government, 42% strongly agree, 23% tend to agree, 13% neither agree nor disagree, 11% tend to disagree, 10% strongly disagree, 2% don't know.&#10;Government funding should focus on those groups which do less well at school, 35% strongly agree, 28% tend to agree, 19% neither agree nor disagree, 10% tend to disagree, 7% strongly disagree, 1% don't know.&#10;Funding should be targeted towards children whose education was worst affected during school closures due to COVID-19, rather than equally to all children, 25% strongly agree, 22% tend to agree, 20% neither agree nor disagree, 15% tend to disagree, 16% strongly disagree, 2% don't know.">
            <a:extLst>
              <a:ext uri="{FF2B5EF4-FFF2-40B4-BE49-F238E27FC236}">
                <a16:creationId xmlns:a16="http://schemas.microsoft.com/office/drawing/2014/main" id="{28DA8658-C897-4733-A202-6EB416F442FB}"/>
              </a:ext>
            </a:extLst>
          </p:cNvPr>
          <p:cNvGraphicFramePr/>
          <p:nvPr>
            <p:extLst>
              <p:ext uri="{D42A27DB-BD31-4B8C-83A1-F6EECF244321}">
                <p14:modId xmlns:p14="http://schemas.microsoft.com/office/powerpoint/2010/main" val="658956432"/>
              </p:ext>
            </p:extLst>
          </p:nvPr>
        </p:nvGraphicFramePr>
        <p:xfrm>
          <a:off x="449999" y="2062481"/>
          <a:ext cx="11277975" cy="397256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adults living in Northern Ireland </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34</a:t>
            </a:fld>
            <a:r>
              <a:rPr lang="en-GB" dirty="0"/>
              <a:t>  </a:t>
            </a:r>
          </a:p>
        </p:txBody>
      </p:sp>
    </p:spTree>
    <p:extLst>
      <p:ext uri="{BB962C8B-B14F-4D97-AF65-F5344CB8AC3E}">
        <p14:creationId xmlns:p14="http://schemas.microsoft.com/office/powerpoint/2010/main" val="27204393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Aspects of life in Northern Ireland (7)</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1231106"/>
          </a:xfrm>
        </p:spPr>
        <p:txBody>
          <a:bodyPr/>
          <a:lstStyle/>
          <a:p>
            <a:r>
              <a:rPr lang="en-GB" dirty="0" smtClean="0"/>
              <a:t>To </a:t>
            </a:r>
            <a:r>
              <a:rPr lang="en-GB" dirty="0"/>
              <a:t>what extent do you agree or disagree with the following statements about </a:t>
            </a:r>
            <a:r>
              <a:rPr lang="en-GB" u="sng" dirty="0"/>
              <a:t>education</a:t>
            </a:r>
            <a:r>
              <a:rPr lang="en-GB" dirty="0"/>
              <a:t> in Northern Ireland? </a:t>
            </a:r>
            <a:r>
              <a:rPr lang="en-GB" dirty="0" smtClean="0">
                <a:solidFill>
                  <a:schemeClr val="accent1"/>
                </a:solidFill>
              </a:rPr>
              <a:t>“</a:t>
            </a:r>
            <a:r>
              <a:rPr lang="en-GB" dirty="0">
                <a:solidFill>
                  <a:schemeClr val="accent1"/>
                </a:solidFill>
              </a:rPr>
              <a:t>Pre-school should meet the needs of all children, including those with disabilities or those whose first language is not English” (trend)</a:t>
            </a:r>
            <a:endParaRPr lang="en-GB" dirty="0">
              <a:solidFill>
                <a:schemeClr val="accent1"/>
              </a:solidFill>
              <a:highlight>
                <a:srgbClr val="FFFF00"/>
              </a:highlight>
            </a:endParaRPr>
          </a:p>
        </p:txBody>
      </p:sp>
      <p:graphicFrame>
        <p:nvGraphicFramePr>
          <p:cNvPr id="13" name="Chart 12" descr="Stacked bar chart showing extent of agreement or disagreement over time on statement, 'pre-school should meet the needs of all children, including those with disabilities or those whose first language is not English'. Significant differences are highlighted on the basis of change over time.&#10;&#10;Link to view data source:&#10;&#10;2020-2021, 90% net agree, 6% neither agree nor disagree, 1% don't know, 3% net disagree.&#10;2019, 86% net agree, 6% neither agree nor disagree, 1% don't know, 7% net disagree.">
            <a:extLst>
              <a:ext uri="{FF2B5EF4-FFF2-40B4-BE49-F238E27FC236}">
                <a16:creationId xmlns:a16="http://schemas.microsoft.com/office/drawing/2014/main" id="{1FEB313C-6F7F-451C-8800-23DA8D32D0D8}"/>
              </a:ext>
            </a:extLst>
          </p:cNvPr>
          <p:cNvGraphicFramePr/>
          <p:nvPr>
            <p:extLst>
              <p:ext uri="{D42A27DB-BD31-4B8C-83A1-F6EECF244321}">
                <p14:modId xmlns:p14="http://schemas.microsoft.com/office/powerpoint/2010/main" val="3860869192"/>
              </p:ext>
            </p:extLst>
          </p:nvPr>
        </p:nvGraphicFramePr>
        <p:xfrm>
          <a:off x="338973" y="2513671"/>
          <a:ext cx="9448800" cy="3438086"/>
        </p:xfrm>
        <a:graphic>
          <a:graphicData uri="http://schemas.openxmlformats.org/drawingml/2006/chart">
            <c:chart xmlns:c="http://schemas.openxmlformats.org/drawingml/2006/chart" xmlns:r="http://schemas.openxmlformats.org/officeDocument/2006/relationships" r:id="rId2"/>
          </a:graphicData>
        </a:graphic>
      </p:graphicFrame>
      <p:sp>
        <p:nvSpPr>
          <p:cNvPr id="14" name="Isosceles Triangle 13" descr="Solid red triangle to indicate that figure in 2020-21 wave (3%) is significantly lower than in 2019 wave (7%).">
            <a:extLst>
              <a:ext uri="{FF2B5EF4-FFF2-40B4-BE49-F238E27FC236}">
                <a16:creationId xmlns:a16="http://schemas.microsoft.com/office/drawing/2014/main" id="{E35F1A35-ACD8-4327-B6A7-E4C4873D8EED}"/>
              </a:ext>
            </a:extLst>
          </p:cNvPr>
          <p:cNvSpPr/>
          <p:nvPr/>
        </p:nvSpPr>
        <p:spPr bwMode="gray">
          <a:xfrm rot="10800000">
            <a:off x="9574603" y="2811413"/>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grpSp>
        <p:nvGrpSpPr>
          <p:cNvPr id="7" name="Group 6" descr="Key, the green triangle indicates a significant increase, the red triangle indicates a significant decrease.">
            <a:extLst>
              <a:ext uri="{FF2B5EF4-FFF2-40B4-BE49-F238E27FC236}">
                <a16:creationId xmlns:a16="http://schemas.microsoft.com/office/drawing/2014/main" id="{F455759A-4F57-4096-989D-1CF9E37C0FC4}"/>
              </a:ext>
            </a:extLst>
          </p:cNvPr>
          <p:cNvGrpSpPr/>
          <p:nvPr/>
        </p:nvGrpSpPr>
        <p:grpSpPr>
          <a:xfrm>
            <a:off x="10007790" y="3680060"/>
            <a:ext cx="1930403" cy="552654"/>
            <a:chOff x="7176001" y="492990"/>
            <a:chExt cx="1930403" cy="552654"/>
          </a:xfrm>
        </p:grpSpPr>
        <p:sp>
          <p:nvSpPr>
            <p:cNvPr id="10" name="Isosceles Triangle 9">
              <a:extLst>
                <a:ext uri="{FF2B5EF4-FFF2-40B4-BE49-F238E27FC236}">
                  <a16:creationId xmlns:a16="http://schemas.microsoft.com/office/drawing/2014/main" id="{93551EAD-57F8-4E04-BE59-9E8E2FA498EF}"/>
                </a:ext>
              </a:extLst>
            </p:cNvPr>
            <p:cNvSpPr/>
            <p:nvPr/>
          </p:nvSpPr>
          <p:spPr bwMode="gray">
            <a:xfrm flipH="1">
              <a:off x="7176002" y="561824"/>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1" name="Text Placeholder 9">
              <a:extLst>
                <a:ext uri="{FF2B5EF4-FFF2-40B4-BE49-F238E27FC236}">
                  <a16:creationId xmlns:a16="http://schemas.microsoft.com/office/drawing/2014/main" id="{8B530DF3-1CD0-47F9-81A2-822F0351BC37}"/>
                </a:ext>
              </a:extLst>
            </p:cNvPr>
            <p:cNvSpPr txBox="1">
              <a:spLocks/>
            </p:cNvSpPr>
            <p:nvPr/>
          </p:nvSpPr>
          <p:spPr>
            <a:xfrm>
              <a:off x="7290916" y="492990"/>
              <a:ext cx="1815488" cy="163413"/>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increase</a:t>
              </a:r>
            </a:p>
          </p:txBody>
        </p:sp>
        <p:sp>
          <p:nvSpPr>
            <p:cNvPr id="9" name="Isosceles Triangle 8">
              <a:extLst>
                <a:ext uri="{FF2B5EF4-FFF2-40B4-BE49-F238E27FC236}">
                  <a16:creationId xmlns:a16="http://schemas.microsoft.com/office/drawing/2014/main" id="{BC044B1D-B5EB-4B68-A0D9-E91FEED0B1A8}"/>
                </a:ext>
              </a:extLst>
            </p:cNvPr>
            <p:cNvSpPr/>
            <p:nvPr/>
          </p:nvSpPr>
          <p:spPr bwMode="gray">
            <a:xfrm rot="10800000">
              <a:off x="7176001" y="869361"/>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2" name="Text Placeholder 9">
              <a:extLst>
                <a:ext uri="{FF2B5EF4-FFF2-40B4-BE49-F238E27FC236}">
                  <a16:creationId xmlns:a16="http://schemas.microsoft.com/office/drawing/2014/main" id="{7FBAC945-320E-4ADE-B5F9-6F22DCAF64D3}"/>
                </a:ext>
              </a:extLst>
            </p:cNvPr>
            <p:cNvSpPr txBox="1">
              <a:spLocks/>
            </p:cNvSpPr>
            <p:nvPr/>
          </p:nvSpPr>
          <p:spPr>
            <a:xfrm>
              <a:off x="7290915" y="801788"/>
              <a:ext cx="1815487" cy="203988"/>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decrease</a:t>
              </a:r>
            </a:p>
          </p:txBody>
        </p:sp>
      </p:grpSp>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NI adults per survey year</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35</a:t>
            </a:fld>
            <a:r>
              <a:rPr lang="en-GB" dirty="0"/>
              <a:t>  </a:t>
            </a:r>
          </a:p>
        </p:txBody>
      </p:sp>
    </p:spTree>
    <p:extLst>
      <p:ext uri="{BB962C8B-B14F-4D97-AF65-F5344CB8AC3E}">
        <p14:creationId xmlns:p14="http://schemas.microsoft.com/office/powerpoint/2010/main" val="31504687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Aspects of life in Northern Ireland (8)</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1231106"/>
          </a:xfrm>
        </p:spPr>
        <p:txBody>
          <a:bodyPr/>
          <a:lstStyle/>
          <a:p>
            <a:r>
              <a:rPr lang="en-GB" dirty="0" smtClean="0"/>
              <a:t>To </a:t>
            </a:r>
            <a:r>
              <a:rPr lang="en-GB" dirty="0"/>
              <a:t>what extent do you agree or disagree with the following statements about </a:t>
            </a:r>
            <a:r>
              <a:rPr lang="en-GB" u="sng" dirty="0"/>
              <a:t>education</a:t>
            </a:r>
            <a:r>
              <a:rPr lang="en-GB" dirty="0"/>
              <a:t> in Northern Ireland? </a:t>
            </a:r>
            <a:r>
              <a:rPr lang="en-GB" dirty="0" smtClean="0">
                <a:solidFill>
                  <a:schemeClr val="accent1"/>
                </a:solidFill>
              </a:rPr>
              <a:t>“</a:t>
            </a:r>
            <a:r>
              <a:rPr lang="en-GB" dirty="0">
                <a:solidFill>
                  <a:schemeClr val="accent1"/>
                </a:solidFill>
              </a:rPr>
              <a:t>The Government provides funding to schools to meet the needs of, for example, disabled pupils. How the extra funding is spent should be monitored by Government” (trend)</a:t>
            </a:r>
            <a:endParaRPr lang="en-GB" dirty="0">
              <a:solidFill>
                <a:schemeClr val="accent1"/>
              </a:solidFill>
              <a:highlight>
                <a:srgbClr val="FFFF00"/>
              </a:highlight>
            </a:endParaRPr>
          </a:p>
        </p:txBody>
      </p:sp>
      <p:graphicFrame>
        <p:nvGraphicFramePr>
          <p:cNvPr id="13" name="Chart 12" descr="Stacked bar chart showing extent of agreement or disagreement over time on statement, 'The government provides funding to schools to meet the needs of, for example, disabled pupils. How the extra funding is spent should be monitored by government'. Significant differences are highlighted on the basis of change over time.&#10;&#10;Link to view data source:&#10;&#10;2020-2021, 65% net agree, 13% neither agree nor disagree, 2% don't know, 20% net disagree.&#10;2019, 66% net agree, 11% neither agree nor disagree, 4% don't know, 19% net disagree.">
            <a:extLst>
              <a:ext uri="{FF2B5EF4-FFF2-40B4-BE49-F238E27FC236}">
                <a16:creationId xmlns:a16="http://schemas.microsoft.com/office/drawing/2014/main" id="{AD19767C-1252-4245-AD31-E04FFB407C41}"/>
              </a:ext>
            </a:extLst>
          </p:cNvPr>
          <p:cNvGraphicFramePr/>
          <p:nvPr>
            <p:extLst>
              <p:ext uri="{D42A27DB-BD31-4B8C-83A1-F6EECF244321}">
                <p14:modId xmlns:p14="http://schemas.microsoft.com/office/powerpoint/2010/main" val="369181241"/>
              </p:ext>
            </p:extLst>
          </p:nvPr>
        </p:nvGraphicFramePr>
        <p:xfrm>
          <a:off x="338973" y="2513671"/>
          <a:ext cx="9448800" cy="3438086"/>
        </p:xfrm>
        <a:graphic>
          <a:graphicData uri="http://schemas.openxmlformats.org/drawingml/2006/chart">
            <c:chart xmlns:c="http://schemas.openxmlformats.org/drawingml/2006/chart" xmlns:r="http://schemas.openxmlformats.org/officeDocument/2006/relationships" r:id="rId2"/>
          </a:graphicData>
        </a:graphic>
      </p:graphicFrame>
      <p:grpSp>
        <p:nvGrpSpPr>
          <p:cNvPr id="7" name="Group 6" descr="Key, the green triangle indicates a significant increase, the red triangle indicates a significant decrease.">
            <a:extLst>
              <a:ext uri="{FF2B5EF4-FFF2-40B4-BE49-F238E27FC236}">
                <a16:creationId xmlns:a16="http://schemas.microsoft.com/office/drawing/2014/main" id="{38567550-58E4-4A85-94E8-19FBAB4C4372}"/>
              </a:ext>
            </a:extLst>
          </p:cNvPr>
          <p:cNvGrpSpPr/>
          <p:nvPr/>
        </p:nvGrpSpPr>
        <p:grpSpPr>
          <a:xfrm>
            <a:off x="10007790" y="3680060"/>
            <a:ext cx="1930403" cy="552654"/>
            <a:chOff x="7176001" y="492990"/>
            <a:chExt cx="1930403" cy="552654"/>
          </a:xfrm>
        </p:grpSpPr>
        <p:sp>
          <p:nvSpPr>
            <p:cNvPr id="10" name="Isosceles Triangle 9">
              <a:extLst>
                <a:ext uri="{FF2B5EF4-FFF2-40B4-BE49-F238E27FC236}">
                  <a16:creationId xmlns:a16="http://schemas.microsoft.com/office/drawing/2014/main" id="{76E7F12A-245C-4BBA-9173-7235695732BA}"/>
                </a:ext>
              </a:extLst>
            </p:cNvPr>
            <p:cNvSpPr/>
            <p:nvPr/>
          </p:nvSpPr>
          <p:spPr bwMode="gray">
            <a:xfrm flipH="1">
              <a:off x="7176002" y="561824"/>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1" name="Text Placeholder 9">
              <a:extLst>
                <a:ext uri="{FF2B5EF4-FFF2-40B4-BE49-F238E27FC236}">
                  <a16:creationId xmlns:a16="http://schemas.microsoft.com/office/drawing/2014/main" id="{05FDBE36-3BF8-419D-9918-B9008D77FA23}"/>
                </a:ext>
              </a:extLst>
            </p:cNvPr>
            <p:cNvSpPr txBox="1">
              <a:spLocks/>
            </p:cNvSpPr>
            <p:nvPr/>
          </p:nvSpPr>
          <p:spPr>
            <a:xfrm>
              <a:off x="7290916" y="492990"/>
              <a:ext cx="1815488" cy="163413"/>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increase</a:t>
              </a:r>
            </a:p>
          </p:txBody>
        </p:sp>
        <p:sp>
          <p:nvSpPr>
            <p:cNvPr id="9" name="Isosceles Triangle 8">
              <a:extLst>
                <a:ext uri="{FF2B5EF4-FFF2-40B4-BE49-F238E27FC236}">
                  <a16:creationId xmlns:a16="http://schemas.microsoft.com/office/drawing/2014/main" id="{EF94644A-B3E0-4F41-8894-F911781F24A5}"/>
                </a:ext>
              </a:extLst>
            </p:cNvPr>
            <p:cNvSpPr/>
            <p:nvPr/>
          </p:nvSpPr>
          <p:spPr bwMode="gray">
            <a:xfrm rot="10800000">
              <a:off x="7176001" y="869361"/>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2" name="Text Placeholder 9">
              <a:extLst>
                <a:ext uri="{FF2B5EF4-FFF2-40B4-BE49-F238E27FC236}">
                  <a16:creationId xmlns:a16="http://schemas.microsoft.com/office/drawing/2014/main" id="{88924247-982B-4ACF-8CFB-ABF99880334E}"/>
                </a:ext>
              </a:extLst>
            </p:cNvPr>
            <p:cNvSpPr txBox="1">
              <a:spLocks/>
            </p:cNvSpPr>
            <p:nvPr/>
          </p:nvSpPr>
          <p:spPr>
            <a:xfrm>
              <a:off x="7290915" y="801788"/>
              <a:ext cx="1815487" cy="203988"/>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decrease</a:t>
              </a:r>
            </a:p>
          </p:txBody>
        </p:sp>
      </p:grpSp>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NI adults per survey year</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36</a:t>
            </a:fld>
            <a:r>
              <a:rPr lang="en-GB" dirty="0"/>
              <a:t>  </a:t>
            </a:r>
          </a:p>
        </p:txBody>
      </p:sp>
    </p:spTree>
    <p:extLst>
      <p:ext uri="{BB962C8B-B14F-4D97-AF65-F5344CB8AC3E}">
        <p14:creationId xmlns:p14="http://schemas.microsoft.com/office/powerpoint/2010/main" val="10531733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Aspects of life in Northern Ireland (9)</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923330"/>
          </a:xfrm>
        </p:spPr>
        <p:txBody>
          <a:bodyPr/>
          <a:lstStyle/>
          <a:p>
            <a:r>
              <a:rPr lang="en-GB" dirty="0" smtClean="0"/>
              <a:t>To </a:t>
            </a:r>
            <a:r>
              <a:rPr lang="en-GB" dirty="0"/>
              <a:t>what extent do you agree or disagree with the following statements about </a:t>
            </a:r>
            <a:r>
              <a:rPr lang="en-GB" u="sng" dirty="0"/>
              <a:t>education</a:t>
            </a:r>
            <a:r>
              <a:rPr lang="en-GB" dirty="0"/>
              <a:t> in Northern Ireland? </a:t>
            </a:r>
            <a:r>
              <a:rPr lang="en-GB" dirty="0" smtClean="0">
                <a:solidFill>
                  <a:schemeClr val="accent1"/>
                </a:solidFill>
              </a:rPr>
              <a:t>“</a:t>
            </a:r>
            <a:r>
              <a:rPr lang="en-GB" dirty="0">
                <a:solidFill>
                  <a:schemeClr val="accent1"/>
                </a:solidFill>
              </a:rPr>
              <a:t>Government funding should focus on those groups which do less well at school” (trend)</a:t>
            </a:r>
            <a:endParaRPr lang="en-GB" dirty="0">
              <a:solidFill>
                <a:schemeClr val="accent1"/>
              </a:solidFill>
              <a:highlight>
                <a:srgbClr val="FFFF00"/>
              </a:highlight>
            </a:endParaRPr>
          </a:p>
        </p:txBody>
      </p:sp>
      <p:graphicFrame>
        <p:nvGraphicFramePr>
          <p:cNvPr id="7" name="Chart 6" descr="Stacked bar chart showing extent of agreement or disagreement over time on statement, 'Government funding should focus on those groups which do less well at school'. Significant differences are highlighted on the basis of change over time.&#10;&#10;Link to view data source:&#10;&#10;2020-2021, 62% net agree, 19% neither agree nor disagree, 1% don't know, 17% net disagree.&#10;2019, 59% net agree, 18% neither agree nor disagree, 2% don't know, 21% net disagree.">
            <a:extLst>
              <a:ext uri="{FF2B5EF4-FFF2-40B4-BE49-F238E27FC236}">
                <a16:creationId xmlns:a16="http://schemas.microsoft.com/office/drawing/2014/main" id="{7C2CC955-30AB-46C5-9B1F-7308332D2DC9}"/>
              </a:ext>
            </a:extLst>
          </p:cNvPr>
          <p:cNvGraphicFramePr/>
          <p:nvPr>
            <p:extLst>
              <p:ext uri="{D42A27DB-BD31-4B8C-83A1-F6EECF244321}">
                <p14:modId xmlns:p14="http://schemas.microsoft.com/office/powerpoint/2010/main" val="4097311686"/>
              </p:ext>
            </p:extLst>
          </p:nvPr>
        </p:nvGraphicFramePr>
        <p:xfrm>
          <a:off x="338973" y="2513671"/>
          <a:ext cx="9448800" cy="3438086"/>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Group 8" descr="Key, the green triangle indicates a significant increase, the red triangle indicates a significant decrease.">
            <a:extLst>
              <a:ext uri="{FF2B5EF4-FFF2-40B4-BE49-F238E27FC236}">
                <a16:creationId xmlns:a16="http://schemas.microsoft.com/office/drawing/2014/main" id="{9CA5673E-2DF1-4CED-8F39-E3BBCB68F12E}"/>
              </a:ext>
            </a:extLst>
          </p:cNvPr>
          <p:cNvGrpSpPr/>
          <p:nvPr/>
        </p:nvGrpSpPr>
        <p:grpSpPr>
          <a:xfrm>
            <a:off x="10007790" y="3680060"/>
            <a:ext cx="1930403" cy="552654"/>
            <a:chOff x="7176001" y="492990"/>
            <a:chExt cx="1930403" cy="552654"/>
          </a:xfrm>
        </p:grpSpPr>
        <p:sp>
          <p:nvSpPr>
            <p:cNvPr id="11" name="Isosceles Triangle 10">
              <a:extLst>
                <a:ext uri="{FF2B5EF4-FFF2-40B4-BE49-F238E27FC236}">
                  <a16:creationId xmlns:a16="http://schemas.microsoft.com/office/drawing/2014/main" id="{C84F82FA-D730-4EA8-BB75-79F501246B54}"/>
                </a:ext>
              </a:extLst>
            </p:cNvPr>
            <p:cNvSpPr/>
            <p:nvPr/>
          </p:nvSpPr>
          <p:spPr bwMode="gray">
            <a:xfrm flipH="1">
              <a:off x="7176002" y="561824"/>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2" name="Text Placeholder 9">
              <a:extLst>
                <a:ext uri="{FF2B5EF4-FFF2-40B4-BE49-F238E27FC236}">
                  <a16:creationId xmlns:a16="http://schemas.microsoft.com/office/drawing/2014/main" id="{B258EB2A-186D-493B-8E82-CBDA3F206B52}"/>
                </a:ext>
              </a:extLst>
            </p:cNvPr>
            <p:cNvSpPr txBox="1">
              <a:spLocks/>
            </p:cNvSpPr>
            <p:nvPr/>
          </p:nvSpPr>
          <p:spPr>
            <a:xfrm>
              <a:off x="7290916" y="492990"/>
              <a:ext cx="1815488" cy="163413"/>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increase</a:t>
              </a:r>
            </a:p>
          </p:txBody>
        </p:sp>
        <p:sp>
          <p:nvSpPr>
            <p:cNvPr id="10" name="Isosceles Triangle 9">
              <a:extLst>
                <a:ext uri="{FF2B5EF4-FFF2-40B4-BE49-F238E27FC236}">
                  <a16:creationId xmlns:a16="http://schemas.microsoft.com/office/drawing/2014/main" id="{913806C5-0E93-4ED7-B461-3DF8AD2AFD12}"/>
                </a:ext>
              </a:extLst>
            </p:cNvPr>
            <p:cNvSpPr/>
            <p:nvPr/>
          </p:nvSpPr>
          <p:spPr bwMode="gray">
            <a:xfrm rot="10800000">
              <a:off x="7176001" y="869361"/>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3" name="Text Placeholder 9">
              <a:extLst>
                <a:ext uri="{FF2B5EF4-FFF2-40B4-BE49-F238E27FC236}">
                  <a16:creationId xmlns:a16="http://schemas.microsoft.com/office/drawing/2014/main" id="{8FA97B00-3A87-4235-98C2-B9329BEB8510}"/>
                </a:ext>
              </a:extLst>
            </p:cNvPr>
            <p:cNvSpPr txBox="1">
              <a:spLocks/>
            </p:cNvSpPr>
            <p:nvPr/>
          </p:nvSpPr>
          <p:spPr>
            <a:xfrm>
              <a:off x="7290915" y="801788"/>
              <a:ext cx="1815487" cy="203988"/>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decrease</a:t>
              </a:r>
            </a:p>
          </p:txBody>
        </p:sp>
      </p:grpSp>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NI adults per survey year</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37</a:t>
            </a:fld>
            <a:r>
              <a:rPr lang="en-GB" dirty="0"/>
              <a:t>  </a:t>
            </a:r>
          </a:p>
        </p:txBody>
      </p:sp>
    </p:spTree>
    <p:extLst>
      <p:ext uri="{BB962C8B-B14F-4D97-AF65-F5344CB8AC3E}">
        <p14:creationId xmlns:p14="http://schemas.microsoft.com/office/powerpoint/2010/main" val="27346298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Aspects of life in Northern Ireland (10)</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615553"/>
          </a:xfrm>
        </p:spPr>
        <p:txBody>
          <a:bodyPr/>
          <a:lstStyle/>
          <a:p>
            <a:r>
              <a:rPr lang="en-GB" dirty="0" smtClean="0"/>
              <a:t>To </a:t>
            </a:r>
            <a:r>
              <a:rPr lang="en-GB" dirty="0"/>
              <a:t>what extent do you agree or disagree with the following statements about </a:t>
            </a:r>
            <a:r>
              <a:rPr lang="en-GB" u="sng" dirty="0"/>
              <a:t>your local area</a:t>
            </a:r>
            <a:r>
              <a:rPr lang="en-GB" dirty="0"/>
              <a:t> in Northern Ireland? </a:t>
            </a:r>
            <a:r>
              <a:rPr lang="en-GB" dirty="0">
                <a:solidFill>
                  <a:schemeClr val="accent1"/>
                </a:solidFill>
              </a:rPr>
              <a:t>Overall</a:t>
            </a:r>
            <a:endParaRPr lang="en-GB" dirty="0">
              <a:solidFill>
                <a:schemeClr val="accent1"/>
              </a:solidFill>
              <a:highlight>
                <a:srgbClr val="FFFF00"/>
              </a:highlight>
            </a:endParaRPr>
          </a:p>
        </p:txBody>
      </p:sp>
      <p:graphicFrame>
        <p:nvGraphicFramePr>
          <p:cNvPr id="8" name="Chart 7" descr="Stacked bar chart showing extent of agreement or disagreement on various statements relating to the local area in Northern Ireland.&#10;&#10;Link to view data source:&#10;&#10;&#10;I would consider participating in voluntary or community work, 48% strongly agree, 25% tend to agree, 10% neither agree nor disagree, 6% tend to disagree, 10% strongly disagree.&#10;I would consider applying to sit on a public board, 25% strongly agree, 19% tend to agree, 11% neither agree nor disagree, 15% tend to disagree, 30% strongly disagree, 1% don't know.">
            <a:extLst>
              <a:ext uri="{FF2B5EF4-FFF2-40B4-BE49-F238E27FC236}">
                <a16:creationId xmlns:a16="http://schemas.microsoft.com/office/drawing/2014/main" id="{28DA8658-C897-4733-A202-6EB416F442FB}"/>
              </a:ext>
            </a:extLst>
          </p:cNvPr>
          <p:cNvGraphicFramePr/>
          <p:nvPr>
            <p:extLst>
              <p:ext uri="{D42A27DB-BD31-4B8C-83A1-F6EECF244321}">
                <p14:modId xmlns:p14="http://schemas.microsoft.com/office/powerpoint/2010/main" val="296166310"/>
              </p:ext>
            </p:extLst>
          </p:nvPr>
        </p:nvGraphicFramePr>
        <p:xfrm>
          <a:off x="449999" y="2062481"/>
          <a:ext cx="11277975" cy="397256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adults living in Northern Ireland </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38</a:t>
            </a:fld>
            <a:r>
              <a:rPr lang="en-GB" dirty="0"/>
              <a:t>  </a:t>
            </a:r>
          </a:p>
        </p:txBody>
      </p:sp>
    </p:spTree>
    <p:extLst>
      <p:ext uri="{BB962C8B-B14F-4D97-AF65-F5344CB8AC3E}">
        <p14:creationId xmlns:p14="http://schemas.microsoft.com/office/powerpoint/2010/main" val="34727598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Aspects of life in Northern Ireland (11)</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923330"/>
          </a:xfrm>
        </p:spPr>
        <p:txBody>
          <a:bodyPr/>
          <a:lstStyle/>
          <a:p>
            <a:r>
              <a:rPr lang="en-GB" dirty="0" smtClean="0"/>
              <a:t>To </a:t>
            </a:r>
            <a:r>
              <a:rPr lang="en-GB" dirty="0"/>
              <a:t>what extent do you agree or disagree with the following statements about </a:t>
            </a:r>
            <a:r>
              <a:rPr lang="en-GB" u="sng" dirty="0"/>
              <a:t>your local area</a:t>
            </a:r>
            <a:r>
              <a:rPr lang="en-GB" dirty="0"/>
              <a:t> in Northern Ireland</a:t>
            </a:r>
            <a:r>
              <a:rPr lang="en-GB" dirty="0" smtClean="0"/>
              <a:t>? </a:t>
            </a:r>
            <a:r>
              <a:rPr lang="en-GB" dirty="0">
                <a:solidFill>
                  <a:schemeClr val="accent1"/>
                </a:solidFill>
              </a:rPr>
              <a:t>“I would consider participating in voluntary or community work” (trend)</a:t>
            </a:r>
            <a:endParaRPr lang="en-GB" dirty="0">
              <a:solidFill>
                <a:schemeClr val="accent1"/>
              </a:solidFill>
              <a:highlight>
                <a:srgbClr val="FFFF00"/>
              </a:highlight>
            </a:endParaRPr>
          </a:p>
        </p:txBody>
      </p:sp>
      <p:graphicFrame>
        <p:nvGraphicFramePr>
          <p:cNvPr id="7" name="Chart 6" descr="Stacked bar chart showing extent of agreement or disagreement over time on statement, 'I would consider participating in voluntary or community work'. Significant differences are highlighted on the basis of change over time.&#10;&#10;Link to view data source:&#10;&#10;2020-2021, 73% net agree, 10% neither agree nor disagree,17% net disagree.&#10;2019, 67% net agree, 11% neither agree nor disagree, 1% don't know, 21% net disagree.">
            <a:extLst>
              <a:ext uri="{FF2B5EF4-FFF2-40B4-BE49-F238E27FC236}">
                <a16:creationId xmlns:a16="http://schemas.microsoft.com/office/drawing/2014/main" id="{F7E6F6F6-71F0-42F6-869B-9A1BD82DAE04}"/>
              </a:ext>
            </a:extLst>
          </p:cNvPr>
          <p:cNvGraphicFramePr/>
          <p:nvPr>
            <p:extLst>
              <p:ext uri="{D42A27DB-BD31-4B8C-83A1-F6EECF244321}">
                <p14:modId xmlns:p14="http://schemas.microsoft.com/office/powerpoint/2010/main" val="2191610981"/>
              </p:ext>
            </p:extLst>
          </p:nvPr>
        </p:nvGraphicFramePr>
        <p:xfrm>
          <a:off x="342898" y="2513671"/>
          <a:ext cx="9448800" cy="3438086"/>
        </p:xfrm>
        <a:graphic>
          <a:graphicData uri="http://schemas.openxmlformats.org/drawingml/2006/chart">
            <c:chart xmlns:c="http://schemas.openxmlformats.org/drawingml/2006/chart" xmlns:r="http://schemas.openxmlformats.org/officeDocument/2006/relationships" r:id="rId2"/>
          </a:graphicData>
        </a:graphic>
      </p:graphicFrame>
      <p:sp>
        <p:nvSpPr>
          <p:cNvPr id="14" name="Isosceles Triangle 13" descr="Solid green triangle to indicate that figure in 2020-21 wave (73%) is significantly higher than in 2019 wave (67%).">
            <a:extLst>
              <a:ext uri="{FF2B5EF4-FFF2-40B4-BE49-F238E27FC236}">
                <a16:creationId xmlns:a16="http://schemas.microsoft.com/office/drawing/2014/main" id="{6DB92798-E1FF-4094-A79A-9FB7AC8B53B8}"/>
              </a:ext>
            </a:extLst>
          </p:cNvPr>
          <p:cNvSpPr/>
          <p:nvPr/>
        </p:nvSpPr>
        <p:spPr bwMode="gray">
          <a:xfrm flipH="1">
            <a:off x="2376896" y="2793854"/>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grpSp>
        <p:nvGrpSpPr>
          <p:cNvPr id="9" name="Group 8" descr="Key, the green triangle indicates a significant increase, the red triangle indicates a significant decrease.">
            <a:extLst>
              <a:ext uri="{FF2B5EF4-FFF2-40B4-BE49-F238E27FC236}">
                <a16:creationId xmlns:a16="http://schemas.microsoft.com/office/drawing/2014/main" id="{E455347E-F5D8-4CA4-B393-1063D647AFBF}"/>
              </a:ext>
            </a:extLst>
          </p:cNvPr>
          <p:cNvGrpSpPr/>
          <p:nvPr/>
        </p:nvGrpSpPr>
        <p:grpSpPr>
          <a:xfrm>
            <a:off x="10011715" y="3680060"/>
            <a:ext cx="1930403" cy="552654"/>
            <a:chOff x="7176001" y="492990"/>
            <a:chExt cx="1930403" cy="552654"/>
          </a:xfrm>
        </p:grpSpPr>
        <p:sp>
          <p:nvSpPr>
            <p:cNvPr id="11" name="Isosceles Triangle 10">
              <a:extLst>
                <a:ext uri="{FF2B5EF4-FFF2-40B4-BE49-F238E27FC236}">
                  <a16:creationId xmlns:a16="http://schemas.microsoft.com/office/drawing/2014/main" id="{01BB6AB2-3159-47C5-B7BF-381E6ECE794B}"/>
                </a:ext>
              </a:extLst>
            </p:cNvPr>
            <p:cNvSpPr/>
            <p:nvPr/>
          </p:nvSpPr>
          <p:spPr bwMode="gray">
            <a:xfrm flipH="1">
              <a:off x="7176002" y="561824"/>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2" name="Text Placeholder 9">
              <a:extLst>
                <a:ext uri="{FF2B5EF4-FFF2-40B4-BE49-F238E27FC236}">
                  <a16:creationId xmlns:a16="http://schemas.microsoft.com/office/drawing/2014/main" id="{0467DA4A-0536-45DF-8312-4A6CCFD8AD02}"/>
                </a:ext>
              </a:extLst>
            </p:cNvPr>
            <p:cNvSpPr txBox="1">
              <a:spLocks/>
            </p:cNvSpPr>
            <p:nvPr/>
          </p:nvSpPr>
          <p:spPr>
            <a:xfrm>
              <a:off x="7290916" y="492990"/>
              <a:ext cx="1815488" cy="163413"/>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increase</a:t>
              </a:r>
            </a:p>
          </p:txBody>
        </p:sp>
        <p:sp>
          <p:nvSpPr>
            <p:cNvPr id="10" name="Isosceles Triangle 9">
              <a:extLst>
                <a:ext uri="{FF2B5EF4-FFF2-40B4-BE49-F238E27FC236}">
                  <a16:creationId xmlns:a16="http://schemas.microsoft.com/office/drawing/2014/main" id="{2CD63759-8840-4D53-A18C-33D7228AC436}"/>
                </a:ext>
              </a:extLst>
            </p:cNvPr>
            <p:cNvSpPr/>
            <p:nvPr/>
          </p:nvSpPr>
          <p:spPr bwMode="gray">
            <a:xfrm rot="10800000">
              <a:off x="7176001" y="869361"/>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3" name="Text Placeholder 9">
              <a:extLst>
                <a:ext uri="{FF2B5EF4-FFF2-40B4-BE49-F238E27FC236}">
                  <a16:creationId xmlns:a16="http://schemas.microsoft.com/office/drawing/2014/main" id="{FE0E8697-A9A5-47C7-9A85-82B988AAE638}"/>
                </a:ext>
              </a:extLst>
            </p:cNvPr>
            <p:cNvSpPr txBox="1">
              <a:spLocks/>
            </p:cNvSpPr>
            <p:nvPr/>
          </p:nvSpPr>
          <p:spPr>
            <a:xfrm>
              <a:off x="7290915" y="801788"/>
              <a:ext cx="1815487" cy="203988"/>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decrease</a:t>
              </a:r>
            </a:p>
          </p:txBody>
        </p:sp>
      </p:grpSp>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NI adults per survey year</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39</a:t>
            </a:fld>
            <a:r>
              <a:rPr lang="en-GB" dirty="0"/>
              <a:t>  </a:t>
            </a:r>
          </a:p>
        </p:txBody>
      </p:sp>
    </p:spTree>
    <p:extLst>
      <p:ext uri="{BB962C8B-B14F-4D97-AF65-F5344CB8AC3E}">
        <p14:creationId xmlns:p14="http://schemas.microsoft.com/office/powerpoint/2010/main" val="2183140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FE13B5-96DE-47E3-8565-3A62BF090902}"/>
              </a:ext>
            </a:extLst>
          </p:cNvPr>
          <p:cNvSpPr>
            <a:spLocks noGrp="1"/>
          </p:cNvSpPr>
          <p:nvPr>
            <p:ph idx="1"/>
          </p:nvPr>
        </p:nvSpPr>
        <p:spPr>
          <a:xfrm>
            <a:off x="450001" y="1792800"/>
            <a:ext cx="9341698" cy="3876675"/>
          </a:xfrm>
        </p:spPr>
        <p:txBody>
          <a:bodyPr/>
          <a:lstStyle/>
          <a:p>
            <a:r>
              <a:rPr lang="en-GB" b="1" dirty="0"/>
              <a:t>Awareness and understanding</a:t>
            </a:r>
          </a:p>
          <a:p>
            <a:r>
              <a:rPr lang="en-GB" dirty="0"/>
              <a:t>When asked what the term ‘equality’ means to participants, thinking specifically about Northern Ireland (NI), the most commonly cited response is that it means religious equality (17%). Over one in ten (15%) hold a negative view of equality or feel that equality in NI is lacking.</a:t>
            </a:r>
          </a:p>
          <a:p>
            <a:endParaRPr lang="en-GB" b="1" dirty="0" smtClean="0"/>
          </a:p>
          <a:p>
            <a:r>
              <a:rPr lang="en-GB" b="1" dirty="0" smtClean="0"/>
              <a:t>Attitudes</a:t>
            </a:r>
            <a:endParaRPr lang="en-GB" b="1" dirty="0"/>
          </a:p>
          <a:p>
            <a:r>
              <a:rPr lang="en-GB" dirty="0"/>
              <a:t>Less than a third of participants agree that the term ‘equality’ is meaningless to them and not something they think about day to day (29%), marking a significant decrease on the previous year (36%).</a:t>
            </a:r>
          </a:p>
          <a:p>
            <a:endParaRPr lang="en-GB" b="1" dirty="0" smtClean="0"/>
          </a:p>
          <a:p>
            <a:r>
              <a:rPr lang="en-GB" b="1" dirty="0" smtClean="0"/>
              <a:t>Personal </a:t>
            </a:r>
            <a:r>
              <a:rPr lang="en-GB" b="1" dirty="0"/>
              <a:t>experiences</a:t>
            </a:r>
          </a:p>
          <a:p>
            <a:r>
              <a:rPr lang="en-GB" dirty="0"/>
              <a:t>Of those in work, the majority report that they have not personally experienced a situation where they were not treated with dignity and respect in the workplace based on personal characteristics (82%). Almost one-fifth (18%) report that they have experienced this.</a:t>
            </a:r>
          </a:p>
          <a:p>
            <a:r>
              <a:rPr lang="en-GB"/>
              <a:t>Just </a:t>
            </a:r>
            <a:r>
              <a:rPr lang="en-GB" smtClean="0"/>
              <a:t>over a quarter </a:t>
            </a:r>
            <a:r>
              <a:rPr lang="en-GB" dirty="0"/>
              <a:t>of participants who are in work report witnessing a situation where others in the workplace were not treated with dignity and respect based on their personal </a:t>
            </a:r>
            <a:r>
              <a:rPr lang="en-GB"/>
              <a:t>characteristics </a:t>
            </a:r>
            <a:r>
              <a:rPr lang="en-GB" smtClean="0"/>
              <a:t>(27%).</a:t>
            </a:r>
            <a:endParaRPr lang="en-GB" dirty="0"/>
          </a:p>
        </p:txBody>
      </p:sp>
      <p:sp>
        <p:nvSpPr>
          <p:cNvPr id="3" name="Text Placeholder 2">
            <a:extLst>
              <a:ext uri="{FF2B5EF4-FFF2-40B4-BE49-F238E27FC236}">
                <a16:creationId xmlns:a16="http://schemas.microsoft.com/office/drawing/2014/main" id="{4CAC7FF8-7BD1-441A-ACD8-973DE88B4CC5}"/>
              </a:ext>
            </a:extLst>
          </p:cNvPr>
          <p:cNvSpPr>
            <a:spLocks noGrp="1"/>
          </p:cNvSpPr>
          <p:nvPr>
            <p:ph type="body" sz="quarter" idx="15"/>
          </p:nvPr>
        </p:nvSpPr>
        <p:spPr/>
        <p:txBody>
          <a:bodyPr/>
          <a:lstStyle/>
          <a:p>
            <a:r>
              <a:rPr lang="en-GB" dirty="0"/>
              <a:t>Equality: awareness, </a:t>
            </a:r>
            <a:r>
              <a:rPr lang="en-GB" dirty="0" smtClean="0"/>
              <a:t>understanding and </a:t>
            </a:r>
            <a:r>
              <a:rPr lang="en-GB" dirty="0"/>
              <a:t>experiences</a:t>
            </a:r>
          </a:p>
        </p:txBody>
      </p:sp>
      <p:sp>
        <p:nvSpPr>
          <p:cNvPr id="5" name="Slide Number Placeholder 4">
            <a:extLst>
              <a:ext uri="{FF2B5EF4-FFF2-40B4-BE49-F238E27FC236}">
                <a16:creationId xmlns:a16="http://schemas.microsoft.com/office/drawing/2014/main" id="{7991E8DB-D0C1-4A8C-9D2D-08E19CBB5408}"/>
              </a:ext>
            </a:extLst>
          </p:cNvPr>
          <p:cNvSpPr>
            <a:spLocks noGrp="1"/>
          </p:cNvSpPr>
          <p:nvPr>
            <p:ph type="sldNum" sz="quarter" idx="19"/>
          </p:nvPr>
        </p:nvSpPr>
        <p:spPr/>
        <p:txBody>
          <a:bodyPr/>
          <a:lstStyle/>
          <a:p>
            <a:fld id="{D61AABEC-672F-4B68-B914-690DA978312C}" type="slidenum">
              <a:rPr lang="en-GB" smtClean="0"/>
              <a:pPr/>
              <a:t>4</a:t>
            </a:fld>
            <a:r>
              <a:rPr lang="en-GB" dirty="0"/>
              <a:t>  </a:t>
            </a:r>
          </a:p>
        </p:txBody>
      </p:sp>
      <p:sp>
        <p:nvSpPr>
          <p:cNvPr id="6" name="Title 5">
            <a:extLst>
              <a:ext uri="{FF2B5EF4-FFF2-40B4-BE49-F238E27FC236}">
                <a16:creationId xmlns:a16="http://schemas.microsoft.com/office/drawing/2014/main" id="{6053CF8C-7BE7-4B9E-9171-CC34D5F74581}"/>
              </a:ext>
            </a:extLst>
          </p:cNvPr>
          <p:cNvSpPr>
            <a:spLocks noGrp="1"/>
          </p:cNvSpPr>
          <p:nvPr>
            <p:ph type="title"/>
          </p:nvPr>
        </p:nvSpPr>
        <p:spPr/>
        <p:txBody>
          <a:bodyPr/>
          <a:lstStyle/>
          <a:p>
            <a:r>
              <a:rPr lang="en-GB" dirty="0"/>
              <a:t>Executive summary (1)</a:t>
            </a:r>
          </a:p>
        </p:txBody>
      </p:sp>
    </p:spTree>
    <p:extLst>
      <p:ext uri="{BB962C8B-B14F-4D97-AF65-F5344CB8AC3E}">
        <p14:creationId xmlns:p14="http://schemas.microsoft.com/office/powerpoint/2010/main" val="3193365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Aspects of life in Northern Ireland (12)</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923330"/>
          </a:xfrm>
        </p:spPr>
        <p:txBody>
          <a:bodyPr/>
          <a:lstStyle/>
          <a:p>
            <a:r>
              <a:rPr lang="en-GB" dirty="0" smtClean="0"/>
              <a:t>To </a:t>
            </a:r>
            <a:r>
              <a:rPr lang="en-GB" dirty="0"/>
              <a:t>what extent do you agree or disagree with the following statements about </a:t>
            </a:r>
            <a:r>
              <a:rPr lang="en-GB" u="sng" dirty="0"/>
              <a:t>your local area</a:t>
            </a:r>
            <a:r>
              <a:rPr lang="en-GB" dirty="0"/>
              <a:t> in Northern Ireland</a:t>
            </a:r>
            <a:r>
              <a:rPr lang="en-GB" dirty="0" smtClean="0"/>
              <a:t>? </a:t>
            </a:r>
            <a:r>
              <a:rPr lang="en-GB" dirty="0">
                <a:solidFill>
                  <a:schemeClr val="accent1"/>
                </a:solidFill>
              </a:rPr>
              <a:t>“I would consider applying to sit on a public board” (trend)</a:t>
            </a:r>
            <a:endParaRPr lang="en-GB" dirty="0">
              <a:solidFill>
                <a:schemeClr val="accent1"/>
              </a:solidFill>
              <a:highlight>
                <a:srgbClr val="FFFF00"/>
              </a:highlight>
            </a:endParaRPr>
          </a:p>
        </p:txBody>
      </p:sp>
      <p:graphicFrame>
        <p:nvGraphicFramePr>
          <p:cNvPr id="7" name="Chart 6" descr="Stacked bar chart showing extent of agreement or disagreement over time on statement, 'I would consider applying to sit on a public board'. Significant differences are highlighted on the basis of change over time.&#10;&#10;Link to view data source:&#10;&#10;&#10;2020-2021, 44% net agree, 11% neither agree nor disagree, 1% don't know, 45% net disagree.&#10;2019, 39% net agree, 12% neither agree nor disagree, 2% don't know, 48% net disagree.">
            <a:extLst>
              <a:ext uri="{FF2B5EF4-FFF2-40B4-BE49-F238E27FC236}">
                <a16:creationId xmlns:a16="http://schemas.microsoft.com/office/drawing/2014/main" id="{919D8D11-C20F-41A3-AEF8-8DD33BB4AEDD}"/>
              </a:ext>
            </a:extLst>
          </p:cNvPr>
          <p:cNvGraphicFramePr/>
          <p:nvPr>
            <p:extLst>
              <p:ext uri="{D42A27DB-BD31-4B8C-83A1-F6EECF244321}">
                <p14:modId xmlns:p14="http://schemas.microsoft.com/office/powerpoint/2010/main" val="4063183601"/>
              </p:ext>
            </p:extLst>
          </p:nvPr>
        </p:nvGraphicFramePr>
        <p:xfrm>
          <a:off x="342898" y="2513671"/>
          <a:ext cx="9448800" cy="3438086"/>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Group 8" descr="Key, the green triangle indicates a significant increase, the red triangle indicates a significant decrease.">
            <a:extLst>
              <a:ext uri="{FF2B5EF4-FFF2-40B4-BE49-F238E27FC236}">
                <a16:creationId xmlns:a16="http://schemas.microsoft.com/office/drawing/2014/main" id="{E9353517-39C1-4F92-9160-DE1E8A39DDCC}"/>
              </a:ext>
            </a:extLst>
          </p:cNvPr>
          <p:cNvGrpSpPr/>
          <p:nvPr/>
        </p:nvGrpSpPr>
        <p:grpSpPr>
          <a:xfrm>
            <a:off x="10011715" y="3680060"/>
            <a:ext cx="1930403" cy="552654"/>
            <a:chOff x="7176001" y="492990"/>
            <a:chExt cx="1930403" cy="552654"/>
          </a:xfrm>
        </p:grpSpPr>
        <p:sp>
          <p:nvSpPr>
            <p:cNvPr id="11" name="Isosceles Triangle 10">
              <a:extLst>
                <a:ext uri="{FF2B5EF4-FFF2-40B4-BE49-F238E27FC236}">
                  <a16:creationId xmlns:a16="http://schemas.microsoft.com/office/drawing/2014/main" id="{ACCDCE23-D589-4E07-B686-077784100DE7}"/>
                </a:ext>
              </a:extLst>
            </p:cNvPr>
            <p:cNvSpPr/>
            <p:nvPr/>
          </p:nvSpPr>
          <p:spPr bwMode="gray">
            <a:xfrm flipH="1">
              <a:off x="7176002" y="561824"/>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2" name="Text Placeholder 9">
              <a:extLst>
                <a:ext uri="{FF2B5EF4-FFF2-40B4-BE49-F238E27FC236}">
                  <a16:creationId xmlns:a16="http://schemas.microsoft.com/office/drawing/2014/main" id="{D032BC72-34F8-49DD-9664-5CEC371659F1}"/>
                </a:ext>
              </a:extLst>
            </p:cNvPr>
            <p:cNvSpPr txBox="1">
              <a:spLocks/>
            </p:cNvSpPr>
            <p:nvPr/>
          </p:nvSpPr>
          <p:spPr>
            <a:xfrm>
              <a:off x="7290916" y="492990"/>
              <a:ext cx="1815488" cy="163413"/>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increase</a:t>
              </a:r>
            </a:p>
          </p:txBody>
        </p:sp>
        <p:sp>
          <p:nvSpPr>
            <p:cNvPr id="10" name="Isosceles Triangle 9">
              <a:extLst>
                <a:ext uri="{FF2B5EF4-FFF2-40B4-BE49-F238E27FC236}">
                  <a16:creationId xmlns:a16="http://schemas.microsoft.com/office/drawing/2014/main" id="{7AE52A54-F368-4081-8C3A-746EBA62D690}"/>
                </a:ext>
              </a:extLst>
            </p:cNvPr>
            <p:cNvSpPr/>
            <p:nvPr/>
          </p:nvSpPr>
          <p:spPr bwMode="gray">
            <a:xfrm rot="10800000">
              <a:off x="7176001" y="869361"/>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3" name="Text Placeholder 9">
              <a:extLst>
                <a:ext uri="{FF2B5EF4-FFF2-40B4-BE49-F238E27FC236}">
                  <a16:creationId xmlns:a16="http://schemas.microsoft.com/office/drawing/2014/main" id="{2C7180A2-3668-46A0-8EB1-C467569C6CB5}"/>
                </a:ext>
              </a:extLst>
            </p:cNvPr>
            <p:cNvSpPr txBox="1">
              <a:spLocks/>
            </p:cNvSpPr>
            <p:nvPr/>
          </p:nvSpPr>
          <p:spPr>
            <a:xfrm>
              <a:off x="7290915" y="801788"/>
              <a:ext cx="1815487" cy="203988"/>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decrease</a:t>
              </a:r>
            </a:p>
          </p:txBody>
        </p:sp>
      </p:grpSp>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NI adults per survey year</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40</a:t>
            </a:fld>
            <a:r>
              <a:rPr lang="en-GB" dirty="0"/>
              <a:t>  </a:t>
            </a:r>
          </a:p>
        </p:txBody>
      </p:sp>
    </p:spTree>
    <p:extLst>
      <p:ext uri="{BB962C8B-B14F-4D97-AF65-F5344CB8AC3E}">
        <p14:creationId xmlns:p14="http://schemas.microsoft.com/office/powerpoint/2010/main" val="15240828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Aspects of life in Northern Ireland (13)</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615553"/>
          </a:xfrm>
        </p:spPr>
        <p:txBody>
          <a:bodyPr/>
          <a:lstStyle/>
          <a:p>
            <a:r>
              <a:rPr lang="en-GB" dirty="0" smtClean="0"/>
              <a:t>To </a:t>
            </a:r>
            <a:r>
              <a:rPr lang="en-GB" dirty="0"/>
              <a:t>what extent do you agree or disagree with the following statements about </a:t>
            </a:r>
            <a:r>
              <a:rPr lang="en-GB" u="sng" dirty="0"/>
              <a:t>public services </a:t>
            </a:r>
            <a:r>
              <a:rPr lang="en-GB" dirty="0"/>
              <a:t>in Northern Ireland? </a:t>
            </a:r>
            <a:r>
              <a:rPr lang="en-GB" dirty="0">
                <a:solidFill>
                  <a:schemeClr val="accent1"/>
                </a:solidFill>
              </a:rPr>
              <a:t>Overall</a:t>
            </a:r>
            <a:endParaRPr lang="en-GB" dirty="0">
              <a:solidFill>
                <a:schemeClr val="accent1"/>
              </a:solidFill>
              <a:highlight>
                <a:srgbClr val="FFFF00"/>
              </a:highlight>
            </a:endParaRPr>
          </a:p>
        </p:txBody>
      </p:sp>
      <p:graphicFrame>
        <p:nvGraphicFramePr>
          <p:cNvPr id="8" name="Chart 7" descr="Stacked bar chart showing extent of agreement or disagreement on various statements relating to the local area in Northern Ireland.&#10;&#10;Link to view data source:&#10;&#10;When planning public services, the needs of different groups of people are taken into account (%), 19% strongly agree, 24% tend to agree, 26% neither agree nor disagree, 14% tend to disagree, 14% strongly disagree, 4% don't know.&#10;Public figures show leadership on equality matters (%), 10% strongly agree, 14% tend to agree, 21% neither agree nor disagree, 24% tend to disagree, 28% strongly disagree, 4% don't know.">
            <a:extLst>
              <a:ext uri="{FF2B5EF4-FFF2-40B4-BE49-F238E27FC236}">
                <a16:creationId xmlns:a16="http://schemas.microsoft.com/office/drawing/2014/main" id="{28DA8658-C897-4733-A202-6EB416F442FB}"/>
              </a:ext>
            </a:extLst>
          </p:cNvPr>
          <p:cNvGraphicFramePr/>
          <p:nvPr>
            <p:extLst>
              <p:ext uri="{D42A27DB-BD31-4B8C-83A1-F6EECF244321}">
                <p14:modId xmlns:p14="http://schemas.microsoft.com/office/powerpoint/2010/main" val="1608875367"/>
              </p:ext>
            </p:extLst>
          </p:nvPr>
        </p:nvGraphicFramePr>
        <p:xfrm>
          <a:off x="449999" y="2062481"/>
          <a:ext cx="11277975" cy="397256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adults living in Northern Ireland </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41</a:t>
            </a:fld>
            <a:r>
              <a:rPr lang="en-GB" dirty="0"/>
              <a:t>  </a:t>
            </a:r>
          </a:p>
        </p:txBody>
      </p:sp>
    </p:spTree>
    <p:extLst>
      <p:ext uri="{BB962C8B-B14F-4D97-AF65-F5344CB8AC3E}">
        <p14:creationId xmlns:p14="http://schemas.microsoft.com/office/powerpoint/2010/main" val="39193916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Aspects of life in Northern Ireland (14)</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923330"/>
          </a:xfrm>
        </p:spPr>
        <p:txBody>
          <a:bodyPr/>
          <a:lstStyle/>
          <a:p>
            <a:r>
              <a:rPr lang="en-GB" dirty="0" smtClean="0"/>
              <a:t>To </a:t>
            </a:r>
            <a:r>
              <a:rPr lang="en-GB" dirty="0"/>
              <a:t>what extent do you agree or disagree with the following statements about </a:t>
            </a:r>
            <a:r>
              <a:rPr lang="en-GB" u="sng" dirty="0"/>
              <a:t>your local area</a:t>
            </a:r>
            <a:r>
              <a:rPr lang="en-GB" dirty="0"/>
              <a:t> in Northern Ireland</a:t>
            </a:r>
            <a:r>
              <a:rPr lang="en-GB" dirty="0" smtClean="0"/>
              <a:t>? </a:t>
            </a:r>
            <a:r>
              <a:rPr lang="en-GB" dirty="0">
                <a:solidFill>
                  <a:schemeClr val="accent1"/>
                </a:solidFill>
              </a:rPr>
              <a:t>“When planning public services, the needs of different groups of people are taken into account” (trend)</a:t>
            </a:r>
            <a:endParaRPr lang="en-GB" dirty="0">
              <a:solidFill>
                <a:schemeClr val="accent1"/>
              </a:solidFill>
              <a:highlight>
                <a:srgbClr val="FFFF00"/>
              </a:highlight>
            </a:endParaRPr>
          </a:p>
        </p:txBody>
      </p:sp>
      <p:graphicFrame>
        <p:nvGraphicFramePr>
          <p:cNvPr id="8" name="Chart 7" descr="Line graph showing net agree and net disagree figures over time in relation to the statement about the local area, 'when planning public services, the needs of different groups of people are taken into account'. Significant differences are indicated  on basis of change over time.&#10;&#10;Link to view data source:&#10;&#10;In 2018/2019, 48% net agree, 25% net disagree.&#10;In 2019, 49% net agree, 25% net disagree.&#10;In 2020/2021, 43% net agree, 28% net disagree.">
            <a:extLst>
              <a:ext uri="{FF2B5EF4-FFF2-40B4-BE49-F238E27FC236}">
                <a16:creationId xmlns:a16="http://schemas.microsoft.com/office/drawing/2014/main" id="{604E73D8-FC71-46CD-87D1-30C13C13BC48}"/>
              </a:ext>
            </a:extLst>
          </p:cNvPr>
          <p:cNvGraphicFramePr/>
          <p:nvPr>
            <p:extLst>
              <p:ext uri="{D42A27DB-BD31-4B8C-83A1-F6EECF244321}">
                <p14:modId xmlns:p14="http://schemas.microsoft.com/office/powerpoint/2010/main" val="1835368867"/>
              </p:ext>
            </p:extLst>
          </p:nvPr>
        </p:nvGraphicFramePr>
        <p:xfrm>
          <a:off x="1018959" y="2549646"/>
          <a:ext cx="9710001" cy="3364653"/>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Group 8" descr="Key to show that green triangle means a significant increase and red triangle means significant decrease where indicated on chart.">
            <a:extLst>
              <a:ext uri="{FF2B5EF4-FFF2-40B4-BE49-F238E27FC236}">
                <a16:creationId xmlns:a16="http://schemas.microsoft.com/office/drawing/2014/main" id="{D88D0F73-ED19-4B47-8DC7-6EA47AA81D4A}"/>
              </a:ext>
            </a:extLst>
          </p:cNvPr>
          <p:cNvGrpSpPr/>
          <p:nvPr/>
        </p:nvGrpSpPr>
        <p:grpSpPr>
          <a:xfrm>
            <a:off x="9845230" y="3569043"/>
            <a:ext cx="1930403" cy="552654"/>
            <a:chOff x="7176001" y="492990"/>
            <a:chExt cx="1930403" cy="552654"/>
          </a:xfrm>
        </p:grpSpPr>
        <p:sp>
          <p:nvSpPr>
            <p:cNvPr id="11" name="Isosceles Triangle 10">
              <a:extLst>
                <a:ext uri="{FF2B5EF4-FFF2-40B4-BE49-F238E27FC236}">
                  <a16:creationId xmlns:a16="http://schemas.microsoft.com/office/drawing/2014/main" id="{14490109-FD8F-4A16-969D-758CC8C13145}"/>
                </a:ext>
              </a:extLst>
            </p:cNvPr>
            <p:cNvSpPr/>
            <p:nvPr/>
          </p:nvSpPr>
          <p:spPr bwMode="gray">
            <a:xfrm flipH="1">
              <a:off x="7176002" y="561824"/>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2" name="Text Placeholder 9">
              <a:extLst>
                <a:ext uri="{FF2B5EF4-FFF2-40B4-BE49-F238E27FC236}">
                  <a16:creationId xmlns:a16="http://schemas.microsoft.com/office/drawing/2014/main" id="{B2989C33-1F31-48E8-B18D-D96A14DBA827}"/>
                </a:ext>
              </a:extLst>
            </p:cNvPr>
            <p:cNvSpPr txBox="1">
              <a:spLocks/>
            </p:cNvSpPr>
            <p:nvPr/>
          </p:nvSpPr>
          <p:spPr>
            <a:xfrm>
              <a:off x="7290916" y="492990"/>
              <a:ext cx="1815488" cy="163413"/>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increase</a:t>
              </a:r>
            </a:p>
          </p:txBody>
        </p:sp>
        <p:sp>
          <p:nvSpPr>
            <p:cNvPr id="10" name="Isosceles Triangle 9">
              <a:extLst>
                <a:ext uri="{FF2B5EF4-FFF2-40B4-BE49-F238E27FC236}">
                  <a16:creationId xmlns:a16="http://schemas.microsoft.com/office/drawing/2014/main" id="{945780EE-5BC4-49D4-9446-C51D6EB36C4E}"/>
                </a:ext>
              </a:extLst>
            </p:cNvPr>
            <p:cNvSpPr/>
            <p:nvPr/>
          </p:nvSpPr>
          <p:spPr bwMode="gray">
            <a:xfrm rot="10800000">
              <a:off x="7176001" y="869361"/>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3" name="Text Placeholder 9">
              <a:extLst>
                <a:ext uri="{FF2B5EF4-FFF2-40B4-BE49-F238E27FC236}">
                  <a16:creationId xmlns:a16="http://schemas.microsoft.com/office/drawing/2014/main" id="{302DC14F-D503-4D9B-A2F1-B9DD50F0D6F9}"/>
                </a:ext>
              </a:extLst>
            </p:cNvPr>
            <p:cNvSpPr txBox="1">
              <a:spLocks/>
            </p:cNvSpPr>
            <p:nvPr/>
          </p:nvSpPr>
          <p:spPr>
            <a:xfrm>
              <a:off x="7290915" y="801788"/>
              <a:ext cx="1815487" cy="203988"/>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decrease</a:t>
              </a:r>
            </a:p>
          </p:txBody>
        </p:sp>
      </p:grpSp>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NI adults per survey year | Significant differences shown may exist between current wave and previous wave, or current wave (2020-21) and first wave (2018-19)</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42</a:t>
            </a:fld>
            <a:r>
              <a:rPr lang="en-GB" dirty="0"/>
              <a:t>  </a:t>
            </a:r>
          </a:p>
        </p:txBody>
      </p:sp>
    </p:spTree>
    <p:extLst>
      <p:ext uri="{BB962C8B-B14F-4D97-AF65-F5344CB8AC3E}">
        <p14:creationId xmlns:p14="http://schemas.microsoft.com/office/powerpoint/2010/main" val="12177599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Aspects of life in Northern Ireland (15)</a:t>
            </a:r>
            <a:endParaRPr lang="en-GB" dirty="0">
              <a:highlight>
                <a:srgbClr val="FFFF00"/>
              </a:highlight>
            </a:endParaRP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923330"/>
          </a:xfrm>
        </p:spPr>
        <p:txBody>
          <a:bodyPr/>
          <a:lstStyle/>
          <a:p>
            <a:r>
              <a:rPr lang="en-GB" dirty="0" smtClean="0"/>
              <a:t>To </a:t>
            </a:r>
            <a:r>
              <a:rPr lang="en-GB" dirty="0"/>
              <a:t>what extent do you agree or disagree with the following statements about </a:t>
            </a:r>
            <a:r>
              <a:rPr lang="en-GB" u="sng" dirty="0"/>
              <a:t>your local area</a:t>
            </a:r>
            <a:r>
              <a:rPr lang="en-GB" dirty="0"/>
              <a:t> in Northern Ireland? </a:t>
            </a:r>
            <a:r>
              <a:rPr lang="en-GB" dirty="0">
                <a:solidFill>
                  <a:schemeClr val="accent1"/>
                </a:solidFill>
              </a:rPr>
              <a:t>“Public figures show leadership on equality matters” (trend)</a:t>
            </a:r>
            <a:endParaRPr lang="en-GB" dirty="0">
              <a:solidFill>
                <a:schemeClr val="accent1"/>
              </a:solidFill>
              <a:highlight>
                <a:srgbClr val="FFFF00"/>
              </a:highlight>
            </a:endParaRPr>
          </a:p>
        </p:txBody>
      </p:sp>
      <p:graphicFrame>
        <p:nvGraphicFramePr>
          <p:cNvPr id="8" name="Chart 7" descr="Line graph showing net agree and net disagree figures over time in relation to the statement about the local area, 'public figures show leadership on equality matters'. Significant differences are indicated  on basis of change over time.&#10;&#10;Link to view data source:&#10;&#10;In 2018/2019, 21% net agree, 54% net disagree.&#10;In 2019, 22% net agree, 52% net disagree.&#10;In 2020/2021, 24% net agree, 51% net disagree.">
            <a:extLst>
              <a:ext uri="{FF2B5EF4-FFF2-40B4-BE49-F238E27FC236}">
                <a16:creationId xmlns:a16="http://schemas.microsoft.com/office/drawing/2014/main" id="{73D8E34C-9CAD-4C28-B937-5A9368E8A25A}"/>
              </a:ext>
            </a:extLst>
          </p:cNvPr>
          <p:cNvGraphicFramePr/>
          <p:nvPr>
            <p:extLst>
              <p:ext uri="{D42A27DB-BD31-4B8C-83A1-F6EECF244321}">
                <p14:modId xmlns:p14="http://schemas.microsoft.com/office/powerpoint/2010/main" val="2149724326"/>
              </p:ext>
            </p:extLst>
          </p:nvPr>
        </p:nvGraphicFramePr>
        <p:xfrm>
          <a:off x="1018959" y="2549646"/>
          <a:ext cx="9710001" cy="3364653"/>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Group 8" descr="Key to show that green triangle means a significant increase and red triangle means significant decrease where indicated on chart.">
            <a:extLst>
              <a:ext uri="{FF2B5EF4-FFF2-40B4-BE49-F238E27FC236}">
                <a16:creationId xmlns:a16="http://schemas.microsoft.com/office/drawing/2014/main" id="{B31D4807-2649-491D-8C9B-78CBF9304E39}"/>
              </a:ext>
            </a:extLst>
          </p:cNvPr>
          <p:cNvGrpSpPr/>
          <p:nvPr/>
        </p:nvGrpSpPr>
        <p:grpSpPr>
          <a:xfrm>
            <a:off x="9845230" y="3569043"/>
            <a:ext cx="1930403" cy="552654"/>
            <a:chOff x="7176001" y="492990"/>
            <a:chExt cx="1930403" cy="552654"/>
          </a:xfrm>
        </p:grpSpPr>
        <p:sp>
          <p:nvSpPr>
            <p:cNvPr id="11" name="Isosceles Triangle 10">
              <a:extLst>
                <a:ext uri="{FF2B5EF4-FFF2-40B4-BE49-F238E27FC236}">
                  <a16:creationId xmlns:a16="http://schemas.microsoft.com/office/drawing/2014/main" id="{2F09C825-0457-44ED-ACD7-567A317A305B}"/>
                </a:ext>
              </a:extLst>
            </p:cNvPr>
            <p:cNvSpPr/>
            <p:nvPr/>
          </p:nvSpPr>
          <p:spPr bwMode="gray">
            <a:xfrm flipH="1">
              <a:off x="7176002" y="561824"/>
              <a:ext cx="155359" cy="17628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2" name="Text Placeholder 9">
              <a:extLst>
                <a:ext uri="{FF2B5EF4-FFF2-40B4-BE49-F238E27FC236}">
                  <a16:creationId xmlns:a16="http://schemas.microsoft.com/office/drawing/2014/main" id="{E4E532B4-63F5-4BDF-B456-1F49A402FA79}"/>
                </a:ext>
              </a:extLst>
            </p:cNvPr>
            <p:cNvSpPr txBox="1">
              <a:spLocks/>
            </p:cNvSpPr>
            <p:nvPr/>
          </p:nvSpPr>
          <p:spPr>
            <a:xfrm>
              <a:off x="7290916" y="492990"/>
              <a:ext cx="1815488" cy="163413"/>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increase</a:t>
              </a:r>
            </a:p>
          </p:txBody>
        </p:sp>
        <p:sp>
          <p:nvSpPr>
            <p:cNvPr id="10" name="Isosceles Triangle 9">
              <a:extLst>
                <a:ext uri="{FF2B5EF4-FFF2-40B4-BE49-F238E27FC236}">
                  <a16:creationId xmlns:a16="http://schemas.microsoft.com/office/drawing/2014/main" id="{3A26D0AD-4CB1-48D4-A647-44A2F5A4DF29}"/>
                </a:ext>
              </a:extLst>
            </p:cNvPr>
            <p:cNvSpPr/>
            <p:nvPr/>
          </p:nvSpPr>
          <p:spPr bwMode="gray">
            <a:xfrm rot="10800000">
              <a:off x="7176001" y="869361"/>
              <a:ext cx="155359" cy="1762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300"/>
                </a:spcBef>
                <a:spcAft>
                  <a:spcPts val="300"/>
                </a:spcAft>
                <a:buClr>
                  <a:schemeClr val="bg2"/>
                </a:buClr>
              </a:pPr>
              <a:endParaRPr lang="en-GB" sz="2000" dirty="0">
                <a:solidFill>
                  <a:schemeClr val="bg1"/>
                </a:solidFill>
              </a:endParaRPr>
            </a:p>
          </p:txBody>
        </p:sp>
        <p:sp>
          <p:nvSpPr>
            <p:cNvPr id="13" name="Text Placeholder 9">
              <a:extLst>
                <a:ext uri="{FF2B5EF4-FFF2-40B4-BE49-F238E27FC236}">
                  <a16:creationId xmlns:a16="http://schemas.microsoft.com/office/drawing/2014/main" id="{D7AD2105-BA26-4E6A-A81C-AD8DD94133B5}"/>
                </a:ext>
              </a:extLst>
            </p:cNvPr>
            <p:cNvSpPr txBox="1">
              <a:spLocks/>
            </p:cNvSpPr>
            <p:nvPr/>
          </p:nvSpPr>
          <p:spPr>
            <a:xfrm>
              <a:off x="7290915" y="801788"/>
              <a:ext cx="1815487" cy="203988"/>
            </a:xfrm>
            <a:prstGeom prst="rect">
              <a:avLst/>
            </a:prstGeom>
          </p:spPr>
          <p:txBody>
            <a:bodyPr/>
            <a:lstStyle>
              <a:lvl1pPr marL="273050" indent="-273050" algn="l" defTabSz="914400" rtl="0" eaLnBrk="1" latinLnBrk="0" hangingPunct="1">
                <a:lnSpc>
                  <a:spcPct val="110000"/>
                </a:lnSpc>
                <a:spcBef>
                  <a:spcPts val="600"/>
                </a:spcBef>
                <a:spcAft>
                  <a:spcPts val="600"/>
                </a:spcAft>
                <a:buClr>
                  <a:schemeClr val="bg2"/>
                </a:buClr>
                <a:buFont typeface="Wingdings" panose="05000000000000000000" pitchFamily="2" charset="2"/>
                <a:buChar char="§"/>
                <a:defRPr sz="2800" kern="1200">
                  <a:solidFill>
                    <a:schemeClr val="tx1"/>
                  </a:solidFill>
                  <a:latin typeface="+mn-lt"/>
                  <a:ea typeface="+mn-ea"/>
                  <a:cs typeface="+mn-cs"/>
                </a:defRPr>
              </a:lvl1pPr>
              <a:lvl2pPr marL="742950" indent="-285750" algn="l" defTabSz="914400" rtl="0" eaLnBrk="1" latinLnBrk="0" hangingPunct="1">
                <a:lnSpc>
                  <a:spcPct val="110000"/>
                </a:lnSpc>
                <a:spcBef>
                  <a:spcPts val="600"/>
                </a:spcBef>
                <a:spcAft>
                  <a:spcPts val="600"/>
                </a:spcAft>
                <a:buClr>
                  <a:schemeClr val="bg2"/>
                </a:buClr>
                <a:buFont typeface="Geomanist Light" pitchFamily="50"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600"/>
                </a:spcBef>
                <a:spcAft>
                  <a:spcPts val="600"/>
                </a:spcAft>
                <a:buClr>
                  <a:schemeClr val="bg2"/>
                </a:buClr>
                <a:buFont typeface="Geomanist Light" pitchFamily="50"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400" dirty="0"/>
                <a:t>Significant decrease</a:t>
              </a:r>
            </a:p>
          </p:txBody>
        </p:sp>
      </p:grpSp>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NI adults per survey year | Significant differences shown may exist between current wave and previous wave, or current wave (2020-21) and first wave (2018-19)</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43</a:t>
            </a:fld>
            <a:r>
              <a:rPr lang="en-GB" dirty="0"/>
              <a:t>  </a:t>
            </a:r>
          </a:p>
        </p:txBody>
      </p:sp>
    </p:spTree>
    <p:extLst>
      <p:ext uri="{BB962C8B-B14F-4D97-AF65-F5344CB8AC3E}">
        <p14:creationId xmlns:p14="http://schemas.microsoft.com/office/powerpoint/2010/main" val="6789884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a:xfrm>
            <a:off x="450000" y="397170"/>
            <a:ext cx="2933280" cy="775597"/>
          </a:xfrm>
        </p:spPr>
        <p:txBody>
          <a:bodyPr/>
          <a:lstStyle/>
          <a:p>
            <a:r>
              <a:rPr lang="en-GB" dirty="0"/>
              <a:t>Equality status and COVID-19 (1)</a:t>
            </a: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50000" y="1912341"/>
            <a:ext cx="2933278" cy="2769989"/>
          </a:xfrm>
        </p:spPr>
        <p:txBody>
          <a:bodyPr/>
          <a:lstStyle/>
          <a:p>
            <a:r>
              <a:rPr lang="en-GB" dirty="0" smtClean="0"/>
              <a:t>Thinking </a:t>
            </a:r>
            <a:r>
              <a:rPr lang="en-GB" dirty="0"/>
              <a:t>of the broader potential effects of COVID-19, which groups of people in Northern Ireland, if any, do you think the COVID-19 global pandemic has had a more negative impact on?* </a:t>
            </a:r>
            <a:r>
              <a:rPr lang="en-GB" dirty="0">
                <a:solidFill>
                  <a:schemeClr val="accent1"/>
                </a:solidFill>
              </a:rPr>
              <a:t>Overall (%)</a:t>
            </a:r>
            <a:endParaRPr lang="en-GB" dirty="0">
              <a:solidFill>
                <a:schemeClr val="accent1"/>
              </a:solidFill>
              <a:highlight>
                <a:srgbClr val="FFFF00"/>
              </a:highlight>
            </a:endParaRPr>
          </a:p>
        </p:txBody>
      </p:sp>
      <p:graphicFrame>
        <p:nvGraphicFramePr>
          <p:cNvPr id="7" name="Chart" descr="Bar chart showing percentage responses. &#10;&#10;Link to view data source:&#10;&#10;Over 75s, 63%&#10;Disabled people / those with underlying health conditions, 31%&#10;Those suffering physical or mental ill health, 26%&#10;16-24s (Generation Z), 24%&#10;Under 16s (Children), 23%&#10;56-75s (Baby Boomers), 22%&#10;Minority ethnic groups, 15%&#10;25-40s (Millenials), 13%&#10;41-55s (Generation X), 12%&#10;Women, 12%&#10;Nationalists, 11%&#10;Unionists, 10%&#10;Low income groups / unemployed, 10%&#10;Men, 10%&#10;LGBTQ+ people, 10%&#10;White people, 10%&#10;Transgender people, 10%&#10;Heterosexual people, 9%&#10;Self-employed / business owners / employers, 9%&#10;No group more negatively impacted, 5%&#10;Those working in hospitality, 4%&#10;Frontline workers, 3%&#10;Other, 11%&#10;Don't know, 1%">
            <a:extLst>
              <a:ext uri="{FF2B5EF4-FFF2-40B4-BE49-F238E27FC236}">
                <a16:creationId xmlns:a16="http://schemas.microsoft.com/office/drawing/2014/main" id="{4FC41E9B-0B26-465B-A440-3D4B8A5198D5}"/>
              </a:ext>
            </a:extLst>
          </p:cNvPr>
          <p:cNvGraphicFramePr/>
          <p:nvPr>
            <p:extLst>
              <p:ext uri="{D42A27DB-BD31-4B8C-83A1-F6EECF244321}">
                <p14:modId xmlns:p14="http://schemas.microsoft.com/office/powerpoint/2010/main" val="531244416"/>
              </p:ext>
            </p:extLst>
          </p:nvPr>
        </p:nvGraphicFramePr>
        <p:xfrm>
          <a:off x="2905680" y="304800"/>
          <a:ext cx="9456885" cy="5892799"/>
        </p:xfrm>
        <a:graphic>
          <a:graphicData uri="http://schemas.openxmlformats.org/drawingml/2006/chart">
            <c:chart xmlns:c="http://schemas.openxmlformats.org/drawingml/2006/chart" xmlns:r="http://schemas.openxmlformats.org/officeDocument/2006/relationships" r:id="rId2"/>
          </a:graphicData>
        </a:graphic>
      </p:graphicFrame>
      <p:cxnSp>
        <p:nvCxnSpPr>
          <p:cNvPr id="9" name="Straight Arrow Connector 8" descr="Bar chart showing the groups of people affected." title="Q10. Thinking of the broader potential effects of COVID-19, which groups of people in Northern Ireland, if any, do you think the COVID-19 global pandemic has had a more negative impact on?* Overall (%)">
            <a:extLst>
              <a:ext uri="{FF2B5EF4-FFF2-40B4-BE49-F238E27FC236}">
                <a16:creationId xmlns:a16="http://schemas.microsoft.com/office/drawing/2014/main" id="{7C429190-B119-469A-B2A9-B75BA86E484C}"/>
              </a:ext>
              <a:ext uri="{C183D7F6-B498-43B3-948B-1728B52AA6E4}">
                <adec:decorative xmlns="" xmlns:adec="http://schemas.microsoft.com/office/drawing/2017/decorative" val="1"/>
              </a:ext>
            </a:extLst>
          </p:cNvPr>
          <p:cNvCxnSpPr>
            <a:cxnSpLocks/>
          </p:cNvCxnSpPr>
          <p:nvPr/>
        </p:nvCxnSpPr>
        <p:spPr>
          <a:xfrm>
            <a:off x="9753600" y="3322320"/>
            <a:ext cx="0" cy="2428240"/>
          </a:xfrm>
          <a:prstGeom prst="straightConnector1">
            <a:avLst/>
          </a:prstGeom>
          <a:ln w="19050">
            <a:solidFill>
              <a:srgbClr val="002554"/>
            </a:solidFill>
            <a:headEnd type="none"/>
            <a:tailEnd type="oval" w="lg" len="lg"/>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49F70D39-8F81-4D98-8C65-645F102CA86A}"/>
              </a:ext>
            </a:extLst>
          </p:cNvPr>
          <p:cNvSpPr/>
          <p:nvPr/>
        </p:nvSpPr>
        <p:spPr>
          <a:xfrm>
            <a:off x="9753600" y="3322320"/>
            <a:ext cx="2275838" cy="1341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ct val="110000"/>
              </a:lnSpc>
            </a:pPr>
            <a:r>
              <a:rPr lang="en-GB" sz="1400" dirty="0">
                <a:solidFill>
                  <a:schemeClr val="tx1"/>
                </a:solidFill>
              </a:rPr>
              <a:t>‘Other’ responses were varied but included: care homes, single households, isolated people, single parent families, charities, rural communities, sports clubs, tourism sector, furloughed people, artists, teachers, workers</a:t>
            </a:r>
          </a:p>
        </p:txBody>
      </p:sp>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adults living in Northern Ireland | *Multiple response question</a:t>
            </a:r>
            <a:endParaRPr lang="en-GB" dirty="0">
              <a:highlight>
                <a:srgbClr val="FFFF00"/>
              </a:highlight>
            </a:endParaRP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44</a:t>
            </a:fld>
            <a:r>
              <a:rPr lang="en-GB" dirty="0"/>
              <a:t>  </a:t>
            </a:r>
          </a:p>
        </p:txBody>
      </p:sp>
    </p:spTree>
    <p:extLst>
      <p:ext uri="{BB962C8B-B14F-4D97-AF65-F5344CB8AC3E}">
        <p14:creationId xmlns:p14="http://schemas.microsoft.com/office/powerpoint/2010/main" val="4328608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FEC0F-1475-4949-BD29-3A5829136BCF}"/>
              </a:ext>
            </a:extLst>
          </p:cNvPr>
          <p:cNvSpPr>
            <a:spLocks noGrp="1"/>
          </p:cNvSpPr>
          <p:nvPr>
            <p:ph type="title"/>
          </p:nvPr>
        </p:nvSpPr>
        <p:spPr/>
        <p:txBody>
          <a:bodyPr/>
          <a:lstStyle/>
          <a:p>
            <a:r>
              <a:rPr lang="en-GB" dirty="0"/>
              <a:t>Equality status and COVID-19 (2)</a:t>
            </a:r>
          </a:p>
        </p:txBody>
      </p:sp>
      <p:sp>
        <p:nvSpPr>
          <p:cNvPr id="3" name="Text Placeholder 2">
            <a:extLst>
              <a:ext uri="{FF2B5EF4-FFF2-40B4-BE49-F238E27FC236}">
                <a16:creationId xmlns:a16="http://schemas.microsoft.com/office/drawing/2014/main" id="{268A1574-035E-400E-9A6A-1AEEC30ED96D}"/>
              </a:ext>
            </a:extLst>
          </p:cNvPr>
          <p:cNvSpPr>
            <a:spLocks noGrp="1"/>
          </p:cNvSpPr>
          <p:nvPr>
            <p:ph type="body" sz="quarter" idx="15"/>
          </p:nvPr>
        </p:nvSpPr>
        <p:spPr>
          <a:xfrm>
            <a:off x="449999" y="1241781"/>
            <a:ext cx="9341699" cy="615553"/>
          </a:xfrm>
        </p:spPr>
        <p:txBody>
          <a:bodyPr/>
          <a:lstStyle/>
          <a:p>
            <a:r>
              <a:rPr lang="en-GB" dirty="0" smtClean="0"/>
              <a:t>In </a:t>
            </a:r>
            <a:r>
              <a:rPr lang="en-GB" dirty="0"/>
              <a:t>what settings, if any, do you think people are most negatively impacted by the COVID-19 pandemic?* </a:t>
            </a:r>
            <a:r>
              <a:rPr lang="en-GB" dirty="0">
                <a:solidFill>
                  <a:schemeClr val="tx1"/>
                </a:solidFill>
              </a:rPr>
              <a:t>Overall</a:t>
            </a:r>
            <a:r>
              <a:rPr lang="en-GB" dirty="0"/>
              <a:t>   </a:t>
            </a:r>
            <a:endParaRPr lang="en-GB" dirty="0">
              <a:solidFill>
                <a:schemeClr val="accent1"/>
              </a:solidFill>
              <a:highlight>
                <a:srgbClr val="FFFF00"/>
              </a:highlight>
            </a:endParaRPr>
          </a:p>
        </p:txBody>
      </p:sp>
      <p:graphicFrame>
        <p:nvGraphicFramePr>
          <p:cNvPr id="7" name="Chart" descr="Bar chart showing percentage responses. &#10;&#10;Link to view data source:&#10;&#10;At work, 31%&#10;In accessing primary or community care (for example hospitals and care homes), 23%&#10;In accessing other services (for example shops, bars and restaurants), 22%&#10;In education, 21%&#10;In accessing public services (for example leisure centres or benefit services), 16%&#10;Small. independent business, self-employed or hospitality workers, 5%&#10;All settings, 3%&#10;None of these, 2%&#10;In buying or renting property, 1%&#10;Other, 23%&#10;Don't know, 4%">
            <a:extLst>
              <a:ext uri="{FF2B5EF4-FFF2-40B4-BE49-F238E27FC236}">
                <a16:creationId xmlns:a16="http://schemas.microsoft.com/office/drawing/2014/main" id="{1DAB63B2-7397-4AF0-B1A5-574283BAA134}"/>
              </a:ext>
            </a:extLst>
          </p:cNvPr>
          <p:cNvGraphicFramePr/>
          <p:nvPr>
            <p:extLst>
              <p:ext uri="{D42A27DB-BD31-4B8C-83A1-F6EECF244321}">
                <p14:modId xmlns:p14="http://schemas.microsoft.com/office/powerpoint/2010/main" val="2275782104"/>
              </p:ext>
            </p:extLst>
          </p:nvPr>
        </p:nvGraphicFramePr>
        <p:xfrm>
          <a:off x="-618580" y="2323615"/>
          <a:ext cx="11095666" cy="3489131"/>
        </p:xfrm>
        <a:graphic>
          <a:graphicData uri="http://schemas.openxmlformats.org/drawingml/2006/chart">
            <c:chart xmlns:c="http://schemas.openxmlformats.org/drawingml/2006/chart" xmlns:r="http://schemas.openxmlformats.org/officeDocument/2006/relationships" r:id="rId2"/>
          </a:graphicData>
        </a:graphic>
      </p:graphicFrame>
      <p:cxnSp>
        <p:nvCxnSpPr>
          <p:cNvPr id="10" name="Straight Arrow Connector 9" descr="Bar chart showing the areas impacted by COVID 19 as stated by respondents." title="In what settings, if any, do you think people are most negatively impacted by the COVID-19 pandemic?* Overall   ">
            <a:extLst>
              <a:ext uri="{FF2B5EF4-FFF2-40B4-BE49-F238E27FC236}">
                <a16:creationId xmlns:a16="http://schemas.microsoft.com/office/drawing/2014/main" id="{CBA5A9B7-35F3-418F-BD08-28C8B272F480}"/>
              </a:ext>
              <a:ext uri="{C183D7F6-B498-43B3-948B-1728B52AA6E4}">
                <adec:decorative xmlns="" xmlns:adec="http://schemas.microsoft.com/office/drawing/2017/decorative" val="1"/>
              </a:ext>
            </a:extLst>
          </p:cNvPr>
          <p:cNvCxnSpPr>
            <a:cxnSpLocks/>
          </p:cNvCxnSpPr>
          <p:nvPr/>
        </p:nvCxnSpPr>
        <p:spPr>
          <a:xfrm>
            <a:off x="9265920" y="3352800"/>
            <a:ext cx="0" cy="1849120"/>
          </a:xfrm>
          <a:prstGeom prst="straightConnector1">
            <a:avLst/>
          </a:prstGeom>
          <a:ln w="19050">
            <a:solidFill>
              <a:srgbClr val="002554"/>
            </a:solidFill>
            <a:headEnd type="none"/>
            <a:tailEnd type="oval" w="lg" len="lg"/>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C03CDC0F-033F-45F9-A6C2-FFC8A6D14725}"/>
              </a:ext>
            </a:extLst>
          </p:cNvPr>
          <p:cNvSpPr/>
          <p:nvPr/>
        </p:nvSpPr>
        <p:spPr>
          <a:xfrm>
            <a:off x="9265920" y="3352800"/>
            <a:ext cx="2275838" cy="177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ct val="110000"/>
              </a:lnSpc>
            </a:pPr>
            <a:r>
              <a:rPr lang="en-GB" sz="1400" dirty="0">
                <a:solidFill>
                  <a:schemeClr val="tx1"/>
                </a:solidFill>
              </a:rPr>
              <a:t>‘Other’ responses were varied but included: towns and cities, those living alone, loss of earnings, family life, churches, those who are homeless, prisons, social lives</a:t>
            </a:r>
          </a:p>
        </p:txBody>
      </p:sp>
      <p:sp>
        <p:nvSpPr>
          <p:cNvPr id="4" name="Text Placeholder 3">
            <a:extLst>
              <a:ext uri="{FF2B5EF4-FFF2-40B4-BE49-F238E27FC236}">
                <a16:creationId xmlns:a16="http://schemas.microsoft.com/office/drawing/2014/main" id="{DA1D9608-A850-41CF-B7C7-088821B161D5}"/>
              </a:ext>
            </a:extLst>
          </p:cNvPr>
          <p:cNvSpPr>
            <a:spLocks noGrp="1"/>
          </p:cNvSpPr>
          <p:nvPr>
            <p:ph type="body" sz="quarter" idx="18"/>
          </p:nvPr>
        </p:nvSpPr>
        <p:spPr>
          <a:xfrm>
            <a:off x="828817" y="6279028"/>
            <a:ext cx="11277975" cy="124906"/>
          </a:xfrm>
        </p:spPr>
        <p:txBody>
          <a:bodyPr/>
          <a:lstStyle/>
          <a:p>
            <a:pPr algn="l"/>
            <a:r>
              <a:rPr lang="en-GB" dirty="0"/>
              <a:t>Base: 500 adults living in Northern Ireland | *Multiple response question </a:t>
            </a:r>
          </a:p>
        </p:txBody>
      </p:sp>
      <p:sp>
        <p:nvSpPr>
          <p:cNvPr id="5" name="Slide Number Placeholder 4">
            <a:extLst>
              <a:ext uri="{FF2B5EF4-FFF2-40B4-BE49-F238E27FC236}">
                <a16:creationId xmlns:a16="http://schemas.microsoft.com/office/drawing/2014/main" id="{2E97FA87-0832-4A61-B08A-AA339CB434EC}"/>
              </a:ext>
            </a:extLst>
          </p:cNvPr>
          <p:cNvSpPr>
            <a:spLocks noGrp="1"/>
          </p:cNvSpPr>
          <p:nvPr>
            <p:ph type="sldNum" sz="quarter" idx="19"/>
          </p:nvPr>
        </p:nvSpPr>
        <p:spPr/>
        <p:txBody>
          <a:bodyPr/>
          <a:lstStyle/>
          <a:p>
            <a:fld id="{D61AABEC-672F-4B68-B914-690DA978312C}" type="slidenum">
              <a:rPr lang="en-GB" smtClean="0"/>
              <a:pPr/>
              <a:t>45</a:t>
            </a:fld>
            <a:r>
              <a:rPr lang="en-GB" dirty="0"/>
              <a:t>  </a:t>
            </a:r>
          </a:p>
        </p:txBody>
      </p:sp>
    </p:spTree>
    <p:extLst>
      <p:ext uri="{BB962C8B-B14F-4D97-AF65-F5344CB8AC3E}">
        <p14:creationId xmlns:p14="http://schemas.microsoft.com/office/powerpoint/2010/main" val="14942523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F2DDDB6-4E9D-450D-906E-E91F61100BC4}"/>
              </a:ext>
            </a:extLst>
          </p:cNvPr>
          <p:cNvSpPr>
            <a:spLocks noGrp="1"/>
          </p:cNvSpPr>
          <p:nvPr>
            <p:ph type="body" sz="quarter" idx="13"/>
          </p:nvPr>
        </p:nvSpPr>
        <p:spPr/>
        <p:txBody>
          <a:bodyPr/>
          <a:lstStyle/>
          <a:p>
            <a:r>
              <a:rPr lang="en-GB" dirty="0"/>
              <a:t>5.</a:t>
            </a:r>
          </a:p>
        </p:txBody>
      </p:sp>
      <p:sp>
        <p:nvSpPr>
          <p:cNvPr id="3" name="Title 2">
            <a:extLst>
              <a:ext uri="{FF2B5EF4-FFF2-40B4-BE49-F238E27FC236}">
                <a16:creationId xmlns:a16="http://schemas.microsoft.com/office/drawing/2014/main" id="{D8080338-DE5B-42E8-BF76-AEC91D50EAD3}"/>
              </a:ext>
            </a:extLst>
          </p:cNvPr>
          <p:cNvSpPr>
            <a:spLocks noGrp="1"/>
          </p:cNvSpPr>
          <p:nvPr>
            <p:ph type="title"/>
          </p:nvPr>
        </p:nvSpPr>
        <p:spPr>
          <a:xfrm>
            <a:off x="452216" y="1628238"/>
            <a:ext cx="7551996" cy="830997"/>
          </a:xfrm>
        </p:spPr>
        <p:txBody>
          <a:bodyPr/>
          <a:lstStyle/>
          <a:p>
            <a:r>
              <a:rPr lang="en-GB" dirty="0"/>
              <a:t>Methodology</a:t>
            </a:r>
          </a:p>
        </p:txBody>
      </p:sp>
      <p:sp>
        <p:nvSpPr>
          <p:cNvPr id="5" name="Slide Number Placeholder 4">
            <a:extLst>
              <a:ext uri="{FF2B5EF4-FFF2-40B4-BE49-F238E27FC236}">
                <a16:creationId xmlns:a16="http://schemas.microsoft.com/office/drawing/2014/main" id="{5798AA7F-3724-4863-981B-4B26C08E67CD}"/>
              </a:ext>
            </a:extLst>
          </p:cNvPr>
          <p:cNvSpPr>
            <a:spLocks noGrp="1"/>
          </p:cNvSpPr>
          <p:nvPr>
            <p:ph type="sldNum" sz="quarter" idx="4"/>
          </p:nvPr>
        </p:nvSpPr>
        <p:spPr/>
        <p:txBody>
          <a:bodyPr/>
          <a:lstStyle/>
          <a:p>
            <a:fld id="{D61AABEC-672F-4B68-B914-690DA978312C}" type="slidenum">
              <a:rPr lang="en-GB" smtClean="0"/>
              <a:pPr/>
              <a:t>46</a:t>
            </a:fld>
            <a:r>
              <a:rPr lang="en-GB" dirty="0"/>
              <a:t> </a:t>
            </a:r>
          </a:p>
        </p:txBody>
      </p:sp>
    </p:spTree>
    <p:extLst>
      <p:ext uri="{BB962C8B-B14F-4D97-AF65-F5344CB8AC3E}">
        <p14:creationId xmlns:p14="http://schemas.microsoft.com/office/powerpoint/2010/main" val="28408622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053CF8C-7BE7-4B9E-9171-CC34D5F74581}"/>
              </a:ext>
            </a:extLst>
          </p:cNvPr>
          <p:cNvSpPr>
            <a:spLocks noGrp="1"/>
          </p:cNvSpPr>
          <p:nvPr>
            <p:ph type="title"/>
          </p:nvPr>
        </p:nvSpPr>
        <p:spPr>
          <a:xfrm>
            <a:off x="450000" y="397170"/>
            <a:ext cx="9341700" cy="775597"/>
          </a:xfrm>
        </p:spPr>
        <p:txBody>
          <a:bodyPr/>
          <a:lstStyle/>
          <a:p>
            <a:r>
              <a:rPr lang="en-GB" dirty="0"/>
              <a:t>Methodology (1)</a:t>
            </a:r>
          </a:p>
        </p:txBody>
      </p:sp>
      <p:sp>
        <p:nvSpPr>
          <p:cNvPr id="2" name="Content Placeholder 1">
            <a:extLst>
              <a:ext uri="{FF2B5EF4-FFF2-40B4-BE49-F238E27FC236}">
                <a16:creationId xmlns:a16="http://schemas.microsoft.com/office/drawing/2014/main" id="{EFFE13B5-96DE-47E3-8565-3A62BF090902}"/>
              </a:ext>
            </a:extLst>
          </p:cNvPr>
          <p:cNvSpPr>
            <a:spLocks noGrp="1"/>
          </p:cNvSpPr>
          <p:nvPr>
            <p:ph idx="1"/>
          </p:nvPr>
        </p:nvSpPr>
        <p:spPr/>
        <p:txBody>
          <a:bodyPr/>
          <a:lstStyle/>
          <a:p>
            <a:r>
              <a:rPr lang="en-GB" dirty="0"/>
              <a:t>In order to meet the objectives of the research, Ipsos MORI conducted a telephone survey among a representative sample of people living in Northern Ireland. All interviews were conducted using Computer Assisted Telephone Interviewing (CATI) from our Belfast-based telephone centre. In total, 500 interviews were conducted with people from across Northern Ireland. The telephone survey lasted 14 minutes on average.</a:t>
            </a:r>
          </a:p>
          <a:p>
            <a:r>
              <a:rPr lang="en-GB" dirty="0"/>
              <a:t>A quota-based sampling approach was applied to the telephone survey to ensure the results are representative of the Northern Ireland population. The demographic breakdown of participants is provided on pages 10-12.</a:t>
            </a:r>
          </a:p>
          <a:p>
            <a:r>
              <a:rPr lang="en-GB" dirty="0"/>
              <a:t>Ipsos MORI purchased a contact database containing 16,207 records for  Northern Ireland. Therefore, a response rate of 3% was achieved from this sample. A summary of sample outcomes is provided in the table below:</a:t>
            </a:r>
          </a:p>
          <a:p>
            <a:endParaRPr lang="en-GB" dirty="0"/>
          </a:p>
          <a:p>
            <a:endParaRPr lang="en-GB" dirty="0"/>
          </a:p>
          <a:p>
            <a:endParaRPr lang="en-GB" dirty="0"/>
          </a:p>
        </p:txBody>
      </p:sp>
      <p:graphicFrame>
        <p:nvGraphicFramePr>
          <p:cNvPr id="4" name="Table 6" descr="Table displaying the sampel count . Completed interview 500." title="Methodology">
            <a:extLst>
              <a:ext uri="{FF2B5EF4-FFF2-40B4-BE49-F238E27FC236}">
                <a16:creationId xmlns:a16="http://schemas.microsoft.com/office/drawing/2014/main" id="{F3876D56-5070-46CC-B0CC-BD7C839DF66C}"/>
              </a:ext>
            </a:extLst>
          </p:cNvPr>
          <p:cNvGraphicFramePr>
            <a:graphicFrameLocks noGrp="1"/>
          </p:cNvGraphicFramePr>
          <p:nvPr>
            <p:extLst>
              <p:ext uri="{D42A27DB-BD31-4B8C-83A1-F6EECF244321}">
                <p14:modId xmlns:p14="http://schemas.microsoft.com/office/powerpoint/2010/main" val="2875331459"/>
              </p:ext>
            </p:extLst>
          </p:nvPr>
        </p:nvGraphicFramePr>
        <p:xfrm>
          <a:off x="4318000" y="3731137"/>
          <a:ext cx="5561712" cy="2001520"/>
        </p:xfrm>
        <a:graphic>
          <a:graphicData uri="http://schemas.openxmlformats.org/drawingml/2006/table">
            <a:tbl>
              <a:tblPr firstRow="1" bandRow="1">
                <a:tableStyleId>{5C22544A-7EE6-4342-B048-85BDC9FD1C3A}</a:tableStyleId>
              </a:tblPr>
              <a:tblGrid>
                <a:gridCol w="3551301">
                  <a:extLst>
                    <a:ext uri="{9D8B030D-6E8A-4147-A177-3AD203B41FA5}">
                      <a16:colId xmlns:a16="http://schemas.microsoft.com/office/drawing/2014/main" val="116318756"/>
                    </a:ext>
                  </a:extLst>
                </a:gridCol>
                <a:gridCol w="743268">
                  <a:extLst>
                    <a:ext uri="{9D8B030D-6E8A-4147-A177-3AD203B41FA5}">
                      <a16:colId xmlns:a16="http://schemas.microsoft.com/office/drawing/2014/main" val="2324519004"/>
                    </a:ext>
                  </a:extLst>
                </a:gridCol>
                <a:gridCol w="1267143">
                  <a:extLst>
                    <a:ext uri="{9D8B030D-6E8A-4147-A177-3AD203B41FA5}">
                      <a16:colId xmlns:a16="http://schemas.microsoft.com/office/drawing/2014/main" val="390366130"/>
                    </a:ext>
                  </a:extLst>
                </a:gridCol>
              </a:tblGrid>
              <a:tr h="370840">
                <a:tc>
                  <a:txBody>
                    <a:bodyPr/>
                    <a:lstStyle/>
                    <a:p>
                      <a:r>
                        <a:rPr lang="en-GB" sz="1400" dirty="0"/>
                        <a:t>Sample outcome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a:t>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a:t>% of sample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482042"/>
                  </a:ext>
                </a:extLst>
              </a:tr>
              <a:tr h="370840">
                <a:tc>
                  <a:txBody>
                    <a:bodyPr/>
                    <a:lstStyle/>
                    <a:p>
                      <a:r>
                        <a:rPr lang="en-GB" sz="1400" dirty="0"/>
                        <a:t>Completed interview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a:t>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0338177"/>
                  </a:ext>
                </a:extLst>
              </a:tr>
              <a:tr h="370840">
                <a:tc>
                  <a:txBody>
                    <a:bodyPr/>
                    <a:lstStyle/>
                    <a:p>
                      <a:r>
                        <a:rPr lang="en-GB" sz="1400" dirty="0"/>
                        <a:t>Refused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a:t>3,283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6263119"/>
                  </a:ext>
                </a:extLst>
              </a:tr>
              <a:tr h="370840">
                <a:tc>
                  <a:txBody>
                    <a:bodyPr/>
                    <a:lstStyle/>
                    <a:p>
                      <a:r>
                        <a:rPr lang="en-GB" sz="1400" dirty="0"/>
                        <a:t>Unusable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i="0" dirty="0"/>
                        <a:t>5,813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3236777"/>
                  </a:ext>
                </a:extLst>
              </a:tr>
              <a:tr h="370840">
                <a:tc>
                  <a:txBody>
                    <a:bodyPr/>
                    <a:lstStyle/>
                    <a:p>
                      <a:r>
                        <a:rPr lang="en-GB" sz="1400" dirty="0"/>
                        <a:t>Other (i.e. no answer, maximum tries, quota reached)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a:t>6,611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0198214"/>
                  </a:ext>
                </a:extLst>
              </a:tr>
            </a:tbl>
          </a:graphicData>
        </a:graphic>
      </p:graphicFrame>
      <p:sp>
        <p:nvSpPr>
          <p:cNvPr id="5" name="Slide Number Placeholder 4">
            <a:extLst>
              <a:ext uri="{FF2B5EF4-FFF2-40B4-BE49-F238E27FC236}">
                <a16:creationId xmlns:a16="http://schemas.microsoft.com/office/drawing/2014/main" id="{7991E8DB-D0C1-4A8C-9D2D-08E19CBB5408}"/>
              </a:ext>
            </a:extLst>
          </p:cNvPr>
          <p:cNvSpPr>
            <a:spLocks noGrp="1"/>
          </p:cNvSpPr>
          <p:nvPr>
            <p:ph type="sldNum" sz="quarter" idx="19"/>
          </p:nvPr>
        </p:nvSpPr>
        <p:spPr/>
        <p:txBody>
          <a:bodyPr/>
          <a:lstStyle/>
          <a:p>
            <a:fld id="{D61AABEC-672F-4B68-B914-690DA978312C}" type="slidenum">
              <a:rPr lang="en-GB" smtClean="0"/>
              <a:pPr/>
              <a:t>47</a:t>
            </a:fld>
            <a:r>
              <a:rPr lang="en-GB" dirty="0"/>
              <a:t>  </a:t>
            </a:r>
          </a:p>
        </p:txBody>
      </p:sp>
    </p:spTree>
    <p:extLst>
      <p:ext uri="{BB962C8B-B14F-4D97-AF65-F5344CB8AC3E}">
        <p14:creationId xmlns:p14="http://schemas.microsoft.com/office/powerpoint/2010/main" val="8720505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51893"/>
            <a:ext cx="9359900" cy="775597"/>
          </a:xfrm>
        </p:spPr>
        <p:txBody>
          <a:bodyPr/>
          <a:lstStyle/>
          <a:p>
            <a:r>
              <a:rPr lang="en-GB" altLang="en-US" dirty="0"/>
              <a:t>Ipsos MORI’s Standards &amp; Accreditations</a:t>
            </a:r>
            <a:endParaRPr lang="en-GB" b="0" dirty="0"/>
          </a:p>
        </p:txBody>
      </p:sp>
      <p:sp>
        <p:nvSpPr>
          <p:cNvPr id="22" name="Rectangle 21"/>
          <p:cNvSpPr/>
          <p:nvPr/>
        </p:nvSpPr>
        <p:spPr>
          <a:xfrm>
            <a:off x="372601" y="1412776"/>
            <a:ext cx="11405424" cy="446341"/>
          </a:xfrm>
          <a:prstGeom prst="rect">
            <a:avLst/>
          </a:prstGeom>
        </p:spPr>
        <p:txBody>
          <a:bodyPr wrap="square">
            <a:spAutoFit/>
          </a:bodyPr>
          <a:lstStyle/>
          <a:p>
            <a:pPr defTabSz="829361" eaLnBrk="0" fontAlgn="base" hangingPunct="0">
              <a:lnSpc>
                <a:spcPct val="110000"/>
              </a:lnSpc>
              <a:spcBef>
                <a:spcPct val="0"/>
              </a:spcBef>
              <a:spcAft>
                <a:spcPct val="0"/>
              </a:spcAft>
            </a:pPr>
            <a:r>
              <a:rPr lang="en-GB" altLang="en-US" sz="1088" b="1" dirty="0">
                <a:ea typeface="Times New Roman" panose="02020603050405020304" pitchFamily="18" charset="0"/>
                <a:cs typeface="Arial" panose="020B0604020202020204" pitchFamily="34" charset="0"/>
              </a:rPr>
              <a:t>Ipsos MORI's standards &amp; accreditations provide our clients with the peace of mind that they can always depend on us to deliver reliable, sustainable findings. Moreover, our focus on quality and continuous improvement means we have embedded a 'right first time' approach throughout our organisation.</a:t>
            </a:r>
            <a:endParaRPr lang="en-GB" altLang="en-US" sz="1088" dirty="0"/>
          </a:p>
        </p:txBody>
      </p:sp>
      <p:pic>
        <p:nvPicPr>
          <p:cNvPr id="43" name="Picture 42" descr="UK's National Accreditation Body logo">
            <a:extLst>
              <a:ext uri="{FF2B5EF4-FFF2-40B4-BE49-F238E27FC236}">
                <a16:creationId xmlns:a16="http://schemas.microsoft.com/office/drawing/2014/main" id="{376B0EDF-1D8C-4D93-A867-390AF4E4BAF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244" y="2284076"/>
            <a:ext cx="836877" cy="484612"/>
          </a:xfrm>
          <a:prstGeom prst="rect">
            <a:avLst/>
          </a:prstGeom>
        </p:spPr>
      </p:pic>
      <p:sp>
        <p:nvSpPr>
          <p:cNvPr id="36" name="Rectangle 35">
            <a:extLst>
              <a:ext uri="{FF2B5EF4-FFF2-40B4-BE49-F238E27FC236}">
                <a16:creationId xmlns:a16="http://schemas.microsoft.com/office/drawing/2014/main" id="{94A4CC40-E04C-4D91-B06B-2D225107BC0D}"/>
              </a:ext>
            </a:extLst>
          </p:cNvPr>
          <p:cNvSpPr/>
          <p:nvPr/>
        </p:nvSpPr>
        <p:spPr>
          <a:xfrm>
            <a:off x="1441416" y="2263689"/>
            <a:ext cx="4476043" cy="662746"/>
          </a:xfrm>
          <a:prstGeom prst="rect">
            <a:avLst/>
          </a:prstGeom>
        </p:spPr>
        <p:txBody>
          <a:bodyPr wrap="square" lIns="0" tIns="0" rIns="0" bIns="0">
            <a:spAutoFit/>
          </a:bodyPr>
          <a:lstStyle/>
          <a:p>
            <a:pPr>
              <a:lnSpc>
                <a:spcPct val="110000"/>
              </a:lnSpc>
            </a:pPr>
            <a:r>
              <a:rPr lang="en-GB" altLang="en-US" sz="998" b="1" dirty="0">
                <a:ea typeface="Times New Roman" panose="02020603050405020304" pitchFamily="18" charset="0"/>
                <a:cs typeface="Arial" panose="020B0604020202020204" pitchFamily="34" charset="0"/>
              </a:rPr>
              <a:t>ISO 20252</a:t>
            </a:r>
            <a:r>
              <a:rPr lang="en-GB" altLang="en-US" sz="998" dirty="0">
                <a:ea typeface="Times New Roman" panose="02020603050405020304" pitchFamily="18" charset="0"/>
                <a:cs typeface="Arial" panose="020B0604020202020204" pitchFamily="34" charset="0"/>
              </a:rPr>
              <a:t> – is the international market research specific standard that supersedes BS 7911 / MRQSA &amp; incorporates IQCS (Interviewer Quality Control Scheme); it covers the 5 stages of a Market Research project. Ipsos MORI was the first company in the world to gain this accreditation.</a:t>
            </a:r>
            <a:endParaRPr lang="en-GB" sz="998" dirty="0"/>
          </a:p>
        </p:txBody>
      </p:sp>
      <p:pic>
        <p:nvPicPr>
          <p:cNvPr id="41" name="Picture 2" descr="Quality and Compliance Logos 2012 colour">
            <a:extLst>
              <a:ext uri="{FF2B5EF4-FFF2-40B4-BE49-F238E27FC236}">
                <a16:creationId xmlns:a16="http://schemas.microsoft.com/office/drawing/2014/main" id="{C50D9126-C599-4AAA-9530-566BA893457B}"/>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470646" y="3148815"/>
            <a:ext cx="898159" cy="510501"/>
          </a:xfrm>
          <a:prstGeom prst="rect">
            <a:avLst/>
          </a:prstGeom>
          <a:noFill/>
          <a:extLst>
            <a:ext uri="{909E8E84-426E-40DD-AFC4-6F175D3DCCD1}">
              <a14:hiddenFill xmlns:a14="http://schemas.microsoft.com/office/drawing/2010/main">
                <a:solidFill>
                  <a:srgbClr val="FFFFFF"/>
                </a:solidFill>
              </a14:hiddenFill>
            </a:ext>
          </a:extLst>
        </p:spPr>
      </p:pic>
      <p:sp>
        <p:nvSpPr>
          <p:cNvPr id="37" name="Rectangle 36">
            <a:extLst>
              <a:ext uri="{FF2B5EF4-FFF2-40B4-BE49-F238E27FC236}">
                <a16:creationId xmlns:a16="http://schemas.microsoft.com/office/drawing/2014/main" id="{C2BEA40B-9DE8-47E3-962A-A272930FAFF2}"/>
              </a:ext>
            </a:extLst>
          </p:cNvPr>
          <p:cNvSpPr/>
          <p:nvPr/>
        </p:nvSpPr>
        <p:spPr>
          <a:xfrm>
            <a:off x="1441416" y="3173523"/>
            <a:ext cx="4476043" cy="1000659"/>
          </a:xfrm>
          <a:prstGeom prst="rect">
            <a:avLst/>
          </a:prstGeom>
        </p:spPr>
        <p:txBody>
          <a:bodyPr wrap="square" lIns="0" tIns="0" rIns="0" bIns="0">
            <a:spAutoFit/>
          </a:bodyPr>
          <a:lstStyle/>
          <a:p>
            <a:pPr defTabSz="829361" eaLnBrk="0" fontAlgn="base" hangingPunct="0">
              <a:lnSpc>
                <a:spcPct val="110000"/>
              </a:lnSpc>
              <a:spcBef>
                <a:spcPct val="0"/>
              </a:spcBef>
              <a:spcAft>
                <a:spcPct val="0"/>
              </a:spcAft>
            </a:pPr>
            <a:r>
              <a:rPr lang="en-GB" altLang="en-US" sz="998" b="1" dirty="0">
                <a:ea typeface="Times New Roman" panose="02020603050405020304" pitchFamily="18" charset="0"/>
                <a:cs typeface="Arial" panose="020B0604020202020204" pitchFamily="34" charset="0"/>
              </a:rPr>
              <a:t>MRS Company Partnership </a:t>
            </a:r>
            <a:r>
              <a:rPr lang="en-GB" altLang="en-US" sz="998" dirty="0">
                <a:ea typeface="Times New Roman" panose="02020603050405020304" pitchFamily="18" charset="0"/>
                <a:cs typeface="Arial" panose="020B0604020202020204" pitchFamily="34" charset="0"/>
              </a:rPr>
              <a:t>– By being an MRS Company Partner, Ipsos MORI endorse and support the core MRS brand values of professionalism, research excellence and business effectiveness, and commit to comply with the MRS Code of Conduct throughout the organisation &amp; we were the first company to sign our organisation up to the requirements &amp; self regulation of the MRS Code; more than 350 companies have followed our lead. </a:t>
            </a:r>
          </a:p>
        </p:txBody>
      </p:sp>
      <p:pic>
        <p:nvPicPr>
          <p:cNvPr id="42" name="Picture 41" descr="UK's National Accreditation Body logo">
            <a:extLst>
              <a:ext uri="{FF2B5EF4-FFF2-40B4-BE49-F238E27FC236}">
                <a16:creationId xmlns:a16="http://schemas.microsoft.com/office/drawing/2014/main" id="{5D23FEE1-EF86-43B4-A753-057CA5F5E24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8244" y="4425309"/>
            <a:ext cx="836877" cy="484612"/>
          </a:xfrm>
          <a:prstGeom prst="rect">
            <a:avLst/>
          </a:prstGeom>
        </p:spPr>
      </p:pic>
      <p:sp>
        <p:nvSpPr>
          <p:cNvPr id="38" name="Rectangle 37">
            <a:extLst>
              <a:ext uri="{FF2B5EF4-FFF2-40B4-BE49-F238E27FC236}">
                <a16:creationId xmlns:a16="http://schemas.microsoft.com/office/drawing/2014/main" id="{181305FC-5C67-49DF-A198-ECED560FAAD6}"/>
              </a:ext>
            </a:extLst>
          </p:cNvPr>
          <p:cNvSpPr/>
          <p:nvPr/>
        </p:nvSpPr>
        <p:spPr>
          <a:xfrm>
            <a:off x="1441416" y="4408856"/>
            <a:ext cx="4476043" cy="493790"/>
          </a:xfrm>
          <a:prstGeom prst="rect">
            <a:avLst/>
          </a:prstGeom>
        </p:spPr>
        <p:txBody>
          <a:bodyPr wrap="square" lIns="0" tIns="0" rIns="0" bIns="0">
            <a:spAutoFit/>
          </a:bodyPr>
          <a:lstStyle/>
          <a:p>
            <a:pPr defTabSz="829361" eaLnBrk="0" fontAlgn="base" hangingPunct="0">
              <a:lnSpc>
                <a:spcPct val="110000"/>
              </a:lnSpc>
              <a:spcBef>
                <a:spcPct val="0"/>
              </a:spcBef>
              <a:spcAft>
                <a:spcPct val="0"/>
              </a:spcAft>
            </a:pPr>
            <a:r>
              <a:rPr lang="en-GB" altLang="en-US" sz="998" b="1" dirty="0">
                <a:ea typeface="Times New Roman" panose="02020603050405020304" pitchFamily="18" charset="0"/>
                <a:cs typeface="Arial" panose="020B0604020202020204" pitchFamily="34" charset="0"/>
              </a:rPr>
              <a:t>ISO 9001 </a:t>
            </a:r>
            <a:r>
              <a:rPr lang="en-GB" altLang="en-US" sz="998" dirty="0">
                <a:ea typeface="Times New Roman" panose="02020603050405020304" pitchFamily="18" charset="0"/>
                <a:cs typeface="Arial" panose="020B0604020202020204" pitchFamily="34" charset="0"/>
              </a:rPr>
              <a:t>– International general company standard with a focus on continual improvement through quality management systems. In 1994 we became one of the early adopters of the ISO 9001 business standard.</a:t>
            </a:r>
          </a:p>
        </p:txBody>
      </p:sp>
      <p:pic>
        <p:nvPicPr>
          <p:cNvPr id="40" name="Picture 39" descr="UK's National Accreditation Body's logo">
            <a:extLst>
              <a:ext uri="{FF2B5EF4-FFF2-40B4-BE49-F238E27FC236}">
                <a16:creationId xmlns:a16="http://schemas.microsoft.com/office/drawing/2014/main" id="{0177C319-6D7E-443F-969A-1D068FDC6C8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8244" y="5190234"/>
            <a:ext cx="836877" cy="484612"/>
          </a:xfrm>
          <a:prstGeom prst="rect">
            <a:avLst/>
          </a:prstGeom>
        </p:spPr>
      </p:pic>
      <p:sp>
        <p:nvSpPr>
          <p:cNvPr id="39" name="Rectangle 38">
            <a:extLst>
              <a:ext uri="{FF2B5EF4-FFF2-40B4-BE49-F238E27FC236}">
                <a16:creationId xmlns:a16="http://schemas.microsoft.com/office/drawing/2014/main" id="{71616F2D-C659-422C-AABB-19309D53E123}"/>
              </a:ext>
            </a:extLst>
          </p:cNvPr>
          <p:cNvSpPr/>
          <p:nvPr/>
        </p:nvSpPr>
        <p:spPr>
          <a:xfrm>
            <a:off x="1451483" y="5214526"/>
            <a:ext cx="4476043" cy="662746"/>
          </a:xfrm>
          <a:prstGeom prst="rect">
            <a:avLst/>
          </a:prstGeom>
        </p:spPr>
        <p:txBody>
          <a:bodyPr wrap="square" lIns="0" tIns="0" rIns="0" bIns="0">
            <a:spAutoFit/>
          </a:bodyPr>
          <a:lstStyle/>
          <a:p>
            <a:pPr defTabSz="829361" eaLnBrk="0" fontAlgn="base" hangingPunct="0">
              <a:lnSpc>
                <a:spcPct val="110000"/>
              </a:lnSpc>
              <a:spcBef>
                <a:spcPct val="0"/>
              </a:spcBef>
              <a:spcAft>
                <a:spcPct val="0"/>
              </a:spcAft>
            </a:pPr>
            <a:r>
              <a:rPr lang="en-GB" altLang="en-US" sz="998" b="1" dirty="0">
                <a:ea typeface="Times New Roman" panose="02020603050405020304" pitchFamily="18" charset="0"/>
                <a:cs typeface="Arial" panose="020B0604020202020204" pitchFamily="34" charset="0"/>
              </a:rPr>
              <a:t>ISO 27001 </a:t>
            </a:r>
            <a:r>
              <a:rPr lang="en-GB" altLang="en-US" sz="998" dirty="0">
                <a:ea typeface="Times New Roman" panose="02020603050405020304" pitchFamily="18" charset="0"/>
                <a:cs typeface="Arial" panose="020B0604020202020204" pitchFamily="34" charset="0"/>
              </a:rPr>
              <a:t>– International standard for information security designed to ensure the selection of adequate and proportionate security controls. Ipsos MORI was the first research company in the UK to be awarded this in August 2008.</a:t>
            </a:r>
            <a:br>
              <a:rPr lang="en-GB" altLang="en-US" sz="998" dirty="0">
                <a:ea typeface="Times New Roman" panose="02020603050405020304" pitchFamily="18" charset="0"/>
                <a:cs typeface="Arial" panose="020B0604020202020204" pitchFamily="34" charset="0"/>
              </a:rPr>
            </a:br>
            <a:endParaRPr lang="en-GB" altLang="en-US" sz="998" dirty="0">
              <a:ea typeface="Times New Roman" panose="02020603050405020304" pitchFamily="18" charset="0"/>
              <a:cs typeface="Arial" panose="020B0604020202020204" pitchFamily="34" charset="0"/>
            </a:endParaRPr>
          </a:p>
        </p:txBody>
      </p:sp>
      <p:pic>
        <p:nvPicPr>
          <p:cNvPr id="3074" name="Picture 2" descr="Image result for data protection act logo vecto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a:stretch/>
        </p:blipFill>
        <p:spPr bwMode="auto">
          <a:xfrm>
            <a:off x="6102972" y="2270478"/>
            <a:ext cx="710423" cy="35229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52DD0F62-2389-437E-B5F5-07C66C5605A1}"/>
              </a:ext>
            </a:extLst>
          </p:cNvPr>
          <p:cNvSpPr/>
          <p:nvPr/>
        </p:nvSpPr>
        <p:spPr>
          <a:xfrm>
            <a:off x="7136145" y="2256059"/>
            <a:ext cx="4476043" cy="1001941"/>
          </a:xfrm>
          <a:prstGeom prst="rect">
            <a:avLst/>
          </a:prstGeom>
        </p:spPr>
        <p:txBody>
          <a:bodyPr wrap="square" lIns="0" tIns="0" rIns="0" bIns="0">
            <a:spAutoFit/>
          </a:bodyPr>
          <a:lstStyle/>
          <a:p>
            <a:pPr eaLnBrk="0" fontAlgn="base" hangingPunct="0">
              <a:lnSpc>
                <a:spcPct val="110000"/>
              </a:lnSpc>
              <a:spcBef>
                <a:spcPct val="0"/>
              </a:spcBef>
              <a:spcAft>
                <a:spcPct val="0"/>
              </a:spcAft>
            </a:pPr>
            <a:r>
              <a:rPr lang="en-US" altLang="en-US" sz="1000" b="1" dirty="0">
                <a:ea typeface="Times New Roman" panose="02020603050405020304" pitchFamily="18" charset="0"/>
                <a:cs typeface="Arial" panose="020B0604020202020204" pitchFamily="34" charset="0"/>
              </a:rPr>
              <a:t>The UK General Data Protection Regulation (UK GDPR) </a:t>
            </a:r>
            <a:r>
              <a:rPr lang="en-GB" altLang="en-US" sz="1000" b="1" dirty="0">
                <a:ea typeface="Times New Roman" panose="02020603050405020304" pitchFamily="18" charset="0"/>
                <a:cs typeface="Arial" panose="020B0604020202020204" pitchFamily="34" charset="0"/>
              </a:rPr>
              <a:t>&amp; the UK Data Protection Act 2018 (DPA) </a:t>
            </a:r>
            <a:r>
              <a:rPr lang="en-GB" altLang="en-US" sz="1000" dirty="0">
                <a:ea typeface="Times New Roman" panose="02020603050405020304" pitchFamily="18" charset="0"/>
                <a:cs typeface="Arial" panose="020B0604020202020204" pitchFamily="34" charset="0"/>
              </a:rPr>
              <a:t>– Ipsos MORI is required to comply with the UK General  Data Protection Regulation and the UK Data Protection Act; it covers the processing of personal data and the protection of privacy.</a:t>
            </a:r>
          </a:p>
          <a:p>
            <a:pPr defTabSz="829361" eaLnBrk="0" fontAlgn="base" hangingPunct="0">
              <a:lnSpc>
                <a:spcPct val="110000"/>
              </a:lnSpc>
              <a:spcBef>
                <a:spcPct val="0"/>
              </a:spcBef>
              <a:spcAft>
                <a:spcPct val="0"/>
              </a:spcAft>
            </a:pPr>
            <a:endParaRPr lang="en-US" altLang="en-US" sz="998" dirty="0">
              <a:ea typeface="Times New Roman" panose="02020603050405020304" pitchFamily="18" charset="0"/>
              <a:cs typeface="Arial" panose="020B0604020202020204" pitchFamily="34" charset="0"/>
            </a:endParaRPr>
          </a:p>
          <a:p>
            <a:pPr defTabSz="829361" eaLnBrk="0" fontAlgn="base" hangingPunct="0">
              <a:lnSpc>
                <a:spcPct val="110000"/>
              </a:lnSpc>
              <a:spcBef>
                <a:spcPct val="0"/>
              </a:spcBef>
              <a:spcAft>
                <a:spcPct val="0"/>
              </a:spcAft>
            </a:pPr>
            <a:r>
              <a:rPr lang="en-GB" sz="998" dirty="0"/>
              <a:t>Ipsos MORI is an active member of </a:t>
            </a:r>
            <a:r>
              <a:rPr lang="en-GB" sz="998" b="1" dirty="0"/>
              <a:t>EphMRA</a:t>
            </a:r>
            <a:r>
              <a:rPr lang="en-GB" sz="998" dirty="0"/>
              <a:t> and </a:t>
            </a:r>
            <a:r>
              <a:rPr lang="en-GB" sz="998" b="1" dirty="0"/>
              <a:t>BHBIA.</a:t>
            </a:r>
            <a:endParaRPr lang="en-GB" altLang="en-US" sz="998" dirty="0">
              <a:ea typeface="Times New Roman" panose="02020603050405020304" pitchFamily="18" charset="0"/>
              <a:cs typeface="Arial" panose="020B0604020202020204" pitchFamily="34" charset="0"/>
            </a:endParaRPr>
          </a:p>
        </p:txBody>
      </p:sp>
      <p:pic>
        <p:nvPicPr>
          <p:cNvPr id="21" name="Picture 1" descr="Cyber Essentials Badge (High Res)">
            <a:extLst>
              <a:ext uri="{FF2B5EF4-FFF2-40B4-BE49-F238E27FC236}">
                <a16:creationId xmlns:a16="http://schemas.microsoft.com/office/drawing/2014/main" id="{80A4450B-9E88-414C-BCC6-BE1EAD0DE9B2}"/>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91932" y="3388140"/>
            <a:ext cx="445900" cy="375099"/>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a:extLst>
              <a:ext uri="{FF2B5EF4-FFF2-40B4-BE49-F238E27FC236}">
                <a16:creationId xmlns:a16="http://schemas.microsoft.com/office/drawing/2014/main" id="{4B576167-7A1F-4BA8-A67B-5ABD7C5959DE}"/>
              </a:ext>
            </a:extLst>
          </p:cNvPr>
          <p:cNvSpPr/>
          <p:nvPr/>
        </p:nvSpPr>
        <p:spPr>
          <a:xfrm>
            <a:off x="7136146" y="3375567"/>
            <a:ext cx="4476043" cy="831703"/>
          </a:xfrm>
          <a:prstGeom prst="rect">
            <a:avLst/>
          </a:prstGeom>
        </p:spPr>
        <p:txBody>
          <a:bodyPr wrap="square" lIns="0" tIns="0" rIns="0" bIns="0">
            <a:spAutoFit/>
          </a:bodyPr>
          <a:lstStyle/>
          <a:p>
            <a:pPr defTabSz="829361" eaLnBrk="0" fontAlgn="base" hangingPunct="0">
              <a:lnSpc>
                <a:spcPct val="110000"/>
              </a:lnSpc>
              <a:spcBef>
                <a:spcPts val="800"/>
              </a:spcBef>
              <a:spcAft>
                <a:spcPts val="800"/>
              </a:spcAft>
            </a:pPr>
            <a:r>
              <a:rPr lang="en-GB" altLang="en-US" sz="998" b="1" dirty="0">
                <a:ea typeface="Times New Roman" panose="02020603050405020304" pitchFamily="18" charset="0"/>
                <a:cs typeface="Arial" panose="020B0604020202020204" pitchFamily="34" charset="0"/>
              </a:rPr>
              <a:t>HMG Cyber Essentials </a:t>
            </a:r>
            <a:r>
              <a:rPr lang="en-GB" altLang="en-US" sz="998" dirty="0">
                <a:ea typeface="Times New Roman" panose="02020603050405020304" pitchFamily="18" charset="0"/>
                <a:cs typeface="Arial" panose="020B0604020202020204" pitchFamily="34" charset="0"/>
              </a:rPr>
              <a:t>– </a:t>
            </a:r>
            <a:r>
              <a:rPr lang="en-US" altLang="en-US" sz="998" dirty="0">
                <a:ea typeface="Times New Roman" panose="02020603050405020304" pitchFamily="18" charset="0"/>
                <a:cs typeface="Arial" panose="020B0604020202020204" pitchFamily="34" charset="0"/>
              </a:rPr>
              <a:t>A government backed </a:t>
            </a:r>
            <a:r>
              <a:rPr lang="en-GB" altLang="en-US" sz="998" dirty="0">
                <a:solidFill>
                  <a:srgbClr val="1A1A1A"/>
                </a:solidFill>
                <a:ea typeface="Times New Roman" panose="02020603050405020304" pitchFamily="18" charset="0"/>
                <a:cs typeface="Arial" panose="020B0604020202020204" pitchFamily="34" charset="0"/>
              </a:rPr>
              <a:t>and key deliverable of the UK’s National Cyber Security Programme. Ipsos MORI was assessment validated for certification in 2016.</a:t>
            </a:r>
            <a:r>
              <a:rPr lang="en-GB" altLang="en-US" sz="998" dirty="0">
                <a:ea typeface="Times New Roman" panose="02020603050405020304" pitchFamily="18" charset="0"/>
                <a:cs typeface="Arial" panose="020B0604020202020204" pitchFamily="34" charset="0"/>
              </a:rPr>
              <a:t> Cyber Essentials defines a set of controls which, when properly implemented, provide organisations with basic protection from the most prevalent forms of threat coming from the internet.</a:t>
            </a:r>
            <a:r>
              <a:rPr lang="en-GB" altLang="en-US" sz="998" dirty="0">
                <a:solidFill>
                  <a:srgbClr val="1A1A1A"/>
                </a:solidFill>
                <a:ea typeface="Times New Roman" panose="02020603050405020304" pitchFamily="18" charset="0"/>
                <a:cs typeface="Arial" panose="020B0604020202020204" pitchFamily="34" charset="0"/>
              </a:rPr>
              <a:t> </a:t>
            </a:r>
            <a:endParaRPr lang="en-GB" altLang="en-US" sz="998" dirty="0">
              <a:ea typeface="Times New Roman" panose="02020603050405020304" pitchFamily="18" charset="0"/>
              <a:cs typeface="Arial" panose="020B0604020202020204" pitchFamily="34" charset="0"/>
            </a:endParaRPr>
          </a:p>
        </p:txBody>
      </p:sp>
      <p:pic>
        <p:nvPicPr>
          <p:cNvPr id="14" name="Picture 13" descr="Fair Data logo"/>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296276" y="4427405"/>
            <a:ext cx="695539" cy="396653"/>
          </a:xfrm>
          <a:prstGeom prst="rect">
            <a:avLst/>
          </a:prstGeom>
        </p:spPr>
      </p:pic>
      <p:sp>
        <p:nvSpPr>
          <p:cNvPr id="13" name="Rectangle 12"/>
          <p:cNvSpPr/>
          <p:nvPr/>
        </p:nvSpPr>
        <p:spPr>
          <a:xfrm>
            <a:off x="7136146" y="4419862"/>
            <a:ext cx="4576705" cy="493790"/>
          </a:xfrm>
          <a:prstGeom prst="rect">
            <a:avLst/>
          </a:prstGeom>
        </p:spPr>
        <p:txBody>
          <a:bodyPr wrap="square" lIns="0" tIns="0" rIns="0" bIns="0">
            <a:spAutoFit/>
          </a:bodyPr>
          <a:lstStyle/>
          <a:p>
            <a:pPr defTabSz="829361" eaLnBrk="0" fontAlgn="base" hangingPunct="0">
              <a:lnSpc>
                <a:spcPct val="110000"/>
              </a:lnSpc>
              <a:spcBef>
                <a:spcPts val="800"/>
              </a:spcBef>
              <a:spcAft>
                <a:spcPts val="800"/>
              </a:spcAft>
            </a:pPr>
            <a:r>
              <a:rPr lang="en-GB" altLang="en-US" sz="998" b="1" dirty="0">
                <a:ea typeface="Times New Roman" panose="02020603050405020304" pitchFamily="18" charset="0"/>
                <a:cs typeface="Arial" panose="020B0604020202020204" pitchFamily="34" charset="0"/>
              </a:rPr>
              <a:t>Fair Data </a:t>
            </a:r>
            <a:r>
              <a:rPr lang="en-GB" altLang="en-US" sz="998" dirty="0">
                <a:ea typeface="Times New Roman" panose="02020603050405020304" pitchFamily="18" charset="0"/>
                <a:cs typeface="Arial" panose="020B0604020202020204" pitchFamily="34" charset="0"/>
              </a:rPr>
              <a:t>–</a:t>
            </a:r>
            <a:r>
              <a:rPr lang="en-GB" altLang="en-US" sz="998" b="1" dirty="0">
                <a:ea typeface="Times New Roman" panose="02020603050405020304" pitchFamily="18" charset="0"/>
                <a:cs typeface="Arial" panose="020B0604020202020204" pitchFamily="34" charset="0"/>
              </a:rPr>
              <a:t> </a:t>
            </a:r>
            <a:r>
              <a:rPr lang="en-GB" altLang="en-US" sz="998" dirty="0">
                <a:ea typeface="Times New Roman" panose="02020603050405020304" pitchFamily="18" charset="0"/>
                <a:cs typeface="Arial" panose="020B0604020202020204" pitchFamily="34" charset="0"/>
              </a:rPr>
              <a:t>Ipsos MORI is signed up as a ‘Fair Data’ Company</a:t>
            </a:r>
            <a:r>
              <a:rPr lang="en-GB" altLang="en-US" sz="998" b="1" dirty="0">
                <a:ea typeface="Times New Roman" panose="02020603050405020304" pitchFamily="18" charset="0"/>
                <a:cs typeface="Arial" panose="020B0604020202020204" pitchFamily="34" charset="0"/>
              </a:rPr>
              <a:t> </a:t>
            </a:r>
            <a:r>
              <a:rPr lang="en-GB" altLang="en-US" sz="998" dirty="0">
                <a:ea typeface="Times New Roman" panose="02020603050405020304" pitchFamily="18" charset="0"/>
                <a:cs typeface="Arial" panose="020B0604020202020204" pitchFamily="34" charset="0"/>
              </a:rPr>
              <a:t>by </a:t>
            </a:r>
            <a:r>
              <a:rPr lang="en-US" altLang="en-US" sz="998" dirty="0">
                <a:solidFill>
                  <a:srgbClr val="333333"/>
                </a:solidFill>
                <a:ea typeface="Times New Roman" panose="02020603050405020304" pitchFamily="18" charset="0"/>
                <a:cs typeface="Arial" panose="020B0604020202020204" pitchFamily="34" charset="0"/>
              </a:rPr>
              <a:t>agreeing to adhere to ten core principles. The principles support and</a:t>
            </a:r>
            <a:r>
              <a:rPr lang="en-US" altLang="en-US" sz="998" dirty="0">
                <a:solidFill>
                  <a:srgbClr val="333333"/>
                </a:solidFill>
                <a:ea typeface="Times New Roman" panose="02020603050405020304" pitchFamily="18" charset="0"/>
                <a:cs typeface="Helvetica" panose="020B0604020202020204" pitchFamily="34" charset="0"/>
              </a:rPr>
              <a:t> </a:t>
            </a:r>
            <a:r>
              <a:rPr lang="en-US" altLang="en-US" sz="998" dirty="0">
                <a:solidFill>
                  <a:srgbClr val="333333"/>
                </a:solidFill>
                <a:ea typeface="Times New Roman" panose="02020603050405020304" pitchFamily="18" charset="0"/>
                <a:cs typeface="Arial" panose="020B0604020202020204" pitchFamily="34" charset="0"/>
              </a:rPr>
              <a:t>complement other standards such as ISOs, and the requirements of Data Protection legislation.  </a:t>
            </a:r>
            <a:endParaRPr lang="en-GB" altLang="en-US" sz="998" dirty="0"/>
          </a:p>
        </p:txBody>
      </p:sp>
      <p:cxnSp>
        <p:nvCxnSpPr>
          <p:cNvPr id="30" name="Straight Connector 29" title="Decorative">
            <a:extLst>
              <a:ext uri="{C183D7F6-B498-43B3-948B-1728B52AA6E4}">
                <adec:decorative xmlns="" xmlns:adec="http://schemas.microsoft.com/office/drawing/2017/decorative" val="1"/>
              </a:ext>
            </a:extLst>
          </p:cNvPr>
          <p:cNvCxnSpPr/>
          <p:nvPr/>
        </p:nvCxnSpPr>
        <p:spPr bwMode="gray">
          <a:xfrm>
            <a:off x="6296275" y="5040350"/>
            <a:ext cx="541657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bwMode="gray">
          <a:xfrm>
            <a:off x="6242188" y="5329094"/>
            <a:ext cx="5470663" cy="394164"/>
          </a:xfrm>
          <a:prstGeom prst="rect">
            <a:avLst/>
          </a:prstGeom>
          <a:ln>
            <a:noFill/>
          </a:ln>
        </p:spPr>
        <p:txBody>
          <a:bodyPr vert="horz" wrap="square" lIns="51959" tIns="25980" rIns="51959" bIns="25980" rtlCol="0" anchor="b">
            <a:spAutoFit/>
          </a:bodyPr>
          <a:lstStyle>
            <a:lvl1pPr indent="0">
              <a:lnSpc>
                <a:spcPct val="120000"/>
              </a:lnSpc>
              <a:spcBef>
                <a:spcPts val="1800"/>
              </a:spcBef>
              <a:buClr>
                <a:schemeClr val="bg2"/>
              </a:buClr>
              <a:buFont typeface="Wingdings" panose="05000000000000000000" pitchFamily="2" charset="2"/>
              <a:buNone/>
              <a:defRPr sz="1200">
                <a:latin typeface="Segoe UI Light" panose="020B0502040204020203" pitchFamily="34" charset="0"/>
              </a:defRPr>
            </a:lvl1pPr>
            <a:lvl2pPr marL="447675" indent="-174625">
              <a:lnSpc>
                <a:spcPct val="120000"/>
              </a:lnSpc>
              <a:spcBef>
                <a:spcPts val="1800"/>
              </a:spcBef>
              <a:buClr>
                <a:schemeClr val="bg2"/>
              </a:buClr>
              <a:buFont typeface="Wingdings" panose="05000000000000000000" pitchFamily="2" charset="2"/>
              <a:buChar char="§"/>
              <a:defRPr sz="1100">
                <a:latin typeface="Segoe UI Light" panose="020B0502040204020203" pitchFamily="34" charset="0"/>
              </a:defRPr>
            </a:lvl2pPr>
            <a:lvl3pPr marL="720725" indent="-184150">
              <a:lnSpc>
                <a:spcPct val="120000"/>
              </a:lnSpc>
              <a:spcBef>
                <a:spcPts val="1800"/>
              </a:spcBef>
              <a:buClr>
                <a:schemeClr val="bg2"/>
              </a:buClr>
              <a:buFont typeface="Geomanist Light" pitchFamily="50" charset="0"/>
              <a:buChar char="–"/>
              <a:defRPr sz="1100">
                <a:latin typeface="Segoe UI Light" panose="020B0502040204020203" pitchFamily="34" charset="0"/>
              </a:defRPr>
            </a:lvl3pPr>
            <a:lvl4pPr marL="984250" indent="-174625">
              <a:lnSpc>
                <a:spcPct val="120000"/>
              </a:lnSpc>
              <a:spcBef>
                <a:spcPts val="1800"/>
              </a:spcBef>
              <a:buClr>
                <a:schemeClr val="bg2"/>
              </a:buClr>
              <a:buFont typeface="Geomanist Light" pitchFamily="50" charset="0"/>
              <a:buChar char="–"/>
              <a:defRPr sz="1100">
                <a:latin typeface="Segoe UI Light" panose="020B0502040204020203" pitchFamily="34" charset="0"/>
              </a:defRPr>
            </a:lvl4pPr>
            <a:lvl5pPr marL="1257300" indent="-184150">
              <a:lnSpc>
                <a:spcPct val="120000"/>
              </a:lnSpc>
              <a:spcBef>
                <a:spcPts val="1800"/>
              </a:spcBef>
              <a:buClr>
                <a:schemeClr val="bg2"/>
              </a:buClr>
              <a:buFont typeface="Geomanist Light" pitchFamily="50" charset="0"/>
              <a:buChar char="–"/>
              <a:defRPr sz="1100">
                <a:latin typeface="Segoe UI Light" panose="020B0502040204020203"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a:lnSpc>
                <a:spcPct val="110000"/>
              </a:lnSpc>
            </a:pPr>
            <a:r>
              <a:rPr lang="en-GB" sz="1050" b="1" dirty="0">
                <a:latin typeface="+mn-lt"/>
                <a:ea typeface="Segoe UI" panose="020B0502040204020203" pitchFamily="34" charset="0"/>
                <a:cs typeface="Arial" panose="020B0604020202020204" pitchFamily="34" charset="0"/>
              </a:rPr>
              <a:t>This work was carried out in accordance with the requirements of the international quality standard for market research, ISO 20252.</a:t>
            </a:r>
          </a:p>
        </p:txBody>
      </p:sp>
      <p:sp>
        <p:nvSpPr>
          <p:cNvPr id="2" name="Slide Number Placeholder 1">
            <a:extLst>
              <a:ext uri="{FF2B5EF4-FFF2-40B4-BE49-F238E27FC236}">
                <a16:creationId xmlns:a16="http://schemas.microsoft.com/office/drawing/2014/main" id="{B1AE1550-C2FF-4B4D-99A9-C1642BC36645}"/>
              </a:ext>
            </a:extLst>
          </p:cNvPr>
          <p:cNvSpPr>
            <a:spLocks noGrp="1"/>
          </p:cNvSpPr>
          <p:nvPr>
            <p:ph type="sldNum" sz="quarter" idx="4"/>
          </p:nvPr>
        </p:nvSpPr>
        <p:spPr/>
        <p:txBody>
          <a:bodyPr/>
          <a:lstStyle/>
          <a:p>
            <a:fld id="{D61AABEC-672F-4B68-B914-690DA978312C}" type="slidenum">
              <a:rPr lang="en-GB" smtClean="0"/>
              <a:pPr/>
              <a:t>48</a:t>
            </a:fld>
            <a:r>
              <a:rPr lang="en-GB" dirty="0"/>
              <a:t>  </a:t>
            </a:r>
          </a:p>
        </p:txBody>
      </p:sp>
    </p:spTree>
    <p:extLst>
      <p:ext uri="{BB962C8B-B14F-4D97-AF65-F5344CB8AC3E}">
        <p14:creationId xmlns:p14="http://schemas.microsoft.com/office/powerpoint/2010/main" val="33461422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216" y="1628238"/>
            <a:ext cx="9175260" cy="443198"/>
          </a:xfrm>
        </p:spPr>
        <p:txBody>
          <a:bodyPr/>
          <a:lstStyle/>
          <a:p>
            <a:r>
              <a:rPr lang="en-GB" sz="3200" dirty="0" smtClean="0"/>
              <a:t>For more information</a:t>
            </a:r>
            <a:endParaRPr lang="en-GB" sz="3200" dirty="0"/>
          </a:p>
        </p:txBody>
      </p:sp>
      <p:sp>
        <p:nvSpPr>
          <p:cNvPr id="8" name="Text Placeholder 1"/>
          <p:cNvSpPr>
            <a:spLocks noGrp="1"/>
          </p:cNvSpPr>
          <p:nvPr>
            <p:ph type="body" sz="quarter" idx="4294967295"/>
          </p:nvPr>
        </p:nvSpPr>
        <p:spPr>
          <a:xfrm>
            <a:off x="305072" y="2624898"/>
            <a:ext cx="3535799" cy="1421470"/>
          </a:xfrm>
          <a:prstGeom prst="rect">
            <a:avLst/>
          </a:prstGeom>
        </p:spPr>
        <p:txBody>
          <a:bodyPr/>
          <a:lstStyle/>
          <a:p>
            <a:pPr lvl="0"/>
            <a:r>
              <a:rPr lang="en-US" sz="1800" dirty="0">
                <a:solidFill>
                  <a:schemeClr val="bg1"/>
                </a:solidFill>
              </a:rPr>
              <a:t>Sally Abernethy</a:t>
            </a:r>
          </a:p>
          <a:p>
            <a:pPr lvl="0"/>
            <a:r>
              <a:rPr lang="en-US" sz="1800" dirty="0">
                <a:solidFill>
                  <a:schemeClr val="bg1"/>
                </a:solidFill>
              </a:rPr>
              <a:t>Senior Research </a:t>
            </a:r>
            <a:r>
              <a:rPr lang="en-US" sz="1800" dirty="0" smtClean="0">
                <a:solidFill>
                  <a:schemeClr val="bg1"/>
                </a:solidFill>
              </a:rPr>
              <a:t>Executive</a:t>
            </a:r>
          </a:p>
          <a:p>
            <a:pPr lvl="0"/>
            <a:r>
              <a:rPr lang="en-US" sz="1800" dirty="0" smtClean="0">
                <a:solidFill>
                  <a:schemeClr val="bg1"/>
                </a:solidFill>
              </a:rPr>
              <a:t>028 </a:t>
            </a:r>
            <a:r>
              <a:rPr lang="en-US" sz="1800" dirty="0">
                <a:solidFill>
                  <a:schemeClr val="bg1"/>
                </a:solidFill>
              </a:rPr>
              <a:t>9050 0800</a:t>
            </a:r>
            <a:br>
              <a:rPr lang="en-US" sz="1800" dirty="0">
                <a:solidFill>
                  <a:schemeClr val="bg1"/>
                </a:solidFill>
              </a:rPr>
            </a:br>
            <a:r>
              <a:rPr lang="en-US" sz="1800" dirty="0" smtClean="0">
                <a:solidFill>
                  <a:schemeClr val="bg1"/>
                </a:solidFill>
                <a:hlinkClick r:id="rId2"/>
              </a:rPr>
              <a:t>sally.abernethy@ipsos.com</a:t>
            </a:r>
            <a:r>
              <a:rPr lang="en-US" sz="1800" dirty="0" smtClean="0">
                <a:solidFill>
                  <a:schemeClr val="bg1"/>
                </a:solidFill>
              </a:rPr>
              <a:t> </a:t>
            </a:r>
            <a:endParaRPr lang="en-GB" sz="1800" dirty="0">
              <a:solidFill>
                <a:schemeClr val="bg1"/>
              </a:solidFill>
            </a:endParaRPr>
          </a:p>
        </p:txBody>
      </p:sp>
      <p:sp>
        <p:nvSpPr>
          <p:cNvPr id="9" name="Text Placeholder 2"/>
          <p:cNvSpPr>
            <a:spLocks noGrp="1"/>
          </p:cNvSpPr>
          <p:nvPr>
            <p:ph type="body" sz="quarter" idx="4294967295"/>
          </p:nvPr>
        </p:nvSpPr>
        <p:spPr>
          <a:xfrm>
            <a:off x="4626529" y="2624898"/>
            <a:ext cx="3233448" cy="1421470"/>
          </a:xfrm>
          <a:prstGeom prst="rect">
            <a:avLst/>
          </a:prstGeom>
        </p:spPr>
        <p:txBody>
          <a:bodyPr/>
          <a:lstStyle/>
          <a:p>
            <a:pPr lvl="0"/>
            <a:r>
              <a:rPr lang="en-US" sz="1800" dirty="0">
                <a:solidFill>
                  <a:schemeClr val="bg1"/>
                </a:solidFill>
              </a:rPr>
              <a:t>Fiona Rooney</a:t>
            </a:r>
          </a:p>
          <a:p>
            <a:pPr lvl="0"/>
            <a:r>
              <a:rPr lang="en-US" sz="1800" dirty="0">
                <a:solidFill>
                  <a:schemeClr val="bg1"/>
                </a:solidFill>
              </a:rPr>
              <a:t>Managing Director</a:t>
            </a:r>
          </a:p>
          <a:p>
            <a:pPr lvl="0"/>
            <a:r>
              <a:rPr lang="en-US" sz="1800" dirty="0" smtClean="0">
                <a:solidFill>
                  <a:schemeClr val="bg1"/>
                </a:solidFill>
              </a:rPr>
              <a:t>028 </a:t>
            </a:r>
            <a:r>
              <a:rPr lang="en-US" sz="1800" dirty="0">
                <a:solidFill>
                  <a:schemeClr val="bg1"/>
                </a:solidFill>
              </a:rPr>
              <a:t>9050 0800</a:t>
            </a:r>
            <a:r>
              <a:rPr lang="en-US" dirty="0"/>
              <a:t/>
            </a:r>
            <a:br>
              <a:rPr lang="en-US" dirty="0"/>
            </a:br>
            <a:r>
              <a:rPr lang="en-US" sz="1800" dirty="0" smtClean="0">
                <a:hlinkClick r:id="rId3"/>
              </a:rPr>
              <a:t>fiona.rooney@ipsos.com</a:t>
            </a:r>
            <a:r>
              <a:rPr lang="en-US" sz="1800" dirty="0" smtClean="0"/>
              <a:t>  </a:t>
            </a:r>
            <a:endParaRPr lang="en-GB" sz="1800" dirty="0"/>
          </a:p>
        </p:txBody>
      </p:sp>
      <p:sp>
        <p:nvSpPr>
          <p:cNvPr id="10" name="Text Placeholder 2">
            <a:extLst>
              <a:ext uri="{FF2B5EF4-FFF2-40B4-BE49-F238E27FC236}">
                <a16:creationId xmlns:a16="http://schemas.microsoft.com/office/drawing/2014/main" id="{1CE1537F-E1EB-47D9-8877-9698B3C22803}"/>
              </a:ext>
            </a:extLst>
          </p:cNvPr>
          <p:cNvSpPr txBox="1">
            <a:spLocks/>
          </p:cNvSpPr>
          <p:nvPr/>
        </p:nvSpPr>
        <p:spPr bwMode="gray">
          <a:xfrm>
            <a:off x="8645635" y="2524037"/>
            <a:ext cx="3233448" cy="1522331"/>
          </a:xfrm>
          <a:prstGeom prst="rect">
            <a:avLst/>
          </a:prstGeom>
        </p:spPr>
        <p:txBody>
          <a:bodyPr vert="horz" wrap="square" lIns="72000" tIns="36000" rIns="72000" bIns="36000" rtlCol="0">
            <a:spAutoFit/>
          </a:bodyPr>
          <a:lstStyle>
            <a:lvl1pPr marL="0" indent="0" algn="l" defTabSz="914400" rtl="0" eaLnBrk="1" latinLnBrk="0" hangingPunct="1">
              <a:lnSpc>
                <a:spcPct val="110000"/>
              </a:lnSpc>
              <a:spcBef>
                <a:spcPts val="0"/>
              </a:spcBef>
              <a:spcAft>
                <a:spcPts val="600"/>
              </a:spcAft>
              <a:buClr>
                <a:schemeClr val="bg2"/>
              </a:buClr>
              <a:buFont typeface="Wingdings" panose="05000000000000000000" pitchFamily="2" charset="2"/>
              <a:buNone/>
              <a:tabLst>
                <a:tab pos="273050" algn="l"/>
              </a:tabLst>
              <a:defRPr sz="1800" kern="1200" baseline="0">
                <a:solidFill>
                  <a:schemeClr val="bg1"/>
                </a:solidFill>
                <a:latin typeface="+mn-lt"/>
                <a:ea typeface="+mn-ea"/>
                <a:cs typeface="+mn-cs"/>
              </a:defRPr>
            </a:lvl1pPr>
            <a:lvl2pPr marL="457200" indent="0" algn="l" defTabSz="914400" rtl="0" eaLnBrk="1" latinLnBrk="0" hangingPunct="1">
              <a:lnSpc>
                <a:spcPct val="110000"/>
              </a:lnSpc>
              <a:spcBef>
                <a:spcPts val="600"/>
              </a:spcBef>
              <a:spcAft>
                <a:spcPts val="600"/>
              </a:spcAft>
              <a:buClr>
                <a:schemeClr val="bg2"/>
              </a:buClr>
              <a:buFont typeface="Geomanist Light" pitchFamily="50" charset="0"/>
              <a:buNone/>
              <a:defRPr sz="2400" kern="1200">
                <a:solidFill>
                  <a:schemeClr val="bg1"/>
                </a:solidFill>
                <a:latin typeface="+mn-lt"/>
                <a:ea typeface="+mn-ea"/>
                <a:cs typeface="+mn-cs"/>
              </a:defRPr>
            </a:lvl2pPr>
            <a:lvl3pPr marL="914400" indent="0" algn="l" defTabSz="914400" rtl="0" eaLnBrk="1" latinLnBrk="0" hangingPunct="1">
              <a:lnSpc>
                <a:spcPct val="110000"/>
              </a:lnSpc>
              <a:spcBef>
                <a:spcPts val="600"/>
              </a:spcBef>
              <a:spcAft>
                <a:spcPts val="600"/>
              </a:spcAft>
              <a:buClr>
                <a:schemeClr val="bg2"/>
              </a:buClr>
              <a:buFont typeface="Geomanist Light" pitchFamily="50" charset="0"/>
              <a:buNone/>
              <a:defRPr sz="2000" kern="1200">
                <a:solidFill>
                  <a:schemeClr val="bg1"/>
                </a:solidFill>
                <a:latin typeface="+mn-lt"/>
                <a:ea typeface="+mn-ea"/>
                <a:cs typeface="+mn-cs"/>
              </a:defRPr>
            </a:lvl3pPr>
            <a:lvl4pPr marL="1371600" indent="0" algn="l" defTabSz="914400" rtl="0" eaLnBrk="1" latinLnBrk="0" hangingPunct="1">
              <a:lnSpc>
                <a:spcPct val="110000"/>
              </a:lnSpc>
              <a:spcBef>
                <a:spcPts val="600"/>
              </a:spcBef>
              <a:spcAft>
                <a:spcPts val="600"/>
              </a:spcAft>
              <a:buClr>
                <a:schemeClr val="bg2"/>
              </a:buClr>
              <a:buFont typeface="Geomanist Light" pitchFamily="50" charset="0"/>
              <a:buNone/>
              <a:defRPr sz="1800" kern="1200">
                <a:solidFill>
                  <a:schemeClr val="bg1"/>
                </a:solidFill>
                <a:latin typeface="+mn-lt"/>
                <a:ea typeface="+mn-ea"/>
                <a:cs typeface="+mn-cs"/>
              </a:defRPr>
            </a:lvl4pPr>
            <a:lvl5pPr marL="1828800" indent="0" algn="l" defTabSz="914400" rtl="0" eaLnBrk="1" latinLnBrk="0" hangingPunct="1">
              <a:lnSpc>
                <a:spcPct val="110000"/>
              </a:lnSpc>
              <a:spcBef>
                <a:spcPts val="600"/>
              </a:spcBef>
              <a:spcAft>
                <a:spcPts val="600"/>
              </a:spcAft>
              <a:buClr>
                <a:schemeClr val="bg2"/>
              </a:buClr>
              <a:buFont typeface="Geomanist Light" pitchFamily="50" charset="0"/>
              <a:buNone/>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Simon Hookham</a:t>
            </a:r>
          </a:p>
          <a:p>
            <a:r>
              <a:rPr lang="en-GB" dirty="0"/>
              <a:t>Senior Research Officer</a:t>
            </a:r>
          </a:p>
          <a:p>
            <a:r>
              <a:rPr lang="en-GB" dirty="0" smtClean="0"/>
              <a:t>028 </a:t>
            </a:r>
            <a:r>
              <a:rPr lang="en-GB" dirty="0"/>
              <a:t>90 500 612</a:t>
            </a:r>
          </a:p>
          <a:p>
            <a:r>
              <a:rPr lang="en-GB" u="sng" dirty="0" smtClean="0">
                <a:hlinkClick r:id="rId4"/>
              </a:rPr>
              <a:t>SHookham@equalityni.org</a:t>
            </a:r>
            <a:endParaRPr lang="en-GB" dirty="0"/>
          </a:p>
        </p:txBody>
      </p:sp>
      <p:pic>
        <p:nvPicPr>
          <p:cNvPr id="11" name="Picture 10" descr="ECNI logo"/>
          <p:cNvPicPr>
            <a:picLocks noChangeAspect="1"/>
          </p:cNvPicPr>
          <p:nvPr/>
        </p:nvPicPr>
        <p:blipFill>
          <a:blip r:embed="rId5"/>
          <a:stretch>
            <a:fillRect/>
          </a:stretch>
        </p:blipFill>
        <p:spPr>
          <a:xfrm>
            <a:off x="216869" y="6037865"/>
            <a:ext cx="1713124" cy="585267"/>
          </a:xfrm>
          <a:prstGeom prst="rect">
            <a:avLst/>
          </a:prstGeom>
        </p:spPr>
      </p:pic>
    </p:spTree>
    <p:extLst>
      <p:ext uri="{BB962C8B-B14F-4D97-AF65-F5344CB8AC3E}">
        <p14:creationId xmlns:p14="http://schemas.microsoft.com/office/powerpoint/2010/main" val="757238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FE13B5-96DE-47E3-8565-3A62BF090902}"/>
              </a:ext>
            </a:extLst>
          </p:cNvPr>
          <p:cNvSpPr>
            <a:spLocks noGrp="1"/>
          </p:cNvSpPr>
          <p:nvPr>
            <p:ph idx="1"/>
          </p:nvPr>
        </p:nvSpPr>
        <p:spPr/>
        <p:txBody>
          <a:bodyPr/>
          <a:lstStyle/>
          <a:p>
            <a:r>
              <a:rPr lang="en-GB" b="1" dirty="0"/>
              <a:t>Views on equality</a:t>
            </a:r>
          </a:p>
          <a:p>
            <a:r>
              <a:rPr lang="en-GB" dirty="0"/>
              <a:t>The majority of participants agree that anti-discrimination laws in NI are necessary (83%).</a:t>
            </a:r>
          </a:p>
          <a:p>
            <a:r>
              <a:rPr lang="en-GB" dirty="0"/>
              <a:t>In terms of workplaces, the majority also agree that workers are generally treated with respect (</a:t>
            </a:r>
            <a:r>
              <a:rPr lang="en-GB" dirty="0" smtClean="0"/>
              <a:t>53%), </a:t>
            </a:r>
            <a:r>
              <a:rPr lang="en-GB" dirty="0"/>
              <a:t>although this has decreased significantly since 2018-19 (62%).</a:t>
            </a:r>
          </a:p>
          <a:p>
            <a:r>
              <a:rPr lang="en-GB" dirty="0"/>
              <a:t>In general, the majority agree that workplaces in NI are welcoming and inclusive (54%) but this has also significantly declined since 2018-19 (62%).</a:t>
            </a:r>
          </a:p>
          <a:p>
            <a:r>
              <a:rPr lang="en-GB" dirty="0"/>
              <a:t>As in 2019, just over a third of participants are worried that laws to help protect them from discrimination and to promote equality will not be as strong as for others in Great Britain or the Republic of Ireland (34%). A growing proportion of participants are not concerned on this issue (35% in 2020-21 compared to 30% in 2019) or are not sure (5% in 2020-21 compared to 10% in 2019).</a:t>
            </a:r>
          </a:p>
          <a:p>
            <a:r>
              <a:rPr lang="en-GB" b="1" dirty="0"/>
              <a:t>Access to services</a:t>
            </a:r>
          </a:p>
          <a:p>
            <a:r>
              <a:rPr lang="en-GB" dirty="0"/>
              <a:t>When asked what services, facilities or settings that people with disabilities find it hardest to access, the most commonly cited response was shops, buildings and offices (42%), followed by transport and travel (28%) and streets and public spaces (20%).</a:t>
            </a:r>
          </a:p>
          <a:p>
            <a:r>
              <a:rPr lang="en-GB" b="1" dirty="0"/>
              <a:t>Workplaces</a:t>
            </a:r>
          </a:p>
          <a:p>
            <a:r>
              <a:rPr lang="en-GB" dirty="0"/>
              <a:t>In 2018-19, just over a third of participants agreed that workplaces tend to employ people with disabilities (35%). This has declined significantly over time, with less than a quarter (22%) now feeling this is the case in 2020-21.</a:t>
            </a:r>
          </a:p>
          <a:p>
            <a:r>
              <a:rPr lang="en-GB" dirty="0"/>
              <a:t>A higher proportion feel that workplaces support employees with disabilities (45%) however this has also seen a decline since 2018-19 (53%).</a:t>
            </a:r>
          </a:p>
          <a:p>
            <a:r>
              <a:rPr lang="en-GB" dirty="0"/>
              <a:t>Four in ten participants agree that workplaces rarely support employees with mental ill-health (40%), while a third disagree (33%). This is consistent with previous findings.</a:t>
            </a:r>
          </a:p>
          <a:p>
            <a:r>
              <a:rPr lang="en-GB" dirty="0"/>
              <a:t>In 2019, participants were asked if employers should employ people according to a job being seen as a man’s or a woman’s job and 67% did not agree. In 2020-21, this has increased to 78% of participants disagreeing that this should be the case.</a:t>
            </a:r>
          </a:p>
          <a:p>
            <a:endParaRPr lang="en-GB" dirty="0"/>
          </a:p>
        </p:txBody>
      </p:sp>
      <p:sp>
        <p:nvSpPr>
          <p:cNvPr id="3" name="Text Placeholder 2">
            <a:extLst>
              <a:ext uri="{FF2B5EF4-FFF2-40B4-BE49-F238E27FC236}">
                <a16:creationId xmlns:a16="http://schemas.microsoft.com/office/drawing/2014/main" id="{4CAC7FF8-7BD1-441A-ACD8-973DE88B4CC5}"/>
              </a:ext>
            </a:extLst>
          </p:cNvPr>
          <p:cNvSpPr>
            <a:spLocks noGrp="1"/>
          </p:cNvSpPr>
          <p:nvPr>
            <p:ph type="body" sz="quarter" idx="15"/>
          </p:nvPr>
        </p:nvSpPr>
        <p:spPr>
          <a:xfrm>
            <a:off x="449999" y="1035593"/>
            <a:ext cx="10660453" cy="615553"/>
          </a:xfrm>
        </p:spPr>
        <p:txBody>
          <a:bodyPr/>
          <a:lstStyle/>
          <a:p>
            <a:r>
              <a:rPr lang="en-GB" dirty="0"/>
              <a:t>Views on equality in, access to services for those with disabilities and aspects of life in NI (workplaces)</a:t>
            </a:r>
          </a:p>
        </p:txBody>
      </p:sp>
      <p:sp>
        <p:nvSpPr>
          <p:cNvPr id="5" name="Slide Number Placeholder 4">
            <a:extLst>
              <a:ext uri="{FF2B5EF4-FFF2-40B4-BE49-F238E27FC236}">
                <a16:creationId xmlns:a16="http://schemas.microsoft.com/office/drawing/2014/main" id="{7991E8DB-D0C1-4A8C-9D2D-08E19CBB5408}"/>
              </a:ext>
            </a:extLst>
          </p:cNvPr>
          <p:cNvSpPr>
            <a:spLocks noGrp="1"/>
          </p:cNvSpPr>
          <p:nvPr>
            <p:ph type="sldNum" sz="quarter" idx="19"/>
          </p:nvPr>
        </p:nvSpPr>
        <p:spPr/>
        <p:txBody>
          <a:bodyPr/>
          <a:lstStyle/>
          <a:p>
            <a:fld id="{D61AABEC-672F-4B68-B914-690DA978312C}" type="slidenum">
              <a:rPr lang="en-GB" smtClean="0"/>
              <a:pPr/>
              <a:t>5</a:t>
            </a:fld>
            <a:r>
              <a:rPr lang="en-GB" dirty="0"/>
              <a:t>  </a:t>
            </a:r>
          </a:p>
        </p:txBody>
      </p:sp>
      <p:sp>
        <p:nvSpPr>
          <p:cNvPr id="6" name="Title 5">
            <a:extLst>
              <a:ext uri="{FF2B5EF4-FFF2-40B4-BE49-F238E27FC236}">
                <a16:creationId xmlns:a16="http://schemas.microsoft.com/office/drawing/2014/main" id="{6053CF8C-7BE7-4B9E-9171-CC34D5F74581}"/>
              </a:ext>
            </a:extLst>
          </p:cNvPr>
          <p:cNvSpPr>
            <a:spLocks noGrp="1"/>
          </p:cNvSpPr>
          <p:nvPr>
            <p:ph type="title"/>
          </p:nvPr>
        </p:nvSpPr>
        <p:spPr>
          <a:xfrm>
            <a:off x="450000" y="397170"/>
            <a:ext cx="9341700" cy="775597"/>
          </a:xfrm>
        </p:spPr>
        <p:txBody>
          <a:bodyPr/>
          <a:lstStyle/>
          <a:p>
            <a:r>
              <a:rPr lang="en-GB" dirty="0"/>
              <a:t>Executive summary (2)</a:t>
            </a:r>
          </a:p>
        </p:txBody>
      </p:sp>
    </p:spTree>
    <p:extLst>
      <p:ext uri="{BB962C8B-B14F-4D97-AF65-F5344CB8AC3E}">
        <p14:creationId xmlns:p14="http://schemas.microsoft.com/office/powerpoint/2010/main" val="3058668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FE13B5-96DE-47E3-8565-3A62BF090902}"/>
              </a:ext>
            </a:extLst>
          </p:cNvPr>
          <p:cNvSpPr>
            <a:spLocks noGrp="1"/>
          </p:cNvSpPr>
          <p:nvPr>
            <p:ph idx="1"/>
          </p:nvPr>
        </p:nvSpPr>
        <p:spPr/>
        <p:txBody>
          <a:bodyPr/>
          <a:lstStyle/>
          <a:p>
            <a:r>
              <a:rPr lang="en-GB" b="1" dirty="0"/>
              <a:t>Education</a:t>
            </a:r>
          </a:p>
          <a:p>
            <a:r>
              <a:rPr lang="en-GB" dirty="0"/>
              <a:t>Nine in ten participants agree that pre-school should meet the needs of all children, including those with disabilities or those whose first language is not English (90%).</a:t>
            </a:r>
          </a:p>
          <a:p>
            <a:r>
              <a:rPr lang="en-GB" dirty="0"/>
              <a:t>The government provides funding to schools to meet the needs of some pupils, such as those with disabilities. The majority of participants agree that how this funding is spent should be monitored by government (65%).</a:t>
            </a:r>
          </a:p>
          <a:p>
            <a:r>
              <a:rPr lang="en-GB" dirty="0"/>
              <a:t>In terms of where government funding should go, 62% agree that the focus should be on those groups which do less well at school.</a:t>
            </a:r>
          </a:p>
          <a:p>
            <a:r>
              <a:rPr lang="en-GB" b="1" dirty="0"/>
              <a:t>Local area</a:t>
            </a:r>
          </a:p>
          <a:p>
            <a:r>
              <a:rPr lang="en-GB" dirty="0"/>
              <a:t>Almost three-quarters of participants agree that they would consider participating in voluntary or community work (73%), which marks a significant increase on the previous year (67%).</a:t>
            </a:r>
          </a:p>
          <a:p>
            <a:r>
              <a:rPr lang="en-GB" dirty="0"/>
              <a:t>A smaller proportion say they would consider applying to sit on a public board, such as a school’s board of governors or a board for a publicly funded body (44%).</a:t>
            </a:r>
          </a:p>
          <a:p>
            <a:r>
              <a:rPr lang="en-GB" b="1" dirty="0"/>
              <a:t>Public services</a:t>
            </a:r>
          </a:p>
          <a:p>
            <a:r>
              <a:rPr lang="en-GB" dirty="0"/>
              <a:t>When planning public services, 43% of participants agree that the needs of different groups of people are taken into account, while 28% disagree.</a:t>
            </a:r>
          </a:p>
          <a:p>
            <a:r>
              <a:rPr lang="en-GB" dirty="0"/>
              <a:t>The majority of participants disagree that public figures show leadership on equality matters (51%). Just under a quarter agree that leadership is demonstrated (24%).</a:t>
            </a:r>
          </a:p>
          <a:p>
            <a:endParaRPr lang="en-GB" dirty="0"/>
          </a:p>
        </p:txBody>
      </p:sp>
      <p:sp>
        <p:nvSpPr>
          <p:cNvPr id="3" name="Text Placeholder 2">
            <a:extLst>
              <a:ext uri="{FF2B5EF4-FFF2-40B4-BE49-F238E27FC236}">
                <a16:creationId xmlns:a16="http://schemas.microsoft.com/office/drawing/2014/main" id="{4CAC7FF8-7BD1-441A-ACD8-973DE88B4CC5}"/>
              </a:ext>
            </a:extLst>
          </p:cNvPr>
          <p:cNvSpPr>
            <a:spLocks noGrp="1"/>
          </p:cNvSpPr>
          <p:nvPr>
            <p:ph type="body" sz="quarter" idx="15"/>
          </p:nvPr>
        </p:nvSpPr>
        <p:spPr>
          <a:xfrm>
            <a:off x="449999" y="1241781"/>
            <a:ext cx="11040961" cy="307777"/>
          </a:xfrm>
        </p:spPr>
        <p:txBody>
          <a:bodyPr/>
          <a:lstStyle/>
          <a:p>
            <a:r>
              <a:rPr lang="en-GB" dirty="0"/>
              <a:t>Aspects of life in Northern Ireland: education, local area and public services</a:t>
            </a:r>
          </a:p>
        </p:txBody>
      </p:sp>
      <p:sp>
        <p:nvSpPr>
          <p:cNvPr id="5" name="Slide Number Placeholder 4">
            <a:extLst>
              <a:ext uri="{FF2B5EF4-FFF2-40B4-BE49-F238E27FC236}">
                <a16:creationId xmlns:a16="http://schemas.microsoft.com/office/drawing/2014/main" id="{7991E8DB-D0C1-4A8C-9D2D-08E19CBB5408}"/>
              </a:ext>
            </a:extLst>
          </p:cNvPr>
          <p:cNvSpPr>
            <a:spLocks noGrp="1"/>
          </p:cNvSpPr>
          <p:nvPr>
            <p:ph type="sldNum" sz="quarter" idx="19"/>
          </p:nvPr>
        </p:nvSpPr>
        <p:spPr/>
        <p:txBody>
          <a:bodyPr/>
          <a:lstStyle/>
          <a:p>
            <a:fld id="{D61AABEC-672F-4B68-B914-690DA978312C}" type="slidenum">
              <a:rPr lang="en-GB" smtClean="0"/>
              <a:pPr/>
              <a:t>6</a:t>
            </a:fld>
            <a:r>
              <a:rPr lang="en-GB" dirty="0"/>
              <a:t>  </a:t>
            </a:r>
          </a:p>
        </p:txBody>
      </p:sp>
      <p:sp>
        <p:nvSpPr>
          <p:cNvPr id="6" name="Title 5">
            <a:extLst>
              <a:ext uri="{FF2B5EF4-FFF2-40B4-BE49-F238E27FC236}">
                <a16:creationId xmlns:a16="http://schemas.microsoft.com/office/drawing/2014/main" id="{6053CF8C-7BE7-4B9E-9171-CC34D5F74581}"/>
              </a:ext>
            </a:extLst>
          </p:cNvPr>
          <p:cNvSpPr>
            <a:spLocks noGrp="1"/>
          </p:cNvSpPr>
          <p:nvPr>
            <p:ph type="title"/>
          </p:nvPr>
        </p:nvSpPr>
        <p:spPr>
          <a:xfrm>
            <a:off x="450000" y="397170"/>
            <a:ext cx="9341700" cy="775597"/>
          </a:xfrm>
        </p:spPr>
        <p:txBody>
          <a:bodyPr/>
          <a:lstStyle/>
          <a:p>
            <a:r>
              <a:rPr lang="en-GB" dirty="0"/>
              <a:t>Executive summary (3)</a:t>
            </a:r>
          </a:p>
        </p:txBody>
      </p:sp>
    </p:spTree>
    <p:extLst>
      <p:ext uri="{BB962C8B-B14F-4D97-AF65-F5344CB8AC3E}">
        <p14:creationId xmlns:p14="http://schemas.microsoft.com/office/powerpoint/2010/main" val="2731576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FE13B5-96DE-47E3-8565-3A62BF090902}"/>
              </a:ext>
            </a:extLst>
          </p:cNvPr>
          <p:cNvSpPr>
            <a:spLocks noGrp="1"/>
          </p:cNvSpPr>
          <p:nvPr>
            <p:ph idx="1"/>
          </p:nvPr>
        </p:nvSpPr>
        <p:spPr>
          <a:xfrm>
            <a:off x="450000" y="1792800"/>
            <a:ext cx="6658723" cy="3876675"/>
          </a:xfrm>
        </p:spPr>
        <p:txBody>
          <a:bodyPr spcCol="324000"/>
          <a:lstStyle/>
          <a:p>
            <a:r>
              <a:rPr lang="en-GB" b="1" dirty="0" smtClean="0"/>
              <a:t>Equality </a:t>
            </a:r>
            <a:r>
              <a:rPr lang="en-GB" b="1" dirty="0"/>
              <a:t>status and COVID-19</a:t>
            </a:r>
          </a:p>
          <a:p>
            <a:r>
              <a:rPr lang="en-GB" dirty="0"/>
              <a:t>The group identified most frequently as having been more negatively affected by the broader impacts of COVID-19 were those over the age of 75 (63%). Those living with a disability or underlying health conditions (31%) and those suffering from physical or mental ill-health (26%) were also cited.</a:t>
            </a:r>
          </a:p>
          <a:p>
            <a:r>
              <a:rPr lang="en-GB" dirty="0"/>
              <a:t>In terms of settings, participants identified that people have been most negatively impacted by COVID-19 at work (31%), in accessing primary or community care (23%) and in education (22%).</a:t>
            </a:r>
          </a:p>
          <a:p>
            <a:endParaRPr lang="en-GB" b="1" dirty="0"/>
          </a:p>
        </p:txBody>
      </p:sp>
      <p:sp>
        <p:nvSpPr>
          <p:cNvPr id="3" name="Text Placeholder 2">
            <a:extLst>
              <a:ext uri="{FF2B5EF4-FFF2-40B4-BE49-F238E27FC236}">
                <a16:creationId xmlns:a16="http://schemas.microsoft.com/office/drawing/2014/main" id="{4CAC7FF8-7BD1-441A-ACD8-973DE88B4CC5}"/>
              </a:ext>
            </a:extLst>
          </p:cNvPr>
          <p:cNvSpPr>
            <a:spLocks noGrp="1"/>
          </p:cNvSpPr>
          <p:nvPr>
            <p:ph type="body" sz="quarter" idx="15"/>
          </p:nvPr>
        </p:nvSpPr>
        <p:spPr>
          <a:xfrm>
            <a:off x="449999" y="1241781"/>
            <a:ext cx="9341699" cy="307777"/>
          </a:xfrm>
        </p:spPr>
        <p:txBody>
          <a:bodyPr/>
          <a:lstStyle/>
          <a:p>
            <a:r>
              <a:rPr lang="en-GB" dirty="0" smtClean="0"/>
              <a:t>Equality Status and COVID-19</a:t>
            </a:r>
            <a:endParaRPr lang="en-GB" dirty="0"/>
          </a:p>
        </p:txBody>
      </p:sp>
      <p:sp>
        <p:nvSpPr>
          <p:cNvPr id="5" name="Slide Number Placeholder 4">
            <a:extLst>
              <a:ext uri="{FF2B5EF4-FFF2-40B4-BE49-F238E27FC236}">
                <a16:creationId xmlns:a16="http://schemas.microsoft.com/office/drawing/2014/main" id="{7991E8DB-D0C1-4A8C-9D2D-08E19CBB5408}"/>
              </a:ext>
            </a:extLst>
          </p:cNvPr>
          <p:cNvSpPr>
            <a:spLocks noGrp="1"/>
          </p:cNvSpPr>
          <p:nvPr>
            <p:ph type="sldNum" sz="quarter" idx="19"/>
          </p:nvPr>
        </p:nvSpPr>
        <p:spPr/>
        <p:txBody>
          <a:bodyPr/>
          <a:lstStyle/>
          <a:p>
            <a:fld id="{D61AABEC-672F-4B68-B914-690DA978312C}" type="slidenum">
              <a:rPr lang="en-GB" smtClean="0"/>
              <a:pPr/>
              <a:t>7</a:t>
            </a:fld>
            <a:r>
              <a:rPr lang="en-GB" dirty="0"/>
              <a:t>  </a:t>
            </a:r>
          </a:p>
        </p:txBody>
      </p:sp>
      <p:sp>
        <p:nvSpPr>
          <p:cNvPr id="6" name="Title 5">
            <a:extLst>
              <a:ext uri="{FF2B5EF4-FFF2-40B4-BE49-F238E27FC236}">
                <a16:creationId xmlns:a16="http://schemas.microsoft.com/office/drawing/2014/main" id="{6053CF8C-7BE7-4B9E-9171-CC34D5F74581}"/>
              </a:ext>
            </a:extLst>
          </p:cNvPr>
          <p:cNvSpPr>
            <a:spLocks noGrp="1"/>
          </p:cNvSpPr>
          <p:nvPr>
            <p:ph type="title"/>
          </p:nvPr>
        </p:nvSpPr>
        <p:spPr/>
        <p:txBody>
          <a:bodyPr/>
          <a:lstStyle/>
          <a:p>
            <a:r>
              <a:rPr lang="en-GB" dirty="0"/>
              <a:t>Executive summary </a:t>
            </a:r>
            <a:r>
              <a:rPr lang="en-GB" dirty="0" smtClean="0"/>
              <a:t>(4)</a:t>
            </a:r>
            <a:endParaRPr lang="en-GB" dirty="0"/>
          </a:p>
        </p:txBody>
      </p:sp>
    </p:spTree>
    <p:extLst>
      <p:ext uri="{BB962C8B-B14F-4D97-AF65-F5344CB8AC3E}">
        <p14:creationId xmlns:p14="http://schemas.microsoft.com/office/powerpoint/2010/main" val="1184162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F2DDDB6-4E9D-450D-906E-E91F61100BC4}"/>
              </a:ext>
            </a:extLst>
          </p:cNvPr>
          <p:cNvSpPr>
            <a:spLocks noGrp="1"/>
          </p:cNvSpPr>
          <p:nvPr>
            <p:ph type="body" sz="quarter" idx="13"/>
          </p:nvPr>
        </p:nvSpPr>
        <p:spPr/>
        <p:txBody>
          <a:bodyPr/>
          <a:lstStyle/>
          <a:p>
            <a:r>
              <a:rPr lang="en-GB" dirty="0"/>
              <a:t>2.</a:t>
            </a:r>
          </a:p>
        </p:txBody>
      </p:sp>
      <p:sp>
        <p:nvSpPr>
          <p:cNvPr id="3" name="Title 2">
            <a:extLst>
              <a:ext uri="{FF2B5EF4-FFF2-40B4-BE49-F238E27FC236}">
                <a16:creationId xmlns:a16="http://schemas.microsoft.com/office/drawing/2014/main" id="{D8080338-DE5B-42E8-BF76-AEC91D50EAD3}"/>
              </a:ext>
            </a:extLst>
          </p:cNvPr>
          <p:cNvSpPr>
            <a:spLocks noGrp="1"/>
          </p:cNvSpPr>
          <p:nvPr>
            <p:ph type="title"/>
          </p:nvPr>
        </p:nvSpPr>
        <p:spPr>
          <a:xfrm>
            <a:off x="452216" y="1628238"/>
            <a:ext cx="7551996" cy="1661993"/>
          </a:xfrm>
        </p:spPr>
        <p:txBody>
          <a:bodyPr/>
          <a:lstStyle/>
          <a:p>
            <a:r>
              <a:rPr lang="en-GB" dirty="0"/>
              <a:t>Background to the research</a:t>
            </a:r>
          </a:p>
        </p:txBody>
      </p:sp>
      <p:sp>
        <p:nvSpPr>
          <p:cNvPr id="5" name="Slide Number Placeholder 4">
            <a:extLst>
              <a:ext uri="{FF2B5EF4-FFF2-40B4-BE49-F238E27FC236}">
                <a16:creationId xmlns:a16="http://schemas.microsoft.com/office/drawing/2014/main" id="{5798AA7F-3724-4863-981B-4B26C08E67CD}"/>
              </a:ext>
            </a:extLst>
          </p:cNvPr>
          <p:cNvSpPr>
            <a:spLocks noGrp="1"/>
          </p:cNvSpPr>
          <p:nvPr>
            <p:ph type="sldNum" sz="quarter" idx="4"/>
          </p:nvPr>
        </p:nvSpPr>
        <p:spPr/>
        <p:txBody>
          <a:bodyPr/>
          <a:lstStyle/>
          <a:p>
            <a:fld id="{D61AABEC-672F-4B68-B914-690DA978312C}" type="slidenum">
              <a:rPr lang="en-GB" smtClean="0"/>
              <a:pPr/>
              <a:t>8</a:t>
            </a:fld>
            <a:r>
              <a:rPr lang="en-GB" dirty="0"/>
              <a:t> </a:t>
            </a:r>
          </a:p>
        </p:txBody>
      </p:sp>
    </p:spTree>
    <p:extLst>
      <p:ext uri="{BB962C8B-B14F-4D97-AF65-F5344CB8AC3E}">
        <p14:creationId xmlns:p14="http://schemas.microsoft.com/office/powerpoint/2010/main" val="1294618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FE13B5-96DE-47E3-8565-3A62BF090902}"/>
              </a:ext>
            </a:extLst>
          </p:cNvPr>
          <p:cNvSpPr>
            <a:spLocks noGrp="1"/>
          </p:cNvSpPr>
          <p:nvPr>
            <p:ph idx="1"/>
          </p:nvPr>
        </p:nvSpPr>
        <p:spPr/>
        <p:txBody>
          <a:bodyPr/>
          <a:lstStyle/>
          <a:p>
            <a:r>
              <a:rPr lang="en-GB" b="1" dirty="0"/>
              <a:t>Research objectives</a:t>
            </a:r>
          </a:p>
          <a:p>
            <a:r>
              <a:rPr lang="en-GB" dirty="0"/>
              <a:t>The Equality Commission for Northern Ireland (ECNI) commissioned Ipsos MORI to conduct a telephone survey measuring public opinion on equality in Northern Ireland (NI) among the general public in December 2020 and January 2021. </a:t>
            </a:r>
          </a:p>
          <a:p>
            <a:r>
              <a:rPr lang="en-GB" dirty="0"/>
              <a:t>This is the third wave of the public opinion survey on equality. The survey was first undertaken in 2018/19 (December-January) and was undertaken again in November-December 2019. Ipsos MORI has conducted all waves of this public opinion survey.</a:t>
            </a:r>
          </a:p>
          <a:p>
            <a:r>
              <a:rPr lang="en-GB" dirty="0"/>
              <a:t>The purpose of the research is to:</a:t>
            </a:r>
          </a:p>
          <a:p>
            <a:pPr marL="285750" indent="-285750">
              <a:buFont typeface="Arial" panose="020B0604020202020204" pitchFamily="34" charset="0"/>
              <a:buChar char="•"/>
            </a:pPr>
            <a:r>
              <a:rPr lang="en-GB" dirty="0"/>
              <a:t>Understand the level of awareness of equality issues.</a:t>
            </a:r>
          </a:p>
          <a:p>
            <a:pPr marL="285750" indent="-285750">
              <a:buFont typeface="Arial" panose="020B0604020202020204" pitchFamily="34" charset="0"/>
              <a:buChar char="•"/>
            </a:pPr>
            <a:r>
              <a:rPr lang="en-GB" dirty="0"/>
              <a:t>Gather views on equality issues in Northern Ireland.</a:t>
            </a:r>
          </a:p>
          <a:p>
            <a:pPr marL="285750" indent="-285750">
              <a:buFont typeface="Arial" panose="020B0604020202020204" pitchFamily="34" charset="0"/>
              <a:buChar char="•"/>
            </a:pPr>
            <a:r>
              <a:rPr lang="en-GB" dirty="0"/>
              <a:t>Measure perceptions of Northern Ireland’s performance on equality issues.</a:t>
            </a:r>
          </a:p>
          <a:p>
            <a:pPr marL="285750" indent="-285750">
              <a:buFont typeface="Arial" panose="020B0604020202020204" pitchFamily="34" charset="0"/>
              <a:buChar char="•"/>
            </a:pPr>
            <a:r>
              <a:rPr lang="en-GB" dirty="0"/>
              <a:t>Collect data that is comparable with the survey results from 2018 and 2019.</a:t>
            </a:r>
          </a:p>
          <a:p>
            <a:r>
              <a:rPr lang="en-GB" dirty="0"/>
              <a:t>The findings from the research will be used to support ECNI’s 2019-2022 corporate plan. </a:t>
            </a:r>
          </a:p>
          <a:p>
            <a:r>
              <a:rPr lang="en-GB" b="1" dirty="0"/>
              <a:t>Technical note</a:t>
            </a:r>
          </a:p>
          <a:p>
            <a:r>
              <a:rPr lang="en-GB" dirty="0"/>
              <a:t>Corrective rim weighting has been applied to the data on the region, age, gender and social class quotas to ensure the findings are representative of the population in Northern Ireland. </a:t>
            </a:r>
          </a:p>
          <a:p>
            <a:r>
              <a:rPr lang="en-GB" dirty="0"/>
              <a:t>Where results do not sum to 100, this may be due to computer rounding, multiple responses or the exclusion of don't knows or not stated responses. Where full scales differ from net figures (for example, strongly agree + tend to agree versus net agree), this is due to computer rounding.</a:t>
            </a:r>
          </a:p>
          <a:p>
            <a:r>
              <a:rPr lang="en-GB" dirty="0"/>
              <a:t>Multiple response questions are indicated on the relevant charts by an asterisk (*).</a:t>
            </a:r>
          </a:p>
          <a:p>
            <a:endParaRPr lang="en-GB" dirty="0"/>
          </a:p>
          <a:p>
            <a:endParaRPr lang="en-GB" dirty="0"/>
          </a:p>
          <a:p>
            <a:endParaRPr lang="en-GB" dirty="0"/>
          </a:p>
        </p:txBody>
      </p:sp>
      <p:sp>
        <p:nvSpPr>
          <p:cNvPr id="3" name="Text Placeholder 2">
            <a:extLst>
              <a:ext uri="{FF2B5EF4-FFF2-40B4-BE49-F238E27FC236}">
                <a16:creationId xmlns:a16="http://schemas.microsoft.com/office/drawing/2014/main" id="{4CAC7FF8-7BD1-441A-ACD8-973DE88B4CC5}"/>
              </a:ext>
            </a:extLst>
          </p:cNvPr>
          <p:cNvSpPr>
            <a:spLocks noGrp="1"/>
          </p:cNvSpPr>
          <p:nvPr>
            <p:ph type="body" sz="quarter" idx="15"/>
          </p:nvPr>
        </p:nvSpPr>
        <p:spPr>
          <a:xfrm>
            <a:off x="449999" y="1241781"/>
            <a:ext cx="11040961" cy="307777"/>
          </a:xfrm>
        </p:spPr>
        <p:txBody>
          <a:bodyPr/>
          <a:lstStyle/>
          <a:p>
            <a:r>
              <a:rPr lang="en-GB" dirty="0"/>
              <a:t>Research objectives and technical note</a:t>
            </a:r>
          </a:p>
        </p:txBody>
      </p:sp>
      <p:sp>
        <p:nvSpPr>
          <p:cNvPr id="5" name="Slide Number Placeholder 4">
            <a:extLst>
              <a:ext uri="{FF2B5EF4-FFF2-40B4-BE49-F238E27FC236}">
                <a16:creationId xmlns:a16="http://schemas.microsoft.com/office/drawing/2014/main" id="{7991E8DB-D0C1-4A8C-9D2D-08E19CBB5408}"/>
              </a:ext>
            </a:extLst>
          </p:cNvPr>
          <p:cNvSpPr>
            <a:spLocks noGrp="1"/>
          </p:cNvSpPr>
          <p:nvPr>
            <p:ph type="sldNum" sz="quarter" idx="19"/>
          </p:nvPr>
        </p:nvSpPr>
        <p:spPr/>
        <p:txBody>
          <a:bodyPr/>
          <a:lstStyle/>
          <a:p>
            <a:fld id="{D61AABEC-672F-4B68-B914-690DA978312C}" type="slidenum">
              <a:rPr lang="en-GB" smtClean="0"/>
              <a:pPr/>
              <a:t>9</a:t>
            </a:fld>
            <a:r>
              <a:rPr lang="en-GB" dirty="0"/>
              <a:t>  </a:t>
            </a:r>
          </a:p>
        </p:txBody>
      </p:sp>
      <p:sp>
        <p:nvSpPr>
          <p:cNvPr id="6" name="Title 5">
            <a:extLst>
              <a:ext uri="{FF2B5EF4-FFF2-40B4-BE49-F238E27FC236}">
                <a16:creationId xmlns:a16="http://schemas.microsoft.com/office/drawing/2014/main" id="{6053CF8C-7BE7-4B9E-9171-CC34D5F74581}"/>
              </a:ext>
            </a:extLst>
          </p:cNvPr>
          <p:cNvSpPr>
            <a:spLocks noGrp="1"/>
          </p:cNvSpPr>
          <p:nvPr>
            <p:ph type="title"/>
          </p:nvPr>
        </p:nvSpPr>
        <p:spPr>
          <a:xfrm>
            <a:off x="450000" y="397170"/>
            <a:ext cx="9341700" cy="775597"/>
          </a:xfrm>
        </p:spPr>
        <p:txBody>
          <a:bodyPr/>
          <a:lstStyle/>
          <a:p>
            <a:r>
              <a:rPr lang="en-GB" dirty="0"/>
              <a:t>Background</a:t>
            </a:r>
          </a:p>
        </p:txBody>
      </p:sp>
    </p:spTree>
    <p:extLst>
      <p:ext uri="{BB962C8B-B14F-4D97-AF65-F5344CB8AC3E}">
        <p14:creationId xmlns:p14="http://schemas.microsoft.com/office/powerpoint/2010/main" val="29597315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ACCESSIBILITYFIXERID" val="c688f6ff-8baf-4466-be2f-3de56d65745d"/>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a1G3ygldpp7KrqE77Ne.6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S736x1reOPPsKzs3Hbzff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pujqcHVlVTZYOruMkoQoog"/>
</p:tagLst>
</file>

<file path=ppt/theme/theme1.xml><?xml version="1.0" encoding="utf-8"?>
<a:theme xmlns:a="http://schemas.openxmlformats.org/drawingml/2006/main" name="IPSOS - Classical Template - 16x9">
  <a:themeElements>
    <a:clrScheme name="new_brand_tweaked_teal">
      <a:dk1>
        <a:sysClr val="windowText" lastClr="000000"/>
      </a:dk1>
      <a:lt1>
        <a:sysClr val="window" lastClr="FFFFFF"/>
      </a:lt1>
      <a:dk2>
        <a:srgbClr val="419999"/>
      </a:dk2>
      <a:lt2>
        <a:srgbClr val="2F469C"/>
      </a:lt2>
      <a:accent1>
        <a:srgbClr val="002554"/>
      </a:accent1>
      <a:accent2>
        <a:srgbClr val="F1BE48"/>
      </a:accent2>
      <a:accent3>
        <a:srgbClr val="E87722"/>
      </a:accent3>
      <a:accent4>
        <a:srgbClr val="84329B"/>
      </a:accent4>
      <a:accent5>
        <a:srgbClr val="F14354"/>
      </a:accent5>
      <a:accent6>
        <a:srgbClr val="5FBD83"/>
      </a:accent6>
      <a:hlink>
        <a:srgbClr val="0563C1"/>
      </a:hlink>
      <a:folHlink>
        <a:srgbClr val="954F72"/>
      </a:folHlink>
    </a:clrScheme>
    <a:fontScheme name="Personnalisé 80">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E8E8E8"/>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lnSpc>
            <a:spcPct val="110000"/>
          </a:lnSpc>
          <a:defRPr sz="14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bg1">
              <a:lumMod val="65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lnSpc>
            <a:spcPct val="110000"/>
          </a:lnSpc>
          <a:spcBef>
            <a:spcPts val="400"/>
          </a:spcBef>
          <a:spcAft>
            <a:spcPts val="400"/>
          </a:spcAft>
          <a:defRPr sz="1400" dirty="0" smtClean="0"/>
        </a:defPPr>
      </a:lstStyle>
    </a:txDef>
  </a:objectDefaults>
  <a:extraClrSchemeLst/>
  <a:extLst>
    <a:ext uri="{05A4C25C-085E-4340-85A3-A5531E510DB2}">
      <thm15:themeFamily xmlns:thm15="http://schemas.microsoft.com/office/thememl/2012/main" name="detailed_output_template_16x9_uk_ipsos_mori_v1.10.potx" id="{2040E475-53BF-4285-84CD-2BD34D63D480}" vid="{2A1C4692-A31F-4759-B4AD-A93BC469B02B}"/>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_2016_ipsos_grey">
    <a:dk1>
      <a:srgbClr val="222223"/>
    </a:dk1>
    <a:lt1>
      <a:sysClr val="window" lastClr="FFFFFF"/>
    </a:lt1>
    <a:dk2>
      <a:srgbClr val="888B8D"/>
    </a:dk2>
    <a:lt2>
      <a:srgbClr val="C8C9C7"/>
    </a:lt2>
    <a:accent1>
      <a:srgbClr val="007681"/>
    </a:accent1>
    <a:accent2>
      <a:srgbClr val="CB333B"/>
    </a:accent2>
    <a:accent3>
      <a:srgbClr val="65686A"/>
    </a:accent3>
    <a:accent4>
      <a:srgbClr val="C8C9C7"/>
    </a:accent4>
    <a:accent5>
      <a:srgbClr val="71B2C9"/>
    </a:accent5>
    <a:accent6>
      <a:srgbClr val="F1BE48"/>
    </a:accent6>
    <a:hlink>
      <a:srgbClr val="485CC7"/>
    </a:hlink>
    <a:folHlink>
      <a:srgbClr val="00B2A9"/>
    </a:folHlink>
  </a:clrScheme>
  <a:fontScheme name="_Ipsos_Presentation Fonts">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_2016_ipsos_grey">
    <a:dk1>
      <a:srgbClr val="222223"/>
    </a:dk1>
    <a:lt1>
      <a:sysClr val="window" lastClr="FFFFFF"/>
    </a:lt1>
    <a:dk2>
      <a:srgbClr val="888B8D"/>
    </a:dk2>
    <a:lt2>
      <a:srgbClr val="C8C9C7"/>
    </a:lt2>
    <a:accent1>
      <a:srgbClr val="007681"/>
    </a:accent1>
    <a:accent2>
      <a:srgbClr val="CB333B"/>
    </a:accent2>
    <a:accent3>
      <a:srgbClr val="65686A"/>
    </a:accent3>
    <a:accent4>
      <a:srgbClr val="C8C9C7"/>
    </a:accent4>
    <a:accent5>
      <a:srgbClr val="71B2C9"/>
    </a:accent5>
    <a:accent6>
      <a:srgbClr val="F1BE48"/>
    </a:accent6>
    <a:hlink>
      <a:srgbClr val="485CC7"/>
    </a:hlink>
    <a:folHlink>
      <a:srgbClr val="00B2A9"/>
    </a:folHlink>
  </a:clrScheme>
  <a:fontScheme name="_Ipsos_Presentation Fonts">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_2016_ipsos_grey">
    <a:dk1>
      <a:srgbClr val="222223"/>
    </a:dk1>
    <a:lt1>
      <a:sysClr val="window" lastClr="FFFFFF"/>
    </a:lt1>
    <a:dk2>
      <a:srgbClr val="888B8D"/>
    </a:dk2>
    <a:lt2>
      <a:srgbClr val="C8C9C7"/>
    </a:lt2>
    <a:accent1>
      <a:srgbClr val="007681"/>
    </a:accent1>
    <a:accent2>
      <a:srgbClr val="CB333B"/>
    </a:accent2>
    <a:accent3>
      <a:srgbClr val="65686A"/>
    </a:accent3>
    <a:accent4>
      <a:srgbClr val="C8C9C7"/>
    </a:accent4>
    <a:accent5>
      <a:srgbClr val="71B2C9"/>
    </a:accent5>
    <a:accent6>
      <a:srgbClr val="F1BE48"/>
    </a:accent6>
    <a:hlink>
      <a:srgbClr val="485CC7"/>
    </a:hlink>
    <a:folHlink>
      <a:srgbClr val="00B2A9"/>
    </a:folHlink>
  </a:clrScheme>
  <a:fontScheme name="_Ipsos_Presentation Fonts">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75AD9DC4239A47AB6FDC49FCFB618A" ma:contentTypeVersion="6" ma:contentTypeDescription="Create a new document." ma:contentTypeScope="" ma:versionID="5a25462a6051fd44c8b6fecdb0076c96">
  <xsd:schema xmlns:xsd="http://www.w3.org/2001/XMLSchema" xmlns:xs="http://www.w3.org/2001/XMLSchema" xmlns:p="http://schemas.microsoft.com/office/2006/metadata/properties" xmlns:ns2="85c76272-7e4d-4f8f-89d1-3b227e52ef43" xmlns:ns3="a1549414-1dcc-402f-ba9b-44c1b3f5d57c" targetNamespace="http://schemas.microsoft.com/office/2006/metadata/properties" ma:root="true" ma:fieldsID="6936dcceafec7982565e6ff282441213" ns2:_="" ns3:_="">
    <xsd:import namespace="85c76272-7e4d-4f8f-89d1-3b227e52ef43"/>
    <xsd:import namespace="a1549414-1dcc-402f-ba9b-44c1b3f5d57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c76272-7e4d-4f8f-89d1-3b227e52ef4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1549414-1dcc-402f-ba9b-44c1b3f5d57c"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76A31D0-D410-459F-8B3A-5041DA332E84}">
  <ds:schemaRefs>
    <ds:schemaRef ds:uri="http://schemas.microsoft.com/sharepoint/v3/contenttype/forms"/>
  </ds:schemaRefs>
</ds:datastoreItem>
</file>

<file path=customXml/itemProps2.xml><?xml version="1.0" encoding="utf-8"?>
<ds:datastoreItem xmlns:ds="http://schemas.openxmlformats.org/officeDocument/2006/customXml" ds:itemID="{7D335443-A4D9-4287-B560-DE2539E053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c76272-7e4d-4f8f-89d1-3b227e52ef43"/>
    <ds:schemaRef ds:uri="a1549414-1dcc-402f-ba9b-44c1b3f5d5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7752AC9-3141-4DBE-9E93-91151A710F39}">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purl.org/dc/dcmitype/"/>
    <ds:schemaRef ds:uri="a1549414-1dcc-402f-ba9b-44c1b3f5d57c"/>
    <ds:schemaRef ds:uri="85c76272-7e4d-4f8f-89d1-3b227e52ef43"/>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detailed_output_template_16x9_uk_ipsos_mori_v1.10</Template>
  <TotalTime>4758</TotalTime>
  <Words>4165</Words>
  <Application>Microsoft Office PowerPoint</Application>
  <PresentationFormat>Widescreen</PresentationFormat>
  <Paragraphs>451</Paragraphs>
  <Slides>49</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8" baseType="lpstr">
      <vt:lpstr>Arial</vt:lpstr>
      <vt:lpstr>Arial Black</vt:lpstr>
      <vt:lpstr>Helvetica</vt:lpstr>
      <vt:lpstr>HelveticaNeueLT Std Lt Cn</vt:lpstr>
      <vt:lpstr>Segoe UI</vt:lpstr>
      <vt:lpstr>Times New Roman</vt:lpstr>
      <vt:lpstr>Wingdings</vt:lpstr>
      <vt:lpstr>IPSOS - Classical Template - 16x9</vt:lpstr>
      <vt:lpstr>Diapositive think-cell</vt:lpstr>
      <vt:lpstr>Public Opinion Survey on Equality in Northern Ireland 2020</vt:lpstr>
      <vt:lpstr>Contents</vt:lpstr>
      <vt:lpstr>Executive summary</vt:lpstr>
      <vt:lpstr>Executive summary (1)</vt:lpstr>
      <vt:lpstr>Executive summary (2)</vt:lpstr>
      <vt:lpstr>Executive summary (3)</vt:lpstr>
      <vt:lpstr>Executive summary (4)</vt:lpstr>
      <vt:lpstr>Background to the research</vt:lpstr>
      <vt:lpstr>Background</vt:lpstr>
      <vt:lpstr>Demographics overview</vt:lpstr>
      <vt:lpstr>Demographics (1)</vt:lpstr>
      <vt:lpstr>Demographics (2)</vt:lpstr>
      <vt:lpstr>Demographics (3)</vt:lpstr>
      <vt:lpstr>Research findings</vt:lpstr>
      <vt:lpstr>Awareness and understanding (1)</vt:lpstr>
      <vt:lpstr>Awareness and understanding (2)</vt:lpstr>
      <vt:lpstr>Awareness and understanding (3)</vt:lpstr>
      <vt:lpstr>Awareness and understanding (4)</vt:lpstr>
      <vt:lpstr>Attitudes (1)</vt:lpstr>
      <vt:lpstr>Attitudes (2)</vt:lpstr>
      <vt:lpstr>Views on equality in Northern Ireland (1)</vt:lpstr>
      <vt:lpstr>Views on equality in Northern Ireland (2)</vt:lpstr>
      <vt:lpstr>Views on equality in Northern Ireland (3)</vt:lpstr>
      <vt:lpstr>Views on equality in Northern Ireland (4)</vt:lpstr>
      <vt:lpstr>Views on equality in Northern Ireland (5)</vt:lpstr>
      <vt:lpstr>Personal experiences of unwanted behaviour (1)</vt:lpstr>
      <vt:lpstr>Personal experiences of unwanted behaviour (2)</vt:lpstr>
      <vt:lpstr>Experiences of people with disabilities (1)</vt:lpstr>
      <vt:lpstr>Aspects of life in Northern Ireland (1)</vt:lpstr>
      <vt:lpstr>Aspects of life in Northern Ireland (2)</vt:lpstr>
      <vt:lpstr>Aspects of life in Northern Ireland (3)</vt:lpstr>
      <vt:lpstr>Aspects of life in Northern Ireland (4)</vt:lpstr>
      <vt:lpstr>Aspects of life in Northern Ireland (5)</vt:lpstr>
      <vt:lpstr>Aspects of life in Northern Ireland (6)</vt:lpstr>
      <vt:lpstr>Aspects of life in Northern Ireland (7)</vt:lpstr>
      <vt:lpstr>Aspects of life in Northern Ireland (8)</vt:lpstr>
      <vt:lpstr>Aspects of life in Northern Ireland (9)</vt:lpstr>
      <vt:lpstr>Aspects of life in Northern Ireland (10)</vt:lpstr>
      <vt:lpstr>Aspects of life in Northern Ireland (11)</vt:lpstr>
      <vt:lpstr>Aspects of life in Northern Ireland (12)</vt:lpstr>
      <vt:lpstr>Aspects of life in Northern Ireland (13)</vt:lpstr>
      <vt:lpstr>Aspects of life in Northern Ireland (14)</vt:lpstr>
      <vt:lpstr>Aspects of life in Northern Ireland (15)</vt:lpstr>
      <vt:lpstr>Equality status and COVID-19 (1)</vt:lpstr>
      <vt:lpstr>Equality status and COVID-19 (2)</vt:lpstr>
      <vt:lpstr>Methodology</vt:lpstr>
      <vt:lpstr>Methodology (1)</vt:lpstr>
      <vt:lpstr>Ipsos MORI’s Standards &amp; Accreditations</vt:lpstr>
      <vt:lpstr>For 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Opinion Survey on Equality in Northern Ireland - Summary Report</dc:title>
  <dc:creator>Sally Abernethy</dc:creator>
  <cp:lastModifiedBy>Mark Soult</cp:lastModifiedBy>
  <cp:revision>365</cp:revision>
  <dcterms:created xsi:type="dcterms:W3CDTF">2020-12-11T13:46:19Z</dcterms:created>
  <dcterms:modified xsi:type="dcterms:W3CDTF">2021-05-04T09:28:31Z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0x0101003B75AD9DC4239A47AB6FDC49FCFB618A</vt:lpwstr>
  </property>
</Properties>
</file>