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23" r:id="rId2"/>
    <p:sldId id="336" r:id="rId3"/>
    <p:sldId id="338" r:id="rId4"/>
    <p:sldId id="331" r:id="rId5"/>
  </p:sldIdLst>
  <p:sldSz cx="9144000" cy="6858000" type="screen4x3"/>
  <p:notesSz cx="6808788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681" autoAdjust="0"/>
  </p:normalViewPr>
  <p:slideViewPr>
    <p:cSldViewPr>
      <p:cViewPr>
        <p:scale>
          <a:sx n="90" d="100"/>
          <a:sy n="90" d="100"/>
        </p:scale>
        <p:origin x="-510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48" y="-96"/>
      </p:cViewPr>
      <p:guideLst>
        <p:guide orient="horz" pos="3131"/>
        <p:guide pos="214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51163" cy="496888"/>
          </a:xfrm>
          <a:prstGeom prst="rect">
            <a:avLst/>
          </a:prstGeom>
        </p:spPr>
        <p:txBody>
          <a:bodyPr vert="horz" lIns="91421" tIns="45710" rIns="91421" bIns="4571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9" y="0"/>
            <a:ext cx="2951162" cy="496888"/>
          </a:xfrm>
          <a:prstGeom prst="rect">
            <a:avLst/>
          </a:prstGeom>
        </p:spPr>
        <p:txBody>
          <a:bodyPr vert="horz" lIns="91421" tIns="45710" rIns="91421" bIns="45710" rtlCol="0"/>
          <a:lstStyle>
            <a:lvl1pPr algn="r">
              <a:defRPr sz="1200"/>
            </a:lvl1pPr>
          </a:lstStyle>
          <a:p>
            <a:fld id="{FC90A238-CAA5-42BD-A373-C6ADEE42FF6E}" type="datetimeFigureOut">
              <a:rPr lang="en-GB" smtClean="0"/>
              <a:pPr/>
              <a:t>18/04/2016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40865"/>
            <a:ext cx="2951163" cy="496887"/>
          </a:xfrm>
          <a:prstGeom prst="rect">
            <a:avLst/>
          </a:prstGeom>
        </p:spPr>
        <p:txBody>
          <a:bodyPr vert="horz" lIns="91421" tIns="45710" rIns="91421" bIns="4571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9" y="9440865"/>
            <a:ext cx="2951162" cy="496887"/>
          </a:xfrm>
          <a:prstGeom prst="rect">
            <a:avLst/>
          </a:prstGeom>
        </p:spPr>
        <p:txBody>
          <a:bodyPr vert="horz" lIns="91421" tIns="45710" rIns="91421" bIns="45710" rtlCol="0" anchor="b"/>
          <a:lstStyle>
            <a:lvl1pPr algn="r">
              <a:defRPr sz="1200"/>
            </a:lvl1pPr>
          </a:lstStyle>
          <a:p>
            <a:fld id="{C4F019C9-BEA8-41D9-8F32-23E1E8C04E8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50475" cy="496967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5" cy="496967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r">
              <a:defRPr sz="1200"/>
            </a:lvl1pPr>
          </a:lstStyle>
          <a:p>
            <a:fld id="{6C4D00FB-A43E-4397-AADF-4288E27810D4}" type="datetimeFigureOut">
              <a:rPr lang="en-GB" smtClean="0"/>
              <a:pPr/>
              <a:t>18/04/2016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4" rIns="91430" bIns="4571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6"/>
            <a:ext cx="5447030" cy="4472702"/>
          </a:xfrm>
          <a:prstGeom prst="rect">
            <a:avLst/>
          </a:prstGeom>
        </p:spPr>
        <p:txBody>
          <a:bodyPr vert="horz" lIns="91430" tIns="45714" rIns="91430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40649"/>
            <a:ext cx="2950475" cy="496967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9"/>
            <a:ext cx="2950475" cy="496967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r">
              <a:defRPr sz="1200"/>
            </a:lvl1pPr>
          </a:lstStyle>
          <a:p>
            <a:fld id="{2786C5B0-3A3D-4619-A3DC-52B28BF52FF6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60363" y="360363"/>
            <a:ext cx="2400300" cy="18002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360000" y="2340000"/>
            <a:ext cx="6120000" cy="72000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GB" sz="1400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9CA631-42F0-46FB-9084-54273AF12C42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60363" y="360363"/>
            <a:ext cx="2400300" cy="18002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F38E55-2923-4F0D-9084-178B2C419B8B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idx="1"/>
          </p:nvPr>
        </p:nvSpPr>
        <p:spPr>
          <a:xfrm>
            <a:off x="360000" y="2340000"/>
            <a:ext cx="6120000" cy="72000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None/>
            </a:pPr>
            <a:endParaRPr lang="en-GB" sz="14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60363" y="360363"/>
            <a:ext cx="2400300" cy="18002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F38E55-2923-4F0D-9084-178B2C419B8B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idx="1"/>
          </p:nvPr>
        </p:nvSpPr>
        <p:spPr>
          <a:xfrm>
            <a:off x="360000" y="2340000"/>
            <a:ext cx="6120000" cy="72000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None/>
            </a:pPr>
            <a:endParaRPr lang="en-GB" sz="14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60363" y="360363"/>
            <a:ext cx="2400300" cy="18002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F38E55-2923-4F0D-9084-178B2C419B8B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>
          <a:xfrm>
            <a:off x="360589" y="2340000"/>
            <a:ext cx="6120000" cy="7200000"/>
          </a:xfrm>
        </p:spPr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6E9B-9BF3-4349-BFEA-DB311D7CBB78}" type="datetimeFigureOut">
              <a:rPr lang="en-GB" smtClean="0"/>
              <a:pPr/>
              <a:t>18/04/2016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B6C8-B3F1-44DF-A4C3-FF3541EDA52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6E9B-9BF3-4349-BFEA-DB311D7CBB78}" type="datetimeFigureOut">
              <a:rPr lang="en-GB" smtClean="0"/>
              <a:pPr/>
              <a:t>18/04/2016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B6C8-B3F1-44DF-A4C3-FF3541EDA52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6E9B-9BF3-4349-BFEA-DB311D7CBB78}" type="datetimeFigureOut">
              <a:rPr lang="en-GB" smtClean="0"/>
              <a:pPr/>
              <a:t>18/04/2016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B6C8-B3F1-44DF-A4C3-FF3541EDA52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6E9B-9BF3-4349-BFEA-DB311D7CBB78}" type="datetimeFigureOut">
              <a:rPr lang="en-GB" smtClean="0"/>
              <a:pPr/>
              <a:t>18/04/2016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B6C8-B3F1-44DF-A4C3-FF3541EDA52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6E9B-9BF3-4349-BFEA-DB311D7CBB78}" type="datetimeFigureOut">
              <a:rPr lang="en-GB" smtClean="0"/>
              <a:pPr/>
              <a:t>18/04/2016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B6C8-B3F1-44DF-A4C3-FF3541EDA52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6E9B-9BF3-4349-BFEA-DB311D7CBB78}" type="datetimeFigureOut">
              <a:rPr lang="en-GB" smtClean="0"/>
              <a:pPr/>
              <a:t>18/04/2016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B6C8-B3F1-44DF-A4C3-FF3541EDA52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6E9B-9BF3-4349-BFEA-DB311D7CBB78}" type="datetimeFigureOut">
              <a:rPr lang="en-GB" smtClean="0"/>
              <a:pPr/>
              <a:t>18/04/2016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B6C8-B3F1-44DF-A4C3-FF3541EDA52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6E9B-9BF3-4349-BFEA-DB311D7CBB78}" type="datetimeFigureOut">
              <a:rPr lang="en-GB" smtClean="0"/>
              <a:pPr/>
              <a:t>18/04/2016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B6C8-B3F1-44DF-A4C3-FF3541EDA52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6E9B-9BF3-4349-BFEA-DB311D7CBB78}" type="datetimeFigureOut">
              <a:rPr lang="en-GB" smtClean="0"/>
              <a:pPr/>
              <a:t>18/04/2016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B6C8-B3F1-44DF-A4C3-FF3541EDA52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6E9B-9BF3-4349-BFEA-DB311D7CBB78}" type="datetimeFigureOut">
              <a:rPr lang="en-GB" smtClean="0"/>
              <a:pPr/>
              <a:t>18/04/2016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B6C8-B3F1-44DF-A4C3-FF3541EDA52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6E9B-9BF3-4349-BFEA-DB311D7CBB78}" type="datetimeFigureOut">
              <a:rPr lang="en-GB" smtClean="0"/>
              <a:pPr/>
              <a:t>18/04/2016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B6C8-B3F1-44DF-A4C3-FF3541EDA52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36E9B-9BF3-4349-BFEA-DB311D7CBB78}" type="datetimeFigureOut">
              <a:rPr lang="en-GB" smtClean="0"/>
              <a:pPr/>
              <a:t>18/04/2016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8B6C8-B3F1-44DF-A4C3-FF3541EDA52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 </a:t>
            </a:r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</p:txBody>
      </p:sp>
      <p:sp>
        <p:nvSpPr>
          <p:cNvPr id="15364" name="Rectangle 4"/>
          <p:cNvSpPr txBox="1">
            <a:spLocks noChangeArrowheads="1"/>
          </p:cNvSpPr>
          <p:nvPr/>
        </p:nvSpPr>
        <p:spPr bwMode="auto">
          <a:xfrm>
            <a:off x="684213" y="1484313"/>
            <a:ext cx="77724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GB" sz="20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sz="20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sz="20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sz="20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sz="20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sz="2000" dirty="0">
              <a:latin typeface="Calibri" pitchFamily="34" charset="0"/>
            </a:endParaRPr>
          </a:p>
        </p:txBody>
      </p:sp>
      <p:pic>
        <p:nvPicPr>
          <p:cNvPr id="15366" name="Picture 2" descr="version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84213" y="620713"/>
            <a:ext cx="77724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800" b="1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39750" y="1052513"/>
            <a:ext cx="784542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4400" b="1" dirty="0">
              <a:solidFill>
                <a:schemeClr val="accent4">
                  <a:lumMod val="60000"/>
                  <a:lumOff val="4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 bwMode="auto">
          <a:xfrm>
            <a:off x="684213" y="1916113"/>
            <a:ext cx="77724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GB" sz="20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GB" sz="2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GB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GB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GB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GB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GB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GB" sz="20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GB" sz="20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GB" sz="20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GB" sz="2000" dirty="0">
              <a:latin typeface="+mn-lt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23528" y="908720"/>
            <a:ext cx="8352928" cy="475252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endParaRPr lang="en-GB" sz="3600" b="1" dirty="0" smtClean="0">
              <a:cs typeface="Arial" pitchFamily="34" charset="0"/>
            </a:endParaRPr>
          </a:p>
          <a:p>
            <a:pPr algn="ctr"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en-GB" sz="3600" b="1" dirty="0" smtClean="0">
                <a:ea typeface="+mj-ea"/>
                <a:cs typeface="Arial" pitchFamily="34" charset="0"/>
              </a:rPr>
              <a:t>Tenant Participation Strategy </a:t>
            </a:r>
          </a:p>
          <a:p>
            <a:pPr algn="ctr" fontAlgn="auto">
              <a:lnSpc>
                <a:spcPct val="70000"/>
              </a:lnSpc>
              <a:spcAft>
                <a:spcPts val="0"/>
              </a:spcAft>
              <a:defRPr/>
            </a:pPr>
            <a:endParaRPr lang="en-GB" sz="3600" b="1" dirty="0" smtClean="0">
              <a:ea typeface="+mj-ea"/>
              <a:cs typeface="Arial" pitchFamily="34" charset="0"/>
            </a:endParaRPr>
          </a:p>
          <a:p>
            <a:pPr algn="ctr"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en-GB" sz="3600" b="1" dirty="0" smtClean="0">
                <a:ea typeface="+mj-ea"/>
                <a:cs typeface="Arial" pitchFamily="34" charset="0"/>
              </a:rPr>
              <a:t>And Section 75</a:t>
            </a:r>
          </a:p>
          <a:p>
            <a:pPr defTabSz="360000" fontAlgn="auto">
              <a:spcAft>
                <a:spcPts val="0"/>
              </a:spcAft>
              <a:tabLst>
                <a:tab pos="0" algn="l"/>
                <a:tab pos="8189913" algn="r"/>
              </a:tabLst>
              <a:defRPr/>
            </a:pPr>
            <a:r>
              <a:rPr lang="en-GB" sz="1600" dirty="0" smtClean="0">
                <a:ea typeface="+mj-ea"/>
                <a:cs typeface="Arial" pitchFamily="34" charset="0"/>
              </a:rPr>
              <a:t>	</a:t>
            </a:r>
          </a:p>
          <a:p>
            <a:pPr defTabSz="360000" fontAlgn="auto">
              <a:spcAft>
                <a:spcPts val="0"/>
              </a:spcAft>
              <a:tabLst>
                <a:tab pos="0" algn="l"/>
                <a:tab pos="8189913" algn="r"/>
              </a:tabLst>
              <a:defRPr/>
            </a:pPr>
            <a:r>
              <a:rPr lang="en-GB" sz="1600" dirty="0" smtClean="0">
                <a:ea typeface="+mj-ea"/>
                <a:cs typeface="Arial" pitchFamily="34" charset="0"/>
              </a:rPr>
              <a:t>						</a:t>
            </a:r>
          </a:p>
          <a:p>
            <a:pPr algn="ctr" fontAlgn="auto">
              <a:spcAft>
                <a:spcPts val="0"/>
              </a:spcAft>
              <a:defRPr/>
            </a:pPr>
            <a:endParaRPr lang="en-GB" sz="1600" b="1" dirty="0" smtClean="0">
              <a:ea typeface="+mj-ea"/>
              <a:cs typeface="Arial" pitchFamily="34" charset="0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187450" y="2852738"/>
            <a:ext cx="6985000" cy="151288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GB" sz="3500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GB" sz="4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GB" sz="4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250825" y="5805488"/>
            <a:ext cx="6337300" cy="7921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GB" sz="4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23528" y="4077072"/>
            <a:ext cx="8352928" cy="172819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defRPr/>
            </a:pPr>
            <a:endParaRPr lang="en-GB" sz="1600" b="1" dirty="0" smtClean="0">
              <a:cs typeface="Arial" pitchFamily="34" charset="0"/>
            </a:endParaRPr>
          </a:p>
          <a:p>
            <a:pPr algn="ctr">
              <a:defRPr/>
            </a:pPr>
            <a:endParaRPr lang="en-GB" sz="1600" b="1" dirty="0" smtClean="0">
              <a:cs typeface="Arial" pitchFamily="34" charset="0"/>
            </a:endParaRPr>
          </a:p>
          <a:p>
            <a:pPr algn="ctr">
              <a:defRPr/>
            </a:pPr>
            <a:endParaRPr lang="en-GB" sz="1600" b="1" dirty="0" smtClean="0">
              <a:cs typeface="Arial" pitchFamily="34" charset="0"/>
            </a:endParaRPr>
          </a:p>
          <a:p>
            <a:pPr defTabSz="360000" fontAlgn="auto">
              <a:spcAft>
                <a:spcPts val="0"/>
              </a:spcAft>
              <a:tabLst>
                <a:tab pos="0" algn="l"/>
                <a:tab pos="8189913" algn="r"/>
              </a:tabLst>
              <a:defRPr/>
            </a:pPr>
            <a:r>
              <a:rPr lang="en-GB" sz="1600" dirty="0" smtClean="0">
                <a:ea typeface="+mj-ea"/>
                <a:cs typeface="Arial" pitchFamily="34" charset="0"/>
              </a:rPr>
              <a:t>	Shane Clements	</a:t>
            </a:r>
            <a:r>
              <a:rPr lang="en-GB" sz="1600" dirty="0" err="1" smtClean="0">
                <a:ea typeface="+mj-ea"/>
                <a:cs typeface="Arial" pitchFamily="34" charset="0"/>
              </a:rPr>
              <a:t>ECNI</a:t>
            </a:r>
            <a:endParaRPr lang="en-GB" sz="1600" dirty="0" smtClean="0">
              <a:ea typeface="+mj-ea"/>
              <a:cs typeface="Arial" pitchFamily="34" charset="0"/>
            </a:endParaRPr>
          </a:p>
          <a:p>
            <a:pPr defTabSz="360000">
              <a:tabLst>
                <a:tab pos="0" algn="l"/>
                <a:tab pos="8189913" algn="r"/>
              </a:tabLst>
              <a:defRPr/>
            </a:pPr>
            <a:r>
              <a:rPr lang="en-GB" sz="1600" dirty="0" smtClean="0">
                <a:ea typeface="+mj-ea"/>
                <a:cs typeface="Arial" pitchFamily="34" charset="0"/>
              </a:rPr>
              <a:t>	DSD Housing Group	</a:t>
            </a:r>
            <a:r>
              <a:rPr lang="en-GB" sz="1600" dirty="0" smtClean="0">
                <a:ea typeface="+mj-ea"/>
                <a:cs typeface="Arial" pitchFamily="34" charset="0"/>
              </a:rPr>
              <a:t>26</a:t>
            </a:r>
            <a:r>
              <a:rPr lang="en-GB" sz="1600" baseline="30000" dirty="0" smtClean="0">
                <a:ea typeface="+mj-ea"/>
                <a:cs typeface="Arial" pitchFamily="34" charset="0"/>
              </a:rPr>
              <a:t>th</a:t>
            </a:r>
            <a:r>
              <a:rPr lang="en-GB" sz="1600" dirty="0" smtClean="0">
                <a:ea typeface="+mj-ea"/>
                <a:cs typeface="Arial" pitchFamily="34" charset="0"/>
              </a:rPr>
              <a:t> April </a:t>
            </a:r>
            <a:r>
              <a:rPr lang="en-GB" sz="1600" dirty="0" smtClean="0">
                <a:ea typeface="+mj-ea"/>
                <a:cs typeface="Arial" pitchFamily="34" charset="0"/>
              </a:rPr>
              <a:t>2016</a:t>
            </a:r>
          </a:p>
          <a:p>
            <a:pPr defTabSz="360000" fontAlgn="auto">
              <a:spcAft>
                <a:spcPts val="0"/>
              </a:spcAft>
              <a:tabLst>
                <a:tab pos="0" algn="l"/>
                <a:tab pos="8189913" algn="r"/>
              </a:tabLst>
              <a:defRPr/>
            </a:pPr>
            <a:r>
              <a:rPr lang="en-GB" sz="1600" dirty="0" smtClean="0">
                <a:ea typeface="+mj-ea"/>
                <a:cs typeface="Arial" pitchFamily="34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GB" dirty="0" smtClean="0"/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</p:txBody>
      </p:sp>
      <p:sp>
        <p:nvSpPr>
          <p:cNvPr id="21507" name="Rectangle 3"/>
          <p:cNvSpPr txBox="1">
            <a:spLocks noChangeArrowheads="1"/>
          </p:cNvSpPr>
          <p:nvPr/>
        </p:nvSpPr>
        <p:spPr bwMode="auto">
          <a:xfrm>
            <a:off x="684213" y="620713"/>
            <a:ext cx="77724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400" b="1" dirty="0">
                <a:solidFill>
                  <a:srgbClr val="B3A2C7"/>
                </a:solidFill>
                <a:latin typeface="Calibri" pitchFamily="34" charset="0"/>
              </a:rPr>
              <a:t> Delivery Challenges</a:t>
            </a:r>
          </a:p>
        </p:txBody>
      </p:sp>
      <p:sp>
        <p:nvSpPr>
          <p:cNvPr id="21508" name="Rectangle 4"/>
          <p:cNvSpPr txBox="1">
            <a:spLocks noChangeArrowheads="1"/>
          </p:cNvSpPr>
          <p:nvPr/>
        </p:nvSpPr>
        <p:spPr bwMode="auto">
          <a:xfrm>
            <a:off x="684213" y="1484313"/>
            <a:ext cx="77724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GB" sz="20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sz="20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sz="20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sz="20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sz="20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sz="2000" dirty="0">
              <a:latin typeface="Calibri" pitchFamily="34" charset="0"/>
            </a:endParaRPr>
          </a:p>
        </p:txBody>
      </p:sp>
      <p:sp>
        <p:nvSpPr>
          <p:cNvPr id="21509" name="Rectangle 4"/>
          <p:cNvSpPr txBox="1">
            <a:spLocks noChangeArrowheads="1"/>
          </p:cNvSpPr>
          <p:nvPr/>
        </p:nvSpPr>
        <p:spPr bwMode="auto">
          <a:xfrm>
            <a:off x="684213" y="1700213"/>
            <a:ext cx="777240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dirty="0">
                <a:latin typeface="Calibri" pitchFamily="34" charset="0"/>
              </a:rPr>
              <a:t>Current economic climate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dirty="0">
                <a:latin typeface="Calibri" pitchFamily="34" charset="0"/>
              </a:rPr>
              <a:t>Thinking and acting differently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dirty="0">
                <a:latin typeface="Calibri" pitchFamily="34" charset="0"/>
              </a:rPr>
              <a:t>New and innovative approaches to delivering objectives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dirty="0">
                <a:latin typeface="Calibri" pitchFamily="34" charset="0"/>
              </a:rPr>
              <a:t>New ways of working together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GB" sz="20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sz="20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sz="20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sz="2000" dirty="0">
              <a:latin typeface="Calibri" pitchFamily="34" charset="0"/>
            </a:endParaRPr>
          </a:p>
        </p:txBody>
      </p:sp>
      <p:pic>
        <p:nvPicPr>
          <p:cNvPr id="21510" name="Picture 2" descr="version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83568" y="332656"/>
            <a:ext cx="77724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800" b="1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39750" y="1052513"/>
            <a:ext cx="784542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4400" b="1" dirty="0">
              <a:solidFill>
                <a:schemeClr val="accent4">
                  <a:lumMod val="60000"/>
                  <a:lumOff val="4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1514" name="Title 1"/>
          <p:cNvSpPr txBox="1">
            <a:spLocks/>
          </p:cNvSpPr>
          <p:nvPr/>
        </p:nvSpPr>
        <p:spPr bwMode="auto">
          <a:xfrm>
            <a:off x="683568" y="260648"/>
            <a:ext cx="7848872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900" b="1" dirty="0" smtClean="0">
                <a:cs typeface="Arial" charset="0"/>
              </a:rPr>
              <a:t>Where to Start</a:t>
            </a:r>
            <a:endParaRPr lang="en-GB" sz="3900" b="1" dirty="0">
              <a:cs typeface="Arial" charset="0"/>
            </a:endParaRPr>
          </a:p>
        </p:txBody>
      </p:sp>
      <p:sp>
        <p:nvSpPr>
          <p:cNvPr id="16" name="Content Placeholder 3"/>
          <p:cNvSpPr txBox="1">
            <a:spLocks/>
          </p:cNvSpPr>
          <p:nvPr/>
        </p:nvSpPr>
        <p:spPr>
          <a:xfrm>
            <a:off x="935088" y="0"/>
            <a:ext cx="8208912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0850" indent="-450850">
              <a:lnSpc>
                <a:spcPct val="170000"/>
              </a:lnSpc>
              <a:spcBef>
                <a:spcPct val="20000"/>
              </a:spcBef>
            </a:pPr>
            <a:endParaRPr lang="en-GB" sz="2800" dirty="0" smtClean="0">
              <a:cs typeface="Arial" charset="0"/>
            </a:endParaRPr>
          </a:p>
          <a:p>
            <a:pPr marL="450850" indent="-450850">
              <a:lnSpc>
                <a:spcPct val="170000"/>
              </a:lnSpc>
              <a:spcBef>
                <a:spcPct val="20000"/>
              </a:spcBef>
              <a:buFont typeface="Arial" charset="0"/>
              <a:buChar char="•"/>
            </a:pPr>
            <a:endParaRPr lang="en-GB" sz="2800" dirty="0"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GB" sz="2800" dirty="0">
              <a:solidFill>
                <a:srgbClr val="898989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GB" sz="2800" dirty="0">
                <a:solidFill>
                  <a:srgbClr val="898989"/>
                </a:solidFill>
                <a:latin typeface="Calibri" pitchFamily="34" charset="0"/>
              </a:rPr>
              <a:t>	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GB" sz="2800" dirty="0">
              <a:solidFill>
                <a:srgbClr val="898989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GB" sz="28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2000" y="2012656"/>
            <a:ext cx="7560000" cy="1776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indent="-542925">
              <a:lnSpc>
                <a:spcPct val="114000"/>
              </a:lnSpc>
              <a:buFont typeface="Arial" pitchFamily="34" charset="0"/>
              <a:buChar char="•"/>
            </a:pPr>
            <a:r>
              <a:rPr lang="en-GB" sz="2400" dirty="0" smtClean="0">
                <a:latin typeface="Calibri" pitchFamily="34" charset="0"/>
                <a:cs typeface="Arial" pitchFamily="34" charset="0"/>
              </a:rPr>
              <a:t>Blank piece of paper</a:t>
            </a:r>
          </a:p>
          <a:p>
            <a:pPr marL="542925" indent="-542925">
              <a:lnSpc>
                <a:spcPct val="114000"/>
              </a:lnSpc>
              <a:buFont typeface="Arial" pitchFamily="34" charset="0"/>
              <a:buChar char="•"/>
            </a:pPr>
            <a:r>
              <a:rPr lang="en-GB" sz="2400" dirty="0" smtClean="0">
                <a:latin typeface="Calibri" pitchFamily="34" charset="0"/>
                <a:cs typeface="Arial" pitchFamily="34" charset="0"/>
              </a:rPr>
              <a:t>Pre consultation work – tenants views</a:t>
            </a:r>
          </a:p>
          <a:p>
            <a:pPr marL="542925" indent="-542925">
              <a:lnSpc>
                <a:spcPct val="114000"/>
              </a:lnSpc>
              <a:buFont typeface="Arial" pitchFamily="34" charset="0"/>
              <a:buChar char="•"/>
            </a:pPr>
            <a:r>
              <a:rPr lang="en-GB" sz="2400" dirty="0" smtClean="0">
                <a:latin typeface="Calibri" pitchFamily="34" charset="0"/>
                <a:cs typeface="Arial" pitchFamily="34" charset="0"/>
              </a:rPr>
              <a:t>Discuss, listen, refine and repeat</a:t>
            </a:r>
          </a:p>
          <a:p>
            <a:pPr marL="542925" indent="-542925">
              <a:lnSpc>
                <a:spcPct val="114000"/>
              </a:lnSpc>
              <a:buFont typeface="Arial" pitchFamily="34" charset="0"/>
              <a:buChar char="•"/>
            </a:pPr>
            <a:r>
              <a:rPr lang="en-GB" sz="2400" dirty="0" smtClean="0">
                <a:latin typeface="Calibri" pitchFamily="34" charset="0"/>
                <a:cs typeface="Arial" pitchFamily="34" charset="0"/>
              </a:rPr>
              <a:t>The Formal Consultation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GB" dirty="0" smtClean="0"/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</p:txBody>
      </p:sp>
      <p:sp>
        <p:nvSpPr>
          <p:cNvPr id="21507" name="Rectangle 3"/>
          <p:cNvSpPr txBox="1">
            <a:spLocks noChangeArrowheads="1"/>
          </p:cNvSpPr>
          <p:nvPr/>
        </p:nvSpPr>
        <p:spPr bwMode="auto">
          <a:xfrm>
            <a:off x="684213" y="620713"/>
            <a:ext cx="77724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400" b="1" dirty="0">
                <a:solidFill>
                  <a:srgbClr val="B3A2C7"/>
                </a:solidFill>
                <a:latin typeface="Calibri" pitchFamily="34" charset="0"/>
              </a:rPr>
              <a:t> Delivery Challenges</a:t>
            </a:r>
          </a:p>
        </p:txBody>
      </p:sp>
      <p:sp>
        <p:nvSpPr>
          <p:cNvPr id="21508" name="Rectangle 4"/>
          <p:cNvSpPr txBox="1">
            <a:spLocks noChangeArrowheads="1"/>
          </p:cNvSpPr>
          <p:nvPr/>
        </p:nvSpPr>
        <p:spPr bwMode="auto">
          <a:xfrm>
            <a:off x="684213" y="1484313"/>
            <a:ext cx="77724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GB" sz="20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sz="20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sz="20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sz="20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sz="20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sz="2000" dirty="0">
              <a:latin typeface="Calibri" pitchFamily="34" charset="0"/>
            </a:endParaRPr>
          </a:p>
        </p:txBody>
      </p:sp>
      <p:sp>
        <p:nvSpPr>
          <p:cNvPr id="21509" name="Rectangle 4"/>
          <p:cNvSpPr txBox="1">
            <a:spLocks noChangeArrowheads="1"/>
          </p:cNvSpPr>
          <p:nvPr/>
        </p:nvSpPr>
        <p:spPr bwMode="auto">
          <a:xfrm>
            <a:off x="684213" y="1700213"/>
            <a:ext cx="777240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dirty="0">
                <a:latin typeface="Calibri" pitchFamily="34" charset="0"/>
              </a:rPr>
              <a:t>Current economic climate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dirty="0">
                <a:latin typeface="Calibri" pitchFamily="34" charset="0"/>
              </a:rPr>
              <a:t>Thinking and acting differently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dirty="0">
                <a:latin typeface="Calibri" pitchFamily="34" charset="0"/>
              </a:rPr>
              <a:t>New and innovative approaches to delivering objectives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dirty="0">
                <a:latin typeface="Calibri" pitchFamily="34" charset="0"/>
              </a:rPr>
              <a:t>New ways of working together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GB" sz="20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sz="20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sz="20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sz="2000" dirty="0">
              <a:latin typeface="Calibri" pitchFamily="34" charset="0"/>
            </a:endParaRPr>
          </a:p>
        </p:txBody>
      </p:sp>
      <p:pic>
        <p:nvPicPr>
          <p:cNvPr id="21510" name="Picture 2" descr="version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83568" y="332656"/>
            <a:ext cx="77724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800" b="1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39750" y="1052513"/>
            <a:ext cx="784542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4400" b="1" dirty="0">
              <a:solidFill>
                <a:schemeClr val="accent4">
                  <a:lumMod val="60000"/>
                  <a:lumOff val="4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1514" name="Title 1"/>
          <p:cNvSpPr txBox="1">
            <a:spLocks/>
          </p:cNvSpPr>
          <p:nvPr/>
        </p:nvSpPr>
        <p:spPr bwMode="auto">
          <a:xfrm>
            <a:off x="683568" y="260648"/>
            <a:ext cx="7848872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900" b="1" dirty="0" smtClean="0">
                <a:cs typeface="Arial" charset="0"/>
              </a:rPr>
              <a:t>Lessons Learned</a:t>
            </a:r>
            <a:endParaRPr lang="en-GB" sz="3900" b="1" dirty="0">
              <a:cs typeface="Arial" charset="0"/>
            </a:endParaRPr>
          </a:p>
        </p:txBody>
      </p:sp>
      <p:sp>
        <p:nvSpPr>
          <p:cNvPr id="16" name="Content Placeholder 3"/>
          <p:cNvSpPr txBox="1">
            <a:spLocks/>
          </p:cNvSpPr>
          <p:nvPr/>
        </p:nvSpPr>
        <p:spPr>
          <a:xfrm>
            <a:off x="935088" y="0"/>
            <a:ext cx="8208912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0850" indent="-450850">
              <a:lnSpc>
                <a:spcPct val="170000"/>
              </a:lnSpc>
              <a:spcBef>
                <a:spcPct val="20000"/>
              </a:spcBef>
            </a:pPr>
            <a:endParaRPr lang="en-GB" sz="2800" dirty="0" smtClean="0">
              <a:cs typeface="Arial" charset="0"/>
            </a:endParaRPr>
          </a:p>
          <a:p>
            <a:pPr marL="450850" indent="-450850">
              <a:lnSpc>
                <a:spcPct val="170000"/>
              </a:lnSpc>
              <a:spcBef>
                <a:spcPct val="20000"/>
              </a:spcBef>
              <a:buFont typeface="Arial" charset="0"/>
              <a:buChar char="•"/>
            </a:pPr>
            <a:endParaRPr lang="en-GB" sz="2800" dirty="0"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GB" sz="2800" dirty="0">
              <a:solidFill>
                <a:srgbClr val="898989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GB" sz="2800" dirty="0">
                <a:solidFill>
                  <a:srgbClr val="898989"/>
                </a:solidFill>
                <a:latin typeface="Calibri" pitchFamily="34" charset="0"/>
              </a:rPr>
              <a:t>	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GB" sz="2800" dirty="0">
              <a:solidFill>
                <a:srgbClr val="898989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GB" sz="28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2000" y="1630800"/>
            <a:ext cx="7560000" cy="2618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indent="-542925">
              <a:lnSpc>
                <a:spcPct val="114000"/>
              </a:lnSpc>
              <a:buFont typeface="Arial" pitchFamily="34" charset="0"/>
              <a:buChar char="•"/>
            </a:pPr>
            <a:r>
              <a:rPr lang="en-GB" sz="2400" dirty="0" smtClean="0">
                <a:latin typeface="Calibri" pitchFamily="34" charset="0"/>
                <a:cs typeface="Arial" pitchFamily="34" charset="0"/>
              </a:rPr>
              <a:t>Planning</a:t>
            </a:r>
          </a:p>
          <a:p>
            <a:pPr marL="542925" indent="-542925">
              <a:lnSpc>
                <a:spcPct val="114000"/>
              </a:lnSpc>
              <a:buFont typeface="Arial" pitchFamily="34" charset="0"/>
              <a:buChar char="•"/>
            </a:pPr>
            <a:r>
              <a:rPr lang="en-GB" sz="2400" dirty="0" smtClean="0">
                <a:latin typeface="Calibri" pitchFamily="34" charset="0"/>
                <a:cs typeface="Arial" pitchFamily="34" charset="0"/>
              </a:rPr>
              <a:t>Early contact pays off</a:t>
            </a:r>
          </a:p>
          <a:p>
            <a:pPr marL="542925" indent="-542925">
              <a:lnSpc>
                <a:spcPct val="114000"/>
              </a:lnSpc>
              <a:buFont typeface="Arial" pitchFamily="34" charset="0"/>
              <a:buChar char="•"/>
            </a:pPr>
            <a:r>
              <a:rPr lang="en-GB" sz="2400" dirty="0" smtClean="0">
                <a:latin typeface="Calibri" pitchFamily="34" charset="0"/>
                <a:cs typeface="Arial" pitchFamily="34" charset="0"/>
              </a:rPr>
              <a:t>Extend your reach</a:t>
            </a:r>
          </a:p>
          <a:p>
            <a:pPr marL="542925" indent="-542925">
              <a:lnSpc>
                <a:spcPct val="114000"/>
              </a:lnSpc>
              <a:buFont typeface="Arial" pitchFamily="34" charset="0"/>
              <a:buChar char="•"/>
            </a:pPr>
            <a:r>
              <a:rPr lang="en-GB" sz="2400" dirty="0" smtClean="0">
                <a:latin typeface="Calibri" pitchFamily="34" charset="0"/>
                <a:cs typeface="Arial" pitchFamily="34" charset="0"/>
              </a:rPr>
              <a:t>Narrow your reach</a:t>
            </a:r>
          </a:p>
          <a:p>
            <a:pPr marL="542925" indent="-542925">
              <a:lnSpc>
                <a:spcPct val="114000"/>
              </a:lnSpc>
              <a:buFont typeface="Arial" pitchFamily="34" charset="0"/>
              <a:buChar char="•"/>
            </a:pPr>
            <a:r>
              <a:rPr lang="en-GB" sz="2400" dirty="0" smtClean="0">
                <a:latin typeface="Calibri" pitchFamily="34" charset="0"/>
                <a:cs typeface="Arial" pitchFamily="34" charset="0"/>
              </a:rPr>
              <a:t>Hard to reach</a:t>
            </a:r>
          </a:p>
          <a:p>
            <a:pPr marL="542925" indent="-542925">
              <a:lnSpc>
                <a:spcPct val="114000"/>
              </a:lnSpc>
            </a:pPr>
            <a:endParaRPr lang="en-GB" sz="2400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92000" y="3297765"/>
            <a:ext cx="7560000" cy="93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indent="-542925">
              <a:lnSpc>
                <a:spcPct val="114000"/>
              </a:lnSpc>
              <a:buFont typeface="Arial" pitchFamily="34" charset="0"/>
              <a:buChar char="•"/>
            </a:pPr>
            <a:r>
              <a:rPr lang="en-GB" sz="2400" dirty="0" smtClean="0">
                <a:latin typeface="Calibri" pitchFamily="34" charset="0"/>
                <a:cs typeface="Arial" pitchFamily="34" charset="0"/>
              </a:rPr>
              <a:t>Hard to reach – Easy to ignore</a:t>
            </a:r>
          </a:p>
          <a:p>
            <a:pPr marL="542925" indent="-542925">
              <a:lnSpc>
                <a:spcPct val="114000"/>
              </a:lnSpc>
            </a:pPr>
            <a:endParaRPr lang="en-GB" sz="2400" dirty="0" smtClean="0"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1475656" y="3501008"/>
            <a:ext cx="1656184" cy="1440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403648" y="3429000"/>
            <a:ext cx="1728192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000" y="975600"/>
            <a:ext cx="2469770" cy="34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000" y="975600"/>
            <a:ext cx="2469763" cy="34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000" y="975600"/>
            <a:ext cx="2468147" cy="34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000" y="975600"/>
            <a:ext cx="2464254" cy="34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000" y="975600"/>
            <a:ext cx="2476430" cy="34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0000" y="975600"/>
            <a:ext cx="2479198" cy="34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60000" y="975600"/>
            <a:ext cx="2464711" cy="34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60000" y="975600"/>
            <a:ext cx="2477564" cy="34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60000" y="975600"/>
            <a:ext cx="2470902" cy="34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60000" y="975600"/>
            <a:ext cx="2457621" cy="34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60000" y="975600"/>
            <a:ext cx="2469760" cy="34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60000" y="975600"/>
            <a:ext cx="2470902" cy="34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660000" y="975600"/>
            <a:ext cx="2476430" cy="34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660000" y="975600"/>
            <a:ext cx="2467004" cy="34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660000" y="975600"/>
            <a:ext cx="2463107" cy="34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660000" y="975600"/>
            <a:ext cx="2473662" cy="34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4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8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GB" dirty="0" smtClean="0"/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</p:txBody>
      </p:sp>
      <p:sp>
        <p:nvSpPr>
          <p:cNvPr id="21507" name="Rectangle 3"/>
          <p:cNvSpPr txBox="1">
            <a:spLocks noChangeArrowheads="1"/>
          </p:cNvSpPr>
          <p:nvPr/>
        </p:nvSpPr>
        <p:spPr bwMode="auto">
          <a:xfrm>
            <a:off x="684213" y="620713"/>
            <a:ext cx="77724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400" b="1" dirty="0">
                <a:solidFill>
                  <a:srgbClr val="B3A2C7"/>
                </a:solidFill>
                <a:latin typeface="Calibri" pitchFamily="34" charset="0"/>
              </a:rPr>
              <a:t> Delivery Challenges</a:t>
            </a:r>
          </a:p>
        </p:txBody>
      </p:sp>
      <p:sp>
        <p:nvSpPr>
          <p:cNvPr id="21508" name="Rectangle 4"/>
          <p:cNvSpPr txBox="1">
            <a:spLocks noChangeArrowheads="1"/>
          </p:cNvSpPr>
          <p:nvPr/>
        </p:nvSpPr>
        <p:spPr bwMode="auto">
          <a:xfrm>
            <a:off x="684213" y="1484313"/>
            <a:ext cx="77724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GB" sz="20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sz="20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sz="20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sz="20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sz="20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sz="2000" dirty="0">
              <a:latin typeface="Calibri" pitchFamily="34" charset="0"/>
            </a:endParaRPr>
          </a:p>
        </p:txBody>
      </p:sp>
      <p:sp>
        <p:nvSpPr>
          <p:cNvPr id="21509" name="Rectangle 4"/>
          <p:cNvSpPr txBox="1">
            <a:spLocks noChangeArrowheads="1"/>
          </p:cNvSpPr>
          <p:nvPr/>
        </p:nvSpPr>
        <p:spPr bwMode="auto">
          <a:xfrm>
            <a:off x="684213" y="1700213"/>
            <a:ext cx="777240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dirty="0">
                <a:latin typeface="Calibri" pitchFamily="34" charset="0"/>
              </a:rPr>
              <a:t>Current economic climate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dirty="0">
                <a:latin typeface="Calibri" pitchFamily="34" charset="0"/>
              </a:rPr>
              <a:t>Thinking and acting differently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dirty="0">
                <a:latin typeface="Calibri" pitchFamily="34" charset="0"/>
              </a:rPr>
              <a:t>New and innovative approaches to delivering objectives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dirty="0">
                <a:latin typeface="Calibri" pitchFamily="34" charset="0"/>
              </a:rPr>
              <a:t>New ways of working together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GB" sz="20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sz="20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sz="20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sz="2000" dirty="0">
              <a:latin typeface="Calibri" pitchFamily="34" charset="0"/>
            </a:endParaRPr>
          </a:p>
        </p:txBody>
      </p:sp>
      <p:pic>
        <p:nvPicPr>
          <p:cNvPr id="21510" name="Picture 2" descr="version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84213" y="620713"/>
            <a:ext cx="77724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800" b="1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39750" y="1052513"/>
            <a:ext cx="784542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4400" b="1" dirty="0">
              <a:solidFill>
                <a:schemeClr val="accent4">
                  <a:lumMod val="60000"/>
                  <a:lumOff val="4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 bwMode="auto">
          <a:xfrm>
            <a:off x="684213" y="1916113"/>
            <a:ext cx="77724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GB" sz="20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GB" sz="2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GB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GB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GB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GB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GB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GB" sz="20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GB" sz="20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GB" sz="20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GB" sz="2000" dirty="0">
              <a:latin typeface="+mn-lt"/>
            </a:endParaRPr>
          </a:p>
        </p:txBody>
      </p:sp>
      <p:sp>
        <p:nvSpPr>
          <p:cNvPr id="21514" name="Title 1"/>
          <p:cNvSpPr txBox="1">
            <a:spLocks/>
          </p:cNvSpPr>
          <p:nvPr/>
        </p:nvSpPr>
        <p:spPr bwMode="auto">
          <a:xfrm>
            <a:off x="467544" y="260648"/>
            <a:ext cx="8136904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GB" sz="4400" b="1" dirty="0">
              <a:cs typeface="Arial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43608" y="2132856"/>
            <a:ext cx="6984776" cy="187220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1813" indent="-531813" algn="ctr">
              <a:lnSpc>
                <a:spcPct val="150000"/>
              </a:lnSpc>
              <a:defRPr/>
            </a:pPr>
            <a:r>
              <a:rPr lang="en-GB" sz="4800" b="1" dirty="0" smtClean="0"/>
              <a:t>THANK YOU</a:t>
            </a:r>
            <a:endParaRPr lang="en-GB" sz="48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683568" y="260648"/>
            <a:ext cx="7848872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GB" sz="3900" b="1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4993</TotalTime>
  <Words>126</Words>
  <Application>Microsoft Office PowerPoint</Application>
  <PresentationFormat>On-screen Show (4:3)</PresentationFormat>
  <Paragraphs>106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 </vt:lpstr>
      <vt:lpstr>Slide 2</vt:lpstr>
      <vt:lpstr>Slide 3</vt:lpstr>
      <vt:lpstr>Slide 4</vt:lpstr>
    </vt:vector>
  </TitlesOfParts>
  <Company>IT Assist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Shirley Chambers</dc:creator>
  <cp:lastModifiedBy>Shane Clements</cp:lastModifiedBy>
  <cp:revision>511</cp:revision>
  <dcterms:created xsi:type="dcterms:W3CDTF">2014-09-08T13:03:54Z</dcterms:created>
  <dcterms:modified xsi:type="dcterms:W3CDTF">2016-04-18T14:08:15Z</dcterms:modified>
</cp:coreProperties>
</file>